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60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7" r:id="rId15"/>
    <p:sldId id="278" r:id="rId16"/>
    <p:sldId id="279" r:id="rId17"/>
    <p:sldId id="280" r:id="rId18"/>
    <p:sldId id="282" r:id="rId19"/>
    <p:sldId id="283" r:id="rId20"/>
    <p:sldId id="285" r:id="rId21"/>
    <p:sldId id="287" r:id="rId22"/>
    <p:sldId id="288" r:id="rId23"/>
    <p:sldId id="289" r:id="rId24"/>
    <p:sldId id="290" r:id="rId25"/>
    <p:sldId id="291" r:id="rId26"/>
    <p:sldId id="294" r:id="rId27"/>
    <p:sldId id="295" r:id="rId28"/>
    <p:sldId id="296" r:id="rId29"/>
    <p:sldId id="298" r:id="rId3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44" autoAdjust="0"/>
  </p:normalViewPr>
  <p:slideViewPr>
    <p:cSldViewPr>
      <p:cViewPr>
        <p:scale>
          <a:sx n="100" d="100"/>
          <a:sy n="100" d="100"/>
        </p:scale>
        <p:origin x="192" y="-5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2582C-AC91-445F-B76E-2DB08CBD41BB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2E81B-D6EE-4B0A-8EB8-31DC2640F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6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unc.edu/departments/strategic-sourcing-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nance.unc.edu/departments/strategic-sourcing-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06095" indent="-494030">
              <a:lnSpc>
                <a:spcPct val="100000"/>
              </a:lnSpc>
              <a:spcBef>
                <a:spcPts val="38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lang="en-US" sz="2800" b="1" spc="-15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800" b="1" spc="-5" dirty="0">
                <a:solidFill>
                  <a:srgbClr val="2D74B5"/>
                </a:solidFill>
                <a:latin typeface="Garamond"/>
                <a:cs typeface="Garamond"/>
              </a:rPr>
              <a:t> ($7.25-$8.30):</a:t>
            </a:r>
            <a:endParaRPr lang="en-US" sz="2800" dirty="0">
              <a:latin typeface="Garamond"/>
              <a:cs typeface="Garamond"/>
            </a:endParaRPr>
          </a:p>
          <a:p>
            <a:pPr marL="963294" lvl="1" indent="-494665">
              <a:lnSpc>
                <a:spcPct val="100000"/>
              </a:lnSpc>
              <a:spcBef>
                <a:spcPts val="23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No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experience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or previous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training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required</a:t>
            </a:r>
            <a:endParaRPr lang="en-US" sz="2400" dirty="0">
              <a:latin typeface="Garamond"/>
              <a:cs typeface="Garamond"/>
            </a:endParaRPr>
          </a:p>
          <a:p>
            <a:pPr marL="963294" marR="525780" lvl="1" indent="-494030">
              <a:lnSpc>
                <a:spcPts val="2590"/>
              </a:lnSpc>
              <a:spcBef>
                <a:spcPts val="54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15" dirty="0">
                <a:solidFill>
                  <a:srgbClr val="2D74B5"/>
                </a:solidFill>
                <a:latin typeface="Garamond"/>
                <a:cs typeface="Garamond"/>
              </a:rPr>
              <a:t>Positions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perform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routine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tasks with minimal 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responsibility</a:t>
            </a:r>
            <a:endParaRPr lang="en-US" sz="24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00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Where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applicable,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positions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require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demonstrated  ability to successfully interact with the</a:t>
            </a:r>
            <a:r>
              <a:rPr lang="en-US" sz="2400" spc="-7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public</a:t>
            </a:r>
            <a:endParaRPr lang="en-US" sz="2400" dirty="0">
              <a:latin typeface="Garamond"/>
              <a:cs typeface="Garamond"/>
            </a:endParaRPr>
          </a:p>
          <a:p>
            <a:pPr marL="963294" marR="263525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employee </a:t>
            </a:r>
            <a:r>
              <a:rPr lang="en-US" sz="2400" spc="-15" dirty="0">
                <a:solidFill>
                  <a:srgbClr val="2D74B5"/>
                </a:solidFill>
                <a:latin typeface="Garamond"/>
                <a:cs typeface="Garamond"/>
              </a:rPr>
              <a:t>works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in a well-supervised setting  and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takes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little-to-no independent</a:t>
            </a:r>
            <a:r>
              <a:rPr lang="en-US" sz="24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action</a:t>
            </a:r>
            <a:endParaRPr lang="en-US" sz="2400" dirty="0">
              <a:latin typeface="Garamond"/>
              <a:cs typeface="Garamond"/>
            </a:endParaRPr>
          </a:p>
          <a:p>
            <a:endParaRPr lang="en-US" dirty="0"/>
          </a:p>
          <a:p>
            <a:pPr marL="506095" indent="-494030">
              <a:lnSpc>
                <a:spcPct val="100000"/>
              </a:lnSpc>
              <a:spcBef>
                <a:spcPts val="38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lang="en-US" sz="2800" b="1" spc="-15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2</a:t>
            </a:r>
            <a:r>
              <a:rPr lang="en-US" sz="2800" b="1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($8.30-$10.05):</a:t>
            </a:r>
            <a:endParaRPr lang="en-US" sz="2800" dirty="0">
              <a:latin typeface="Garamond"/>
              <a:cs typeface="Garamond"/>
            </a:endParaRPr>
          </a:p>
          <a:p>
            <a:pPr marL="963294" marR="120650" lvl="1" indent="-494030">
              <a:lnSpc>
                <a:spcPts val="2590"/>
              </a:lnSpc>
              <a:spcBef>
                <a:spcPts val="56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Little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or moderate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experience, technical knowledge,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or 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previous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training is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necessary</a:t>
            </a:r>
            <a:endParaRPr lang="en-US" sz="2400" dirty="0">
              <a:latin typeface="Garamond"/>
              <a:cs typeface="Garamond"/>
            </a:endParaRPr>
          </a:p>
          <a:p>
            <a:pPr marL="963294" marR="170815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Special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instruction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necessary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for some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aspects 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of these</a:t>
            </a:r>
            <a:r>
              <a:rPr lang="en-US" sz="2400" spc="-29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positions.</a:t>
            </a:r>
            <a:endParaRPr lang="en-US" sz="24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employee must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demonstrate the ability to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learn 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new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tasks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independently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with moderate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or 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limited</a:t>
            </a:r>
            <a:r>
              <a:rPr lang="en-US" sz="24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supervision</a:t>
            </a:r>
          </a:p>
          <a:p>
            <a:pPr marL="963294" marR="5080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endParaRPr lang="en-US" sz="2400" spc="5" dirty="0">
              <a:solidFill>
                <a:srgbClr val="2D74B5"/>
              </a:solidFill>
              <a:latin typeface="Garamond"/>
              <a:cs typeface="Garamond"/>
            </a:endParaRPr>
          </a:p>
          <a:p>
            <a:pPr marL="506095" indent="-494030">
              <a:lnSpc>
                <a:spcPct val="100000"/>
              </a:lnSpc>
              <a:spcBef>
                <a:spcPts val="38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lang="en-US" sz="2800" b="1" spc="-15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3</a:t>
            </a:r>
            <a:r>
              <a:rPr lang="en-US" sz="2800" b="1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($10.05-$11.80):</a:t>
            </a:r>
            <a:endParaRPr lang="en-US" sz="2800" dirty="0">
              <a:latin typeface="Garamond"/>
              <a:cs typeface="Garamond"/>
            </a:endParaRPr>
          </a:p>
          <a:p>
            <a:pPr marL="963294" marR="312420" lvl="1" indent="-494030">
              <a:lnSpc>
                <a:spcPts val="2590"/>
              </a:lnSpc>
              <a:spcBef>
                <a:spcPts val="56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Moderate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to substantial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experience, technical  knowledge, or previous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or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certification is 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necessary</a:t>
            </a:r>
            <a:endParaRPr lang="en-US" sz="2400" dirty="0">
              <a:latin typeface="Garamond"/>
              <a:cs typeface="Garamond"/>
            </a:endParaRPr>
          </a:p>
          <a:p>
            <a:pPr marL="963294" marR="243204" lvl="1" indent="-494030">
              <a:lnSpc>
                <a:spcPts val="2590"/>
              </a:lnSpc>
              <a:spcBef>
                <a:spcPts val="509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employee must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possess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high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of  competency with a specialized skill and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readily 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demonstrate the use of independent judgment,  decision-making </a:t>
            </a:r>
            <a:r>
              <a:rPr lang="en-US" sz="2400" spc="-25" dirty="0">
                <a:solidFill>
                  <a:srgbClr val="2D74B5"/>
                </a:solidFill>
                <a:latin typeface="Garamond"/>
                <a:cs typeface="Garamond"/>
              </a:rPr>
              <a:t>ability,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and/or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ability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work 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responsibly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with little-to-no direct</a:t>
            </a:r>
            <a:r>
              <a:rPr lang="en-US" sz="2400" spc="-5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supervision</a:t>
            </a:r>
            <a:endParaRPr lang="en-US" sz="24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Previous 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experience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at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lang="en-US" sz="2400" spc="-15" dirty="0">
                <a:solidFill>
                  <a:srgbClr val="2D74B5"/>
                </a:solidFill>
                <a:latin typeface="Garamond"/>
                <a:cs typeface="Garamond"/>
              </a:rPr>
              <a:t>lower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within the  same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department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be</a:t>
            </a:r>
            <a:r>
              <a:rPr lang="en-US" sz="2400" spc="-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required</a:t>
            </a:r>
            <a:endParaRPr lang="en-US" sz="24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endParaRPr lang="en-US" sz="2400" dirty="0">
              <a:latin typeface="Garamond"/>
              <a:cs typeface="Garamond"/>
            </a:endParaRPr>
          </a:p>
          <a:p>
            <a:pPr marL="506095" indent="-494030">
              <a:lnSpc>
                <a:spcPct val="100000"/>
              </a:lnSpc>
              <a:spcBef>
                <a:spcPts val="38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lang="en-US" sz="2800" b="1" spc="-15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4</a:t>
            </a:r>
            <a:r>
              <a:rPr lang="en-US" sz="2800" b="1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800" b="1" dirty="0">
                <a:solidFill>
                  <a:srgbClr val="2D74B5"/>
                </a:solidFill>
                <a:latin typeface="Garamond"/>
                <a:cs typeface="Garamond"/>
              </a:rPr>
              <a:t>($11.80-$13.55):</a:t>
            </a:r>
            <a:endParaRPr lang="en-US" sz="28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6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In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addition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to the qualifications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scope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associated 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Level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3, these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positions require an individual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who  possesses substantial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experience,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advanced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technical  knowledge, and previous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training/certification</a:t>
            </a:r>
            <a:endParaRPr lang="en-US" sz="2400" dirty="0">
              <a:latin typeface="Garamond"/>
              <a:cs typeface="Garamond"/>
            </a:endParaRPr>
          </a:p>
          <a:p>
            <a:pPr marL="963294" marR="274320" lvl="1" indent="-494030">
              <a:lnSpc>
                <a:spcPts val="2590"/>
              </a:lnSpc>
              <a:spcBef>
                <a:spcPts val="509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1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expected to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manage 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technologies/equipment, research,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analyses,  publications,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instruction,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or other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special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projects or  activities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of significant</a:t>
            </a:r>
            <a:r>
              <a:rPr lang="en-US" sz="2400" spc="-3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scope</a:t>
            </a:r>
            <a:endParaRPr lang="en-US" sz="2400" dirty="0">
              <a:latin typeface="Garamond"/>
              <a:cs typeface="Garamond"/>
            </a:endParaRPr>
          </a:p>
          <a:p>
            <a:pPr marL="963294" marR="1071245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lang="en-US" sz="2400" spc="1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with extremely</a:t>
            </a:r>
            <a:r>
              <a:rPr lang="en-US" sz="2400" spc="-10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limited 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supervision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regular</a:t>
            </a:r>
            <a:r>
              <a:rPr lang="en-US" sz="24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basis</a:t>
            </a:r>
            <a:endParaRPr lang="en-US" sz="24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endParaRPr lang="en-US" sz="2400" dirty="0">
              <a:latin typeface="Garamond"/>
              <a:cs typeface="Garamond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2E81B-D6EE-4B0A-8EB8-31DC2640F5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9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3560" marR="13970" indent="-494030">
              <a:lnSpc>
                <a:spcPts val="2590"/>
              </a:lnSpc>
              <a:spcBef>
                <a:spcPts val="425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dirty="0"/>
              <a:t>Students will submit </a:t>
            </a:r>
            <a:r>
              <a:rPr lang="en-US" spc="-5" dirty="0"/>
              <a:t>hours </a:t>
            </a:r>
            <a:r>
              <a:rPr lang="en-US" dirty="0"/>
              <a:t>for </a:t>
            </a:r>
            <a:r>
              <a:rPr lang="en-US" spc="5" dirty="0"/>
              <a:t>supervisor </a:t>
            </a:r>
            <a:r>
              <a:rPr lang="en-US" spc="-15" dirty="0"/>
              <a:t>approval </a:t>
            </a:r>
            <a:r>
              <a:rPr lang="en-US" dirty="0"/>
              <a:t>in TIM,  in </a:t>
            </a:r>
            <a:r>
              <a:rPr lang="en-US" spc="-20" dirty="0"/>
              <a:t>much </a:t>
            </a:r>
            <a:r>
              <a:rPr lang="en-US" dirty="0"/>
              <a:t>the same </a:t>
            </a:r>
            <a:r>
              <a:rPr lang="en-US" spc="-20" dirty="0"/>
              <a:t>way </a:t>
            </a:r>
            <a:r>
              <a:rPr lang="en-US" dirty="0"/>
              <a:t>that full-time SHRA </a:t>
            </a:r>
            <a:r>
              <a:rPr lang="en-US" spc="-10" dirty="0"/>
              <a:t>employees</a:t>
            </a:r>
            <a:r>
              <a:rPr lang="en-US" spc="-40" dirty="0"/>
              <a:t> </a:t>
            </a:r>
            <a:r>
              <a:rPr lang="en-US" spc="-45" dirty="0"/>
              <a:t>do.</a:t>
            </a:r>
          </a:p>
          <a:p>
            <a:pPr marL="37465">
              <a:lnSpc>
                <a:spcPct val="100000"/>
              </a:lnSpc>
              <a:buClr>
                <a:srgbClr val="2D74B5"/>
              </a:buClr>
              <a:buFont typeface="Garamond"/>
              <a:buChar char="•"/>
            </a:pPr>
            <a:endParaRPr lang="en-US" sz="1400" dirty="0"/>
          </a:p>
          <a:p>
            <a:pPr marL="543560" marR="5080" indent="-494030">
              <a:lnSpc>
                <a:spcPts val="2590"/>
              </a:lnSpc>
              <a:spcBef>
                <a:spcPts val="1560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spc="5" dirty="0"/>
              <a:t>Supervisors </a:t>
            </a:r>
            <a:r>
              <a:rPr lang="en-US" spc="-15" dirty="0"/>
              <a:t>approve </a:t>
            </a:r>
            <a:r>
              <a:rPr lang="en-US" spc="-5" dirty="0"/>
              <a:t>or revise </a:t>
            </a:r>
            <a:r>
              <a:rPr lang="en-US" dirty="0"/>
              <a:t>submitted time sheets </a:t>
            </a:r>
            <a:r>
              <a:rPr lang="en-US" spc="-5" dirty="0"/>
              <a:t>before  </a:t>
            </a:r>
            <a:r>
              <a:rPr lang="en-US" dirty="0"/>
              <a:t>sending them </a:t>
            </a:r>
            <a:r>
              <a:rPr lang="en-US" spc="-5" dirty="0"/>
              <a:t>on </a:t>
            </a:r>
            <a:r>
              <a:rPr lang="en-US" dirty="0"/>
              <a:t>to </a:t>
            </a:r>
            <a:r>
              <a:rPr lang="en-US" spc="-5" dirty="0"/>
              <a:t>HR </a:t>
            </a:r>
            <a:r>
              <a:rPr lang="en-US" dirty="0"/>
              <a:t>for </a:t>
            </a:r>
            <a:r>
              <a:rPr lang="en-US" spc="-15" dirty="0"/>
              <a:t>approval </a:t>
            </a:r>
            <a:r>
              <a:rPr lang="en-US" spc="-5" dirty="0"/>
              <a:t>and</a:t>
            </a:r>
            <a:r>
              <a:rPr lang="en-US" spc="-15" dirty="0"/>
              <a:t> payout</a:t>
            </a:r>
          </a:p>
          <a:p>
            <a:pPr marL="37465">
              <a:lnSpc>
                <a:spcPct val="100000"/>
              </a:lnSpc>
              <a:buClr>
                <a:srgbClr val="2D74B5"/>
              </a:buClr>
              <a:buFont typeface="Garamond"/>
              <a:buChar char="•"/>
            </a:pPr>
            <a:endParaRPr lang="en-US" sz="1400" dirty="0"/>
          </a:p>
          <a:p>
            <a:pPr marL="543560" marR="342900" indent="-494030">
              <a:lnSpc>
                <a:spcPts val="2590"/>
              </a:lnSpc>
              <a:spcBef>
                <a:spcPts val="1555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dirty="0"/>
              <a:t>Time </a:t>
            </a:r>
            <a:r>
              <a:rPr lang="en-US" spc="5" dirty="0"/>
              <a:t>information </a:t>
            </a:r>
            <a:r>
              <a:rPr lang="en-US" dirty="0"/>
              <a:t>for </a:t>
            </a:r>
            <a:r>
              <a:rPr lang="en-US" spc="-15" dirty="0"/>
              <a:t>pay </a:t>
            </a:r>
            <a:r>
              <a:rPr lang="en-US" spc="-5" dirty="0"/>
              <a:t>periods as </a:t>
            </a:r>
            <a:r>
              <a:rPr lang="en-US" spc="-10" dirty="0"/>
              <a:t>well </a:t>
            </a:r>
            <a:r>
              <a:rPr lang="en-US" spc="-5" dirty="0"/>
              <a:t>as </a:t>
            </a:r>
            <a:r>
              <a:rPr lang="en-US" dirty="0"/>
              <a:t>expected  submission </a:t>
            </a:r>
            <a:r>
              <a:rPr lang="en-US" spc="-10" dirty="0"/>
              <a:t>days </a:t>
            </a:r>
            <a:r>
              <a:rPr lang="en-US" spc="-5" dirty="0"/>
              <a:t>and </a:t>
            </a:r>
            <a:r>
              <a:rPr lang="en-US" spc="-15" dirty="0"/>
              <a:t>pay </a:t>
            </a:r>
            <a:r>
              <a:rPr lang="en-US" dirty="0"/>
              <a:t>dates can </a:t>
            </a:r>
            <a:r>
              <a:rPr lang="en-US" spc="-5" dirty="0"/>
              <a:t>be </a:t>
            </a:r>
            <a:r>
              <a:rPr lang="en-US" dirty="0"/>
              <a:t>found </a:t>
            </a:r>
            <a:r>
              <a:rPr lang="en-US" spc="-5" dirty="0"/>
              <a:t>online at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hlinkClick r:id="rId3"/>
              </a:rPr>
              <a:t>http://finance.unc.edu/departments/strategic-sourcing-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 </a:t>
            </a:r>
            <a:r>
              <a:rPr lang="en-US" u="heavy" spc="-10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payment/payroll/schedules/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2E81B-D6EE-4B0A-8EB8-31DC2640F5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20" dirty="0">
                <a:solidFill>
                  <a:srgbClr val="2D74B5"/>
                </a:solidFill>
                <a:latin typeface="Garamond"/>
                <a:cs typeface="Garamond"/>
              </a:rPr>
              <a:t>Verifying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any new WS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job does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not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replace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an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existing 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position</a:t>
            </a:r>
            <a:endParaRPr lang="en-US" sz="1200" dirty="0">
              <a:latin typeface="Garamond"/>
              <a:cs typeface="Garamon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required 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university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lang="en-US" sz="1200" spc="-30" dirty="0">
                <a:solidFill>
                  <a:srgbClr val="2D74B5"/>
                </a:solidFill>
                <a:latin typeface="Garamond"/>
                <a:cs typeface="Garamond"/>
              </a:rPr>
              <a:t>(FERPA, </a:t>
            </a:r>
            <a:r>
              <a:rPr lang="en-US" sz="1200" spc="-35" dirty="0">
                <a:solidFill>
                  <a:srgbClr val="2D74B5"/>
                </a:solidFill>
                <a:latin typeface="Garamond"/>
                <a:cs typeface="Garamond"/>
              </a:rPr>
              <a:t>HIPAA, 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confidentiality 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clauses, </a:t>
            </a:r>
            <a:r>
              <a:rPr lang="en-US" sz="1200" spc="-15" dirty="0">
                <a:solidFill>
                  <a:srgbClr val="2D74B5"/>
                </a:solidFill>
                <a:latin typeface="Garamond"/>
                <a:cs typeface="Garamond"/>
              </a:rPr>
              <a:t>etc.)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is completed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as</a:t>
            </a:r>
            <a:r>
              <a:rPr lang="en-US" sz="1200" spc="-6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required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spc="-5" dirty="0">
              <a:solidFill>
                <a:srgbClr val="2D74B5"/>
              </a:solidFill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9265" algn="l"/>
                <a:tab pos="469900" algn="l"/>
                <a:tab pos="4946015" algn="l"/>
              </a:tabLst>
            </a:pP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Maintaining accurate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records of all hours</a:t>
            </a:r>
            <a:r>
              <a:rPr lang="en-US" sz="1200" spc="-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20" dirty="0">
                <a:solidFill>
                  <a:srgbClr val="2D74B5"/>
                </a:solidFill>
                <a:latin typeface="Garamond"/>
                <a:cs typeface="Garamond"/>
              </a:rPr>
              <a:t>worked</a:t>
            </a:r>
            <a:endParaRPr lang="en-US" sz="1200" dirty="0">
              <a:latin typeface="Garamond"/>
              <a:cs typeface="Garamond"/>
            </a:endParaRPr>
          </a:p>
          <a:p>
            <a:pPr marL="469900" marR="208279" indent="-457200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469265" algn="l"/>
                <a:tab pos="469900" algn="l"/>
                <a:tab pos="4457065" algn="l"/>
                <a:tab pos="6048375" algn="l"/>
              </a:tabLst>
            </a:pP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Communicating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regarding the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failure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 of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either  </a:t>
            </a:r>
            <a:r>
              <a:rPr lang="en-US" sz="1200" spc="5" dirty="0">
                <a:solidFill>
                  <a:srgbClr val="2D74B5"/>
                </a:solidFill>
                <a:latin typeface="Garamond"/>
                <a:cs typeface="Garamond"/>
              </a:rPr>
              <a:t>party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meet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established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responsibilities and  </a:t>
            </a:r>
            <a:r>
              <a:rPr lang="en-US" sz="1200" spc="-15" dirty="0">
                <a:solidFill>
                  <a:srgbClr val="2D74B5"/>
                </a:solidFill>
                <a:latin typeface="Garamond"/>
                <a:cs typeface="Garamond"/>
              </a:rPr>
              <a:t>working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to find a</a:t>
            </a:r>
            <a:r>
              <a:rPr lang="en-US" sz="12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solution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if 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such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failures</a:t>
            </a:r>
            <a:r>
              <a:rPr lang="en-US" sz="1200" spc="-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occur</a:t>
            </a:r>
            <a:endParaRPr lang="en-US" sz="1200" dirty="0">
              <a:latin typeface="Garamond"/>
              <a:cs typeface="Garamond"/>
            </a:endParaRPr>
          </a:p>
          <a:p>
            <a:pPr marL="469900" marR="76835" indent="-4572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position helps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the student</a:t>
            </a:r>
            <a:r>
              <a:rPr lang="en-US" sz="1200" spc="-14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5" dirty="0">
                <a:solidFill>
                  <a:srgbClr val="2D74B5"/>
                </a:solidFill>
                <a:latin typeface="Garamond"/>
                <a:cs typeface="Garamond"/>
              </a:rPr>
              <a:t>progress  </a:t>
            </a:r>
            <a:r>
              <a:rPr lang="en-US" sz="1200" spc="-15" dirty="0">
                <a:solidFill>
                  <a:srgbClr val="2D74B5"/>
                </a:solidFill>
                <a:latin typeface="Garamond"/>
                <a:cs typeface="Garamond"/>
              </a:rPr>
              <a:t>towards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their </a:t>
            </a:r>
            <a:r>
              <a:rPr lang="en-US" sz="1200" spc="-15" dirty="0">
                <a:solidFill>
                  <a:srgbClr val="2D74B5"/>
                </a:solidFill>
                <a:latin typeface="Garamond"/>
                <a:cs typeface="Garamond"/>
              </a:rPr>
              <a:t>academic,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professional, and/or  personal development</a:t>
            </a:r>
            <a:r>
              <a:rPr lang="en-US" sz="12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10" dirty="0">
                <a:solidFill>
                  <a:srgbClr val="2D74B5"/>
                </a:solidFill>
                <a:latin typeface="Garamond"/>
                <a:cs typeface="Garamond"/>
              </a:rPr>
              <a:t>goals</a:t>
            </a:r>
            <a:endParaRPr lang="en-US" sz="1200" dirty="0">
              <a:latin typeface="Garamond"/>
              <a:cs typeface="Garamond"/>
            </a:endParaRPr>
          </a:p>
          <a:p>
            <a:pPr marL="469900" marR="1435735" indent="-4572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Preventing </a:t>
            </a:r>
            <a:r>
              <a:rPr lang="en-US" sz="1200" dirty="0">
                <a:solidFill>
                  <a:srgbClr val="2D74B5"/>
                </a:solidFill>
                <a:latin typeface="Garamond"/>
                <a:cs typeface="Garamond"/>
              </a:rPr>
              <a:t>the student from</a:t>
            </a:r>
            <a:r>
              <a:rPr lang="en-US" sz="1200" spc="-1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10" dirty="0">
                <a:solidFill>
                  <a:srgbClr val="2D74B5"/>
                </a:solidFill>
                <a:latin typeface="Garamond"/>
                <a:cs typeface="Garamond"/>
              </a:rPr>
              <a:t>exceeding  weekly/annual </a:t>
            </a:r>
            <a:r>
              <a:rPr lang="en-US" sz="1200" spc="-25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r>
              <a:rPr lang="en-US" sz="12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200" spc="-5" dirty="0">
                <a:solidFill>
                  <a:srgbClr val="2D74B5"/>
                </a:solidFill>
                <a:latin typeface="Garamond"/>
                <a:cs typeface="Garamond"/>
              </a:rPr>
              <a:t>limits</a:t>
            </a:r>
            <a:endParaRPr lang="en-US" sz="1200" dirty="0">
              <a:latin typeface="Garamond"/>
              <a:cs typeface="Garamond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Garamond"/>
              <a:cs typeface="Garamond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2E81B-D6EE-4B0A-8EB8-31DC2640F5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90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3560" marR="13970" indent="-494030">
              <a:lnSpc>
                <a:spcPts val="2590"/>
              </a:lnSpc>
              <a:spcBef>
                <a:spcPts val="425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dirty="0"/>
              <a:t>Students will submit </a:t>
            </a:r>
            <a:r>
              <a:rPr lang="en-US" spc="-5" dirty="0"/>
              <a:t>hours </a:t>
            </a:r>
            <a:r>
              <a:rPr lang="en-US" dirty="0"/>
              <a:t>for </a:t>
            </a:r>
            <a:r>
              <a:rPr lang="en-US" spc="5" dirty="0"/>
              <a:t>supervisor </a:t>
            </a:r>
            <a:r>
              <a:rPr lang="en-US" spc="-15" dirty="0"/>
              <a:t>approval </a:t>
            </a:r>
            <a:r>
              <a:rPr lang="en-US" dirty="0"/>
              <a:t>in TIM,  in </a:t>
            </a:r>
            <a:r>
              <a:rPr lang="en-US" spc="-20" dirty="0"/>
              <a:t>much </a:t>
            </a:r>
            <a:r>
              <a:rPr lang="en-US" dirty="0"/>
              <a:t>the same </a:t>
            </a:r>
            <a:r>
              <a:rPr lang="en-US" spc="-20" dirty="0"/>
              <a:t>way </a:t>
            </a:r>
            <a:r>
              <a:rPr lang="en-US" dirty="0"/>
              <a:t>that full-time SHRA </a:t>
            </a:r>
            <a:r>
              <a:rPr lang="en-US" spc="-10" dirty="0"/>
              <a:t>employees</a:t>
            </a:r>
            <a:r>
              <a:rPr lang="en-US" spc="-40" dirty="0"/>
              <a:t> </a:t>
            </a:r>
            <a:r>
              <a:rPr lang="en-US" spc="-45" dirty="0"/>
              <a:t>do.</a:t>
            </a:r>
          </a:p>
          <a:p>
            <a:pPr marL="37465">
              <a:lnSpc>
                <a:spcPct val="100000"/>
              </a:lnSpc>
              <a:buClr>
                <a:srgbClr val="2D74B5"/>
              </a:buClr>
              <a:buFont typeface="Garamond"/>
              <a:buChar char="•"/>
            </a:pPr>
            <a:endParaRPr lang="en-US" sz="1400" dirty="0"/>
          </a:p>
          <a:p>
            <a:pPr marL="543560" marR="5080" indent="-494030">
              <a:lnSpc>
                <a:spcPts val="2590"/>
              </a:lnSpc>
              <a:spcBef>
                <a:spcPts val="1560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spc="5" dirty="0"/>
              <a:t>Supervisors </a:t>
            </a:r>
            <a:r>
              <a:rPr lang="en-US" spc="-15" dirty="0"/>
              <a:t>approve </a:t>
            </a:r>
            <a:r>
              <a:rPr lang="en-US" spc="-5" dirty="0"/>
              <a:t>or revise </a:t>
            </a:r>
            <a:r>
              <a:rPr lang="en-US" dirty="0"/>
              <a:t>submitted time sheets </a:t>
            </a:r>
            <a:r>
              <a:rPr lang="en-US" spc="-5" dirty="0"/>
              <a:t>before  </a:t>
            </a:r>
            <a:r>
              <a:rPr lang="en-US" dirty="0"/>
              <a:t>sending them </a:t>
            </a:r>
            <a:r>
              <a:rPr lang="en-US" spc="-5" dirty="0"/>
              <a:t>on </a:t>
            </a:r>
            <a:r>
              <a:rPr lang="en-US" dirty="0"/>
              <a:t>to </a:t>
            </a:r>
            <a:r>
              <a:rPr lang="en-US" spc="-5" dirty="0"/>
              <a:t>HR </a:t>
            </a:r>
            <a:r>
              <a:rPr lang="en-US" dirty="0"/>
              <a:t>for </a:t>
            </a:r>
            <a:r>
              <a:rPr lang="en-US" spc="-15" dirty="0"/>
              <a:t>approval </a:t>
            </a:r>
            <a:r>
              <a:rPr lang="en-US" spc="-5" dirty="0"/>
              <a:t>and</a:t>
            </a:r>
            <a:r>
              <a:rPr lang="en-US" spc="-15" dirty="0"/>
              <a:t> payout</a:t>
            </a:r>
          </a:p>
          <a:p>
            <a:pPr marL="37465">
              <a:lnSpc>
                <a:spcPct val="100000"/>
              </a:lnSpc>
              <a:buClr>
                <a:srgbClr val="2D74B5"/>
              </a:buClr>
              <a:buFont typeface="Garamond"/>
              <a:buChar char="•"/>
            </a:pPr>
            <a:endParaRPr lang="en-US" sz="1400" dirty="0"/>
          </a:p>
          <a:p>
            <a:pPr marL="543560" marR="342900" indent="-494030">
              <a:lnSpc>
                <a:spcPts val="2590"/>
              </a:lnSpc>
              <a:spcBef>
                <a:spcPts val="1555"/>
              </a:spcBef>
              <a:buChar char="•"/>
              <a:tabLst>
                <a:tab pos="543560" algn="l"/>
                <a:tab pos="544195" algn="l"/>
              </a:tabLst>
            </a:pPr>
            <a:r>
              <a:rPr lang="en-US" dirty="0"/>
              <a:t>Time </a:t>
            </a:r>
            <a:r>
              <a:rPr lang="en-US" spc="5" dirty="0"/>
              <a:t>information </a:t>
            </a:r>
            <a:r>
              <a:rPr lang="en-US" dirty="0"/>
              <a:t>for </a:t>
            </a:r>
            <a:r>
              <a:rPr lang="en-US" spc="-15" dirty="0"/>
              <a:t>pay </a:t>
            </a:r>
            <a:r>
              <a:rPr lang="en-US" spc="-5" dirty="0"/>
              <a:t>periods as </a:t>
            </a:r>
            <a:r>
              <a:rPr lang="en-US" spc="-10" dirty="0"/>
              <a:t>well </a:t>
            </a:r>
            <a:r>
              <a:rPr lang="en-US" spc="-5" dirty="0"/>
              <a:t>as </a:t>
            </a:r>
            <a:r>
              <a:rPr lang="en-US" dirty="0"/>
              <a:t>expected  submission </a:t>
            </a:r>
            <a:r>
              <a:rPr lang="en-US" spc="-10" dirty="0"/>
              <a:t>days </a:t>
            </a:r>
            <a:r>
              <a:rPr lang="en-US" spc="-5" dirty="0"/>
              <a:t>and </a:t>
            </a:r>
            <a:r>
              <a:rPr lang="en-US" spc="-15" dirty="0"/>
              <a:t>pay </a:t>
            </a:r>
            <a:r>
              <a:rPr lang="en-US" dirty="0"/>
              <a:t>dates can </a:t>
            </a:r>
            <a:r>
              <a:rPr lang="en-US" spc="-5" dirty="0"/>
              <a:t>be </a:t>
            </a:r>
            <a:r>
              <a:rPr lang="en-US" dirty="0"/>
              <a:t>found </a:t>
            </a:r>
            <a:r>
              <a:rPr lang="en-US" spc="-5" dirty="0"/>
              <a:t>online at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hlinkClick r:id="rId3"/>
              </a:rPr>
              <a:t>http://finance.unc.edu/departments/strategic-sourcing- </a:t>
            </a:r>
            <a:r>
              <a:rPr lang="en-US" u="heavy" spc="-5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 </a:t>
            </a:r>
            <a:r>
              <a:rPr lang="en-US" u="heavy" spc="-10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</a:rPr>
              <a:t>payment/payroll/schedules/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2E81B-D6EE-4B0A-8EB8-31DC2640F5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599CC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2D74B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599CC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6599CC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AF2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891" y="763777"/>
            <a:ext cx="773861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6599CC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5014" y="2107946"/>
            <a:ext cx="7548371" cy="3861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2D74B5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study@unc.ed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work-study@unc.edu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3972" y="1765807"/>
            <a:ext cx="694817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spc="-20" dirty="0">
                <a:latin typeface="Garamond"/>
                <a:cs typeface="Garamond"/>
              </a:rPr>
              <a:t>Work-Study </a:t>
            </a:r>
            <a:r>
              <a:rPr sz="4000" b="1" spc="10" dirty="0">
                <a:latin typeface="Garamond"/>
                <a:cs typeface="Garamond"/>
              </a:rPr>
              <a:t>Supervisor</a:t>
            </a:r>
            <a:r>
              <a:rPr sz="4000" b="1" spc="-20" dirty="0">
                <a:latin typeface="Garamond"/>
                <a:cs typeface="Garamond"/>
              </a:rPr>
              <a:t> </a:t>
            </a:r>
            <a:r>
              <a:rPr sz="4000" b="1" spc="-35" dirty="0">
                <a:latin typeface="Garamond"/>
                <a:cs typeface="Garamond"/>
              </a:rPr>
              <a:t>Training</a:t>
            </a:r>
            <a:endParaRPr sz="40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33052" y="2749550"/>
            <a:ext cx="6591934" cy="16757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3200" b="1" spc="-10" dirty="0">
                <a:solidFill>
                  <a:srgbClr val="2D74B5"/>
                </a:solidFill>
                <a:latin typeface="Garamond"/>
                <a:cs typeface="Garamond"/>
              </a:rPr>
              <a:t>Summer</a:t>
            </a:r>
            <a:r>
              <a:rPr sz="3200" b="1" spc="-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3200" b="1" spc="-5" dirty="0">
                <a:solidFill>
                  <a:srgbClr val="2D74B5"/>
                </a:solidFill>
                <a:latin typeface="Garamond"/>
                <a:cs typeface="Garamond"/>
              </a:rPr>
              <a:t>2021</a:t>
            </a:r>
            <a:endParaRPr sz="3200" dirty="0">
              <a:latin typeface="Garamond"/>
              <a:cs typeface="Garamond"/>
            </a:endParaRPr>
          </a:p>
          <a:p>
            <a:pPr marL="12700" marR="5080" algn="ctr">
              <a:lnSpc>
                <a:spcPct val="100000"/>
              </a:lnSpc>
              <a:spcBef>
                <a:spcPts val="2435"/>
              </a:spcBef>
              <a:tabLst>
                <a:tab pos="1476375" algn="l"/>
                <a:tab pos="2077720" algn="l"/>
              </a:tabLst>
            </a:pPr>
            <a:r>
              <a:rPr sz="2800" b="1" spc="5" dirty="0">
                <a:solidFill>
                  <a:srgbClr val="276398"/>
                </a:solidFill>
                <a:latin typeface="Garamond"/>
                <a:cs typeface="Garamond"/>
              </a:rPr>
              <a:t>Office</a:t>
            </a:r>
            <a:r>
              <a:rPr sz="2800" b="1" dirty="0">
                <a:solidFill>
                  <a:srgbClr val="276398"/>
                </a:solidFill>
                <a:latin typeface="Garamond"/>
                <a:cs typeface="Garamond"/>
              </a:rPr>
              <a:t> of	Scholarships &amp; </a:t>
            </a:r>
            <a:r>
              <a:rPr sz="2800" b="1" spc="-5" dirty="0">
                <a:solidFill>
                  <a:srgbClr val="276398"/>
                </a:solidFill>
                <a:latin typeface="Garamond"/>
                <a:cs typeface="Garamond"/>
              </a:rPr>
              <a:t>Student Aid  </a:t>
            </a:r>
            <a:r>
              <a:rPr sz="2800" b="1" spc="-10" dirty="0">
                <a:solidFill>
                  <a:srgbClr val="276398"/>
                </a:solidFill>
                <a:latin typeface="Garamond"/>
                <a:cs typeface="Garamond"/>
              </a:rPr>
              <a:t>University</a:t>
            </a:r>
            <a:r>
              <a:rPr sz="2800" b="1" spc="15" dirty="0">
                <a:solidFill>
                  <a:srgbClr val="276398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276398"/>
                </a:solidFill>
                <a:latin typeface="Garamond"/>
                <a:cs typeface="Garamond"/>
              </a:rPr>
              <a:t>of	</a:t>
            </a:r>
            <a:r>
              <a:rPr sz="2800" b="1" spc="20" dirty="0">
                <a:solidFill>
                  <a:srgbClr val="276398"/>
                </a:solidFill>
                <a:latin typeface="Garamond"/>
                <a:cs typeface="Garamond"/>
              </a:rPr>
              <a:t>North </a:t>
            </a:r>
            <a:r>
              <a:rPr sz="2800" b="1" dirty="0">
                <a:solidFill>
                  <a:srgbClr val="276398"/>
                </a:solidFill>
                <a:latin typeface="Garamond"/>
                <a:cs typeface="Garamond"/>
              </a:rPr>
              <a:t>Carolina at </a:t>
            </a:r>
            <a:r>
              <a:rPr sz="2800" b="1" spc="-5" dirty="0">
                <a:solidFill>
                  <a:srgbClr val="276398"/>
                </a:solidFill>
                <a:latin typeface="Garamond"/>
                <a:cs typeface="Garamond"/>
              </a:rPr>
              <a:t>Chapel</a:t>
            </a:r>
            <a:r>
              <a:rPr sz="2800" b="1" spc="-135" dirty="0">
                <a:solidFill>
                  <a:srgbClr val="276398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276398"/>
                </a:solidFill>
                <a:latin typeface="Garamond"/>
                <a:cs typeface="Garamond"/>
              </a:rPr>
              <a:t>Hill</a:t>
            </a:r>
            <a:endParaRPr sz="28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14978" y="5714238"/>
            <a:ext cx="2028444" cy="944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275590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Eligible</a:t>
            </a:r>
            <a:r>
              <a:rPr spc="-20" dirty="0"/>
              <a:t> </a:t>
            </a:r>
            <a:r>
              <a:rPr spc="-40" dirty="0"/>
              <a:t>Jobs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41601"/>
            <a:ext cx="7477759" cy="49307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06095" marR="18415" indent="-494030">
              <a:lnSpc>
                <a:spcPts val="3020"/>
              </a:lnSpc>
              <a:spcBef>
                <a:spcPts val="484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hold only one WS position at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a</a:t>
            </a:r>
            <a:r>
              <a:rPr sz="2800" spc="-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time,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but are not restricted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from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being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simultaneously  employed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in another non-WS</a:t>
            </a:r>
            <a:r>
              <a:rPr sz="2800" spc="-6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position</a:t>
            </a:r>
            <a:endParaRPr sz="2800">
              <a:latin typeface="Garamond"/>
              <a:cs typeface="Garamond"/>
            </a:endParaRPr>
          </a:p>
          <a:p>
            <a:pPr marL="506095" marR="306070" indent="-494030">
              <a:lnSpc>
                <a:spcPts val="3020"/>
              </a:lnSpc>
              <a:spcBef>
                <a:spcPts val="1015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Students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are </a:t>
            </a:r>
            <a:r>
              <a:rPr sz="2800" spc="5" dirty="0">
                <a:solidFill>
                  <a:srgbClr val="FF0000"/>
                </a:solidFill>
                <a:latin typeface="Garamond"/>
                <a:cs typeface="Garamond"/>
              </a:rPr>
              <a:t>part-time </a:t>
            </a:r>
            <a:r>
              <a:rPr sz="2800" spc="-10" dirty="0">
                <a:solidFill>
                  <a:srgbClr val="FF0000"/>
                </a:solidFill>
                <a:latin typeface="Garamond"/>
                <a:cs typeface="Garamond"/>
              </a:rPr>
              <a:t>employees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and are not  </a:t>
            </a:r>
            <a:r>
              <a:rPr sz="2800" spc="5" dirty="0">
                <a:solidFill>
                  <a:srgbClr val="FF0000"/>
                </a:solidFill>
                <a:latin typeface="Garamond"/>
                <a:cs typeface="Garamond"/>
              </a:rPr>
              <a:t>permitted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to </a:t>
            </a:r>
            <a:r>
              <a:rPr sz="2800" spc="-25" dirty="0">
                <a:solidFill>
                  <a:srgbClr val="FF0000"/>
                </a:solidFill>
                <a:latin typeface="Garamond"/>
                <a:cs typeface="Garamond"/>
              </a:rPr>
              <a:t>work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more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than 29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hours per </a:t>
            </a:r>
            <a:r>
              <a:rPr sz="2800" spc="-10" dirty="0">
                <a:solidFill>
                  <a:srgbClr val="FF0000"/>
                </a:solidFill>
                <a:latin typeface="Garamond"/>
                <a:cs typeface="Garamond"/>
              </a:rPr>
              <a:t>week 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through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WS positions during </a:t>
            </a:r>
            <a:r>
              <a:rPr sz="2800" spc="-15" dirty="0">
                <a:solidFill>
                  <a:srgbClr val="FF0000"/>
                </a:solidFill>
                <a:latin typeface="Garamond"/>
                <a:cs typeface="Garamond"/>
              </a:rPr>
              <a:t>summer.  </a:t>
            </a:r>
            <a:r>
              <a:rPr sz="2800" spc="-10" dirty="0">
                <a:solidFill>
                  <a:srgbClr val="FF0000"/>
                </a:solidFill>
                <a:latin typeface="Garamond"/>
                <a:cs typeface="Garamond"/>
              </a:rPr>
              <a:t>Employment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is capped </a:t>
            </a:r>
            <a:r>
              <a:rPr sz="2800" spc="-5" dirty="0">
                <a:solidFill>
                  <a:srgbClr val="FF0000"/>
                </a:solidFill>
                <a:latin typeface="Garamond"/>
                <a:cs typeface="Garamond"/>
              </a:rPr>
              <a:t>at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20 </a:t>
            </a:r>
            <a:r>
              <a:rPr sz="2800" spc="-10" dirty="0">
                <a:solidFill>
                  <a:srgbClr val="FF0000"/>
                </a:solidFill>
                <a:latin typeface="Garamond"/>
                <a:cs typeface="Garamond"/>
              </a:rPr>
              <a:t>hours/week </a:t>
            </a:r>
            <a:r>
              <a:rPr sz="2800" dirty="0">
                <a:solidFill>
                  <a:srgbClr val="FF0000"/>
                </a:solidFill>
                <a:latin typeface="Garamond"/>
                <a:cs typeface="Garamond"/>
              </a:rPr>
              <a:t>during  </a:t>
            </a:r>
            <a:r>
              <a:rPr sz="2800" spc="-20" dirty="0">
                <a:solidFill>
                  <a:srgbClr val="FF0000"/>
                </a:solidFill>
                <a:latin typeface="Garamond"/>
                <a:cs typeface="Garamond"/>
              </a:rPr>
              <a:t>Fall/Spring.</a:t>
            </a:r>
            <a:endParaRPr sz="2800">
              <a:latin typeface="Garamond"/>
              <a:cs typeface="Garamond"/>
            </a:endParaRPr>
          </a:p>
          <a:p>
            <a:pPr marL="506095" marR="5080" indent="-494030">
              <a:lnSpc>
                <a:spcPts val="3020"/>
              </a:lnSpc>
              <a:spcBef>
                <a:spcPts val="1015"/>
              </a:spcBef>
              <a:buChar char="•"/>
              <a:tabLst>
                <a:tab pos="506095" algn="l"/>
                <a:tab pos="506730" algn="l"/>
                <a:tab pos="4881880" algn="l"/>
              </a:tabLst>
            </a:pP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are</a:t>
            </a:r>
            <a:r>
              <a:rPr sz="28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at-will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20" dirty="0">
                <a:solidFill>
                  <a:srgbClr val="2D74B5"/>
                </a:solidFill>
                <a:latin typeface="Garamond"/>
                <a:cs typeface="Garamond"/>
              </a:rPr>
              <a:t>employees.	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While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uncommon,  WS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employees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choose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leave,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removed 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from (with cause),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or change positions during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academic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 year.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456819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Eligible </a:t>
            </a:r>
            <a:r>
              <a:rPr spc="-95" dirty="0"/>
              <a:t>Work</a:t>
            </a:r>
            <a:r>
              <a:rPr spc="5" dirty="0"/>
              <a:t> </a:t>
            </a:r>
            <a:r>
              <a:rPr spc="-5" dirty="0"/>
              <a:t>Duties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587500"/>
            <a:ext cx="7556500" cy="4535805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506095" marR="5080" indent="-494030">
              <a:lnSpc>
                <a:spcPct val="70000"/>
              </a:lnSpc>
              <a:spcBef>
                <a:spcPts val="103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Students are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permitted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perform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most job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duties 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asked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non-WS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employees,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provided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those duties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are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conducted on site and under</a:t>
            </a:r>
            <a:r>
              <a:rPr sz="2600" spc="7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supervision</a:t>
            </a:r>
            <a:endParaRPr sz="2600">
              <a:latin typeface="Garamond"/>
              <a:cs typeface="Garamond"/>
            </a:endParaRPr>
          </a:p>
          <a:p>
            <a:pPr marL="506095" marR="299085" indent="-494030" algn="just">
              <a:lnSpc>
                <a:spcPct val="70000"/>
              </a:lnSpc>
              <a:spcBef>
                <a:spcPts val="1005"/>
              </a:spcBef>
              <a:buChar char="•"/>
              <a:tabLst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CW Students </a:t>
            </a:r>
            <a:r>
              <a:rPr sz="26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are</a:t>
            </a:r>
            <a:r>
              <a:rPr sz="2600" b="1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permitted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remotely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(under  limited circuimstances) and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drive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part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of their job 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duties.</a:t>
            </a:r>
            <a:endParaRPr sz="2600">
              <a:latin typeface="Garamond"/>
              <a:cs typeface="Garamond"/>
            </a:endParaRPr>
          </a:p>
          <a:p>
            <a:pPr marL="506095" marR="122555" indent="-494030">
              <a:lnSpc>
                <a:spcPct val="7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All WS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are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required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document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their 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attendance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at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work,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usually through a sign-in/sign-out 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protocol</a:t>
            </a:r>
            <a:endParaRPr sz="2600">
              <a:latin typeface="Garamond"/>
              <a:cs typeface="Garamond"/>
            </a:endParaRPr>
          </a:p>
          <a:p>
            <a:pPr marL="506095" marR="334645" indent="-494030">
              <a:lnSpc>
                <a:spcPct val="70000"/>
              </a:lnSpc>
              <a:spcBef>
                <a:spcPts val="1000"/>
              </a:spcBef>
              <a:buFont typeface="Garamond"/>
              <a:buChar char="•"/>
              <a:tabLst>
                <a:tab pos="506095" algn="l"/>
                <a:tab pos="506730" algn="l"/>
                <a:tab pos="4497705" algn="l"/>
              </a:tabLst>
            </a:pPr>
            <a:r>
              <a:rPr sz="2600" b="1" spc="-10" dirty="0">
                <a:solidFill>
                  <a:srgbClr val="FF0000"/>
                </a:solidFill>
                <a:latin typeface="Garamond"/>
                <a:cs typeface="Garamond"/>
              </a:rPr>
              <a:t>Studying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is </a:t>
            </a:r>
            <a:r>
              <a:rPr sz="2600" b="1" dirty="0">
                <a:solidFill>
                  <a:srgbClr val="FF0000"/>
                </a:solidFill>
                <a:latin typeface="Garamond"/>
                <a:cs typeface="Garamond"/>
              </a:rPr>
              <a:t>strictly prohibited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while on the job –  </a:t>
            </a:r>
            <a:r>
              <a:rPr sz="2600" b="1" spc="-20" dirty="0">
                <a:solidFill>
                  <a:srgbClr val="FF0000"/>
                </a:solidFill>
                <a:latin typeface="Garamond"/>
                <a:cs typeface="Garamond"/>
              </a:rPr>
              <a:t>Work-Study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is </a:t>
            </a:r>
            <a:r>
              <a:rPr sz="26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not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 a</a:t>
            </a:r>
            <a:r>
              <a:rPr sz="2600" b="1" spc="110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600" b="1" spc="30" dirty="0">
                <a:solidFill>
                  <a:srgbClr val="FF0000"/>
                </a:solidFill>
                <a:latin typeface="Garamond"/>
                <a:cs typeface="Garamond"/>
              </a:rPr>
              <a:t>form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of	paid study</a:t>
            </a:r>
            <a:r>
              <a:rPr sz="2600" b="1" spc="20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time.</a:t>
            </a:r>
            <a:endParaRPr sz="2600">
              <a:latin typeface="Garamond"/>
              <a:cs typeface="Garamond"/>
            </a:endParaRPr>
          </a:p>
          <a:p>
            <a:pPr marL="506095" marR="46355" indent="-494030">
              <a:lnSpc>
                <a:spcPct val="70000"/>
              </a:lnSpc>
              <a:spcBef>
                <a:spcPts val="1005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sz="2600" b="1" spc="-25" dirty="0">
                <a:solidFill>
                  <a:srgbClr val="FF0000"/>
                </a:solidFill>
                <a:latin typeface="Garamond"/>
                <a:cs typeface="Garamond"/>
              </a:rPr>
              <a:t>Working </a:t>
            </a:r>
            <a:r>
              <a:rPr sz="2600" b="1" spc="-10" dirty="0">
                <a:solidFill>
                  <a:srgbClr val="FF0000"/>
                </a:solidFill>
                <a:latin typeface="Garamond"/>
                <a:cs typeface="Garamond"/>
              </a:rPr>
              <a:t>during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scheduled classes is </a:t>
            </a:r>
            <a:r>
              <a:rPr sz="2600" b="1" dirty="0">
                <a:solidFill>
                  <a:srgbClr val="FF0000"/>
                </a:solidFill>
                <a:latin typeface="Garamond"/>
                <a:cs typeface="Garamond"/>
              </a:rPr>
              <a:t>strictly  prohibited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– </a:t>
            </a:r>
            <a:r>
              <a:rPr sz="2600" b="1" spc="-10" dirty="0">
                <a:solidFill>
                  <a:srgbClr val="FF0000"/>
                </a:solidFill>
                <a:latin typeface="Garamond"/>
                <a:cs typeface="Garamond"/>
              </a:rPr>
              <a:t>work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must be </a:t>
            </a:r>
            <a:r>
              <a:rPr sz="2600" b="1" spc="10" dirty="0">
                <a:solidFill>
                  <a:srgbClr val="FF0000"/>
                </a:solidFill>
                <a:latin typeface="Garamond"/>
                <a:cs typeface="Garamond"/>
              </a:rPr>
              <a:t>performed </a:t>
            </a:r>
            <a:r>
              <a:rPr sz="2600" b="1" spc="-10" dirty="0">
                <a:solidFill>
                  <a:srgbClr val="FF0000"/>
                </a:solidFill>
                <a:latin typeface="Garamond"/>
                <a:cs typeface="Garamond"/>
              </a:rPr>
              <a:t>during non-  </a:t>
            </a:r>
            <a:r>
              <a:rPr sz="2600" b="1" spc="-5" dirty="0">
                <a:solidFill>
                  <a:srgbClr val="FF0000"/>
                </a:solidFill>
                <a:latin typeface="Garamond"/>
                <a:cs typeface="Garamond"/>
              </a:rPr>
              <a:t>class</a:t>
            </a:r>
            <a:r>
              <a:rPr sz="2600" b="1" spc="20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600" b="1" dirty="0">
                <a:solidFill>
                  <a:srgbClr val="FF0000"/>
                </a:solidFill>
                <a:latin typeface="Garamond"/>
                <a:cs typeface="Garamond"/>
              </a:rPr>
              <a:t>hours.</a:t>
            </a:r>
            <a:endParaRPr sz="26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27089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0" dirty="0"/>
              <a:t>T</a:t>
            </a:r>
            <a:r>
              <a:rPr spc="-5" dirty="0"/>
              <a:t>e</a:t>
            </a:r>
            <a:r>
              <a:rPr spc="150" dirty="0"/>
              <a:t>r</a:t>
            </a:r>
            <a:r>
              <a:rPr spc="-10" dirty="0"/>
              <a:t>m</a:t>
            </a:r>
            <a:r>
              <a:rPr spc="-5" dirty="0"/>
              <a:t>ination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967737"/>
            <a:ext cx="7563484" cy="3482300"/>
          </a:xfrm>
          <a:prstGeom prst="rect">
            <a:avLst/>
          </a:prstGeom>
        </p:spPr>
        <p:txBody>
          <a:bodyPr vert="horz" wrap="square" lIns="0" tIns="113665" rIns="0" bIns="0" rtlCol="0">
            <a:spAutoFit/>
          </a:bodyPr>
          <a:lstStyle/>
          <a:p>
            <a:pPr marL="12065" marR="181610">
              <a:lnSpc>
                <a:spcPct val="70000"/>
              </a:lnSpc>
              <a:spcBef>
                <a:spcPts val="994"/>
              </a:spcBef>
              <a:tabLst>
                <a:tab pos="506095" algn="l"/>
                <a:tab pos="506730" algn="l"/>
              </a:tabLst>
            </a:pP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Students who fail to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meet job duties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removed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from their 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positions at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Supervisor’s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discretion</a:t>
            </a:r>
            <a:endParaRPr sz="22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ct val="70000"/>
              </a:lnSpc>
              <a:spcBef>
                <a:spcPts val="505"/>
              </a:spcBef>
              <a:buChar char="•"/>
              <a:tabLst>
                <a:tab pos="963294" algn="l"/>
                <a:tab pos="963930" algn="l"/>
              </a:tabLst>
            </a:pP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Documentation of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900" spc="-20" dirty="0">
                <a:solidFill>
                  <a:srgbClr val="2D74B5"/>
                </a:solidFill>
                <a:latin typeface="Garamond"/>
                <a:cs typeface="Garamond"/>
              </a:rPr>
              <a:t>student’s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performance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issue(s) and attempts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to  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correct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issue(s)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occurs before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are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terminated. 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This 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should </a:t>
            </a:r>
            <a:r>
              <a:rPr sz="1900" spc="-15" dirty="0">
                <a:solidFill>
                  <a:srgbClr val="2D74B5"/>
                </a:solidFill>
                <a:latin typeface="Garamond"/>
                <a:cs typeface="Garamond"/>
              </a:rPr>
              <a:t>involve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meeting with the student to discuss expectations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position and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how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the student is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not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meeting them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well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a  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performance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improvement</a:t>
            </a:r>
            <a:r>
              <a:rPr sz="19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plan.</a:t>
            </a:r>
            <a:endParaRPr sz="1900" dirty="0">
              <a:latin typeface="Garamond"/>
              <a:cs typeface="Garamond"/>
            </a:endParaRPr>
          </a:p>
          <a:p>
            <a:pPr marL="963294" marR="208915" lvl="1" indent="-494030">
              <a:lnSpc>
                <a:spcPct val="70000"/>
              </a:lnSpc>
              <a:spcBef>
                <a:spcPts val="500"/>
              </a:spcBef>
              <a:buChar char="•"/>
              <a:tabLst>
                <a:tab pos="963294" algn="l"/>
                <a:tab pos="963930" algn="l"/>
              </a:tabLst>
            </a:pPr>
            <a:r>
              <a:rPr sz="1900" spc="-50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consulting with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departmental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to ensure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1900" spc="-20" dirty="0">
                <a:solidFill>
                  <a:srgbClr val="2D74B5"/>
                </a:solidFill>
                <a:latin typeface="Garamond"/>
                <a:cs typeface="Garamond"/>
              </a:rPr>
              <a:t>have 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followed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all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required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protocols for</a:t>
            </a:r>
            <a:r>
              <a:rPr sz="19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termination</a:t>
            </a:r>
            <a:endParaRPr sz="1900" dirty="0">
              <a:latin typeface="Garamond"/>
              <a:cs typeface="Garamond"/>
            </a:endParaRPr>
          </a:p>
          <a:p>
            <a:pPr marL="963294" marR="360680" lvl="1" indent="-494030">
              <a:lnSpc>
                <a:spcPct val="70000"/>
              </a:lnSpc>
              <a:spcBef>
                <a:spcPts val="500"/>
              </a:spcBef>
              <a:buChar char="•"/>
              <a:tabLst>
                <a:tab pos="963294" algn="l"/>
                <a:tab pos="963930" algn="l"/>
              </a:tabLst>
            </a:pP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sz="19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be notified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in writing/email of their 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termination 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prior </a:t>
            </a:r>
            <a:r>
              <a:rPr sz="19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any action being</a:t>
            </a:r>
            <a:r>
              <a:rPr sz="19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900" spc="-5" dirty="0">
                <a:solidFill>
                  <a:srgbClr val="2D74B5"/>
                </a:solidFill>
                <a:latin typeface="Garamond"/>
                <a:cs typeface="Garamond"/>
              </a:rPr>
              <a:t>taken</a:t>
            </a:r>
            <a:endParaRPr sz="1900" dirty="0">
              <a:latin typeface="Garamond"/>
              <a:cs typeface="Garamond"/>
            </a:endParaRPr>
          </a:p>
          <a:p>
            <a:pPr marL="506095" marR="761365" indent="-494030">
              <a:lnSpc>
                <a:spcPct val="7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Supervisors terminating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 employee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should complete the 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termination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request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form,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available 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emailing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work- 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  <a:hlinkClick r:id="rId2"/>
              </a:rPr>
              <a:t>study@unc.edu.</a:t>
            </a:r>
            <a:endParaRPr sz="22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4706" y="635002"/>
            <a:ext cx="45319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70" dirty="0"/>
              <a:t>Pay </a:t>
            </a:r>
            <a:r>
              <a:rPr spc="-5" dirty="0"/>
              <a:t>Rates and</a:t>
            </a:r>
            <a:r>
              <a:rPr spc="30" dirty="0"/>
              <a:t> </a:t>
            </a:r>
            <a:r>
              <a:rPr spc="-15" dirty="0"/>
              <a:t>Levels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9736" y="1443920"/>
            <a:ext cx="7356475" cy="157639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06095" marR="5080" indent="-494030">
              <a:lnSpc>
                <a:spcPct val="80000"/>
              </a:lnSpc>
              <a:spcBef>
                <a:spcPts val="675"/>
              </a:spcBef>
              <a:buChar char="•"/>
              <a:tabLst>
                <a:tab pos="506095" algn="l"/>
                <a:tab pos="506730" algn="l"/>
                <a:tab pos="3493770" algn="l"/>
                <a:tab pos="6402705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	</a:t>
            </a: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following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slides contain descriptions of the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levels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assist 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in</a:t>
            </a: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job classification.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staff will proof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(where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necessary)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update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pay levels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when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reviewing</a:t>
            </a:r>
            <a:r>
              <a:rPr sz="2400" spc="-5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positions.</a:t>
            </a:r>
            <a:r>
              <a:rPr lang="en-US" sz="24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10" dirty="0">
                <a:solidFill>
                  <a:srgbClr val="FF0000"/>
                </a:solidFill>
                <a:latin typeface="Garamond"/>
                <a:cs typeface="Garamond"/>
              </a:rPr>
              <a:t>See notes in comments for classification descriptions.</a:t>
            </a:r>
            <a:endParaRPr sz="2400" dirty="0">
              <a:solidFill>
                <a:srgbClr val="FF0000"/>
              </a:solidFill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481836" y="3020314"/>
          <a:ext cx="7083425" cy="2612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0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0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1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73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3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Pay</a:t>
                      </a: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Level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3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Wage</a:t>
                      </a:r>
                      <a:r>
                        <a:rPr sz="18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Range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Midpoint</a:t>
                      </a:r>
                      <a:r>
                        <a:rPr sz="1800" spc="-3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Wage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70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Level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1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$7.25 -</a:t>
                      </a: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$8.30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$7.77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73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Level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2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$8.30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-</a:t>
                      </a:r>
                      <a:r>
                        <a:rPr sz="1800" spc="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$10.05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$9.17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732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Level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3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$10.05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–</a:t>
                      </a:r>
                      <a:r>
                        <a:rPr sz="1800" spc="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$11.80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$10.92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969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Level 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4</a:t>
                      </a:r>
                      <a:endParaRPr sz="1800" dirty="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$11.80 - </a:t>
                      </a: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$13.55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$12.67</a:t>
                      </a:r>
                      <a:endParaRPr sz="1800" dirty="0">
                        <a:latin typeface="Garamond"/>
                        <a:cs typeface="Garamond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534929" y="5757164"/>
            <a:ext cx="69703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Supervisors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designate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the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appropriate </a:t>
            </a:r>
            <a:r>
              <a:rPr sz="1800" spc="-10" dirty="0">
                <a:solidFill>
                  <a:srgbClr val="2E5497"/>
                </a:solidFill>
                <a:latin typeface="Garamond"/>
                <a:cs typeface="Garamond"/>
              </a:rPr>
              <a:t>pay level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when creating the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position, but 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decide the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appropriate Hourly </a:t>
            </a:r>
            <a:r>
              <a:rPr sz="1800" spc="-30" dirty="0">
                <a:solidFill>
                  <a:srgbClr val="2E5497"/>
                </a:solidFill>
                <a:latin typeface="Garamond"/>
                <a:cs typeface="Garamond"/>
              </a:rPr>
              <a:t>Wage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Rate upon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hiring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the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WS employee based  on </a:t>
            </a:r>
            <a:r>
              <a:rPr sz="1800" dirty="0">
                <a:solidFill>
                  <a:srgbClr val="2E5497"/>
                </a:solidFill>
                <a:latin typeface="Garamond"/>
                <a:cs typeface="Garamond"/>
              </a:rPr>
              <a:t>the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individual </a:t>
            </a:r>
            <a:r>
              <a:rPr sz="1800" spc="-20" dirty="0">
                <a:solidFill>
                  <a:srgbClr val="2E5497"/>
                </a:solidFill>
                <a:latin typeface="Garamond"/>
                <a:cs typeface="Garamond"/>
              </a:rPr>
              <a:t>employee’s</a:t>
            </a:r>
            <a:r>
              <a:rPr sz="1800" spc="-10" dirty="0">
                <a:solidFill>
                  <a:srgbClr val="2E5497"/>
                </a:solidFill>
                <a:latin typeface="Garamond"/>
                <a:cs typeface="Garamond"/>
              </a:rPr>
              <a:t> </a:t>
            </a:r>
            <a:r>
              <a:rPr sz="1800" spc="-5" dirty="0">
                <a:solidFill>
                  <a:srgbClr val="2E5497"/>
                </a:solidFill>
                <a:latin typeface="Garamond"/>
                <a:cs typeface="Garamond"/>
              </a:rPr>
              <a:t>qualifications.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7642859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Documentation for Hired</a:t>
            </a:r>
            <a:r>
              <a:rPr spc="55" dirty="0"/>
              <a:t> </a:t>
            </a:r>
            <a:r>
              <a:rPr spc="-5" dirty="0"/>
              <a:t>Students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596644"/>
            <a:ext cx="7522209" cy="499618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506095" marR="5080" indent="-494030">
              <a:lnSpc>
                <a:spcPct val="70000"/>
              </a:lnSpc>
              <a:spcBef>
                <a:spcPts val="96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Hired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WS students must complete all </a:t>
            </a: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required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payroll  </a:t>
            </a:r>
            <a:r>
              <a:rPr sz="2400" b="1" u="heavy" spc="2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forms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with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 hiring department’s HR 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Representative/Shared </a:t>
            </a:r>
            <a:r>
              <a:rPr sz="2400" b="1" u="heavy" spc="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Services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Center &amp; submit</a:t>
            </a:r>
            <a:r>
              <a:rPr sz="2400" b="1" u="heavy" spc="-12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their  employment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verification </a:t>
            </a:r>
            <a:r>
              <a:rPr sz="2400" b="1" u="heavy" spc="3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form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to their </a:t>
            </a:r>
            <a:r>
              <a:rPr sz="2400" b="1" u="heavy" spc="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supervisor  </a:t>
            </a: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before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they can begin</a:t>
            </a:r>
            <a:r>
              <a:rPr sz="2400" b="1" u="heavy" spc="-4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working</a:t>
            </a:r>
            <a:endParaRPr sz="2400">
              <a:latin typeface="Garamond"/>
              <a:cs typeface="Garamond"/>
            </a:endParaRPr>
          </a:p>
          <a:p>
            <a:pPr marL="506095" marR="638175" indent="-494030">
              <a:lnSpc>
                <a:spcPct val="7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Departmental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HR will enter the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student’s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payroll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information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&amp; set up the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employee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record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Connect  Carolina</a:t>
            </a:r>
            <a:endParaRPr sz="2400">
              <a:latin typeface="Garamond"/>
              <a:cs typeface="Garamond"/>
            </a:endParaRPr>
          </a:p>
          <a:p>
            <a:pPr marL="506095" marR="626110" indent="-494030">
              <a:lnSpc>
                <a:spcPct val="7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Hired WS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are housed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under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hiring 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department’s number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payroll purposes but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 account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is used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funding</a:t>
            </a:r>
            <a:r>
              <a:rPr sz="24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source</a:t>
            </a:r>
            <a:endParaRPr sz="2400">
              <a:latin typeface="Garamond"/>
              <a:cs typeface="Garamond"/>
            </a:endParaRPr>
          </a:p>
          <a:p>
            <a:pPr marL="506095" marR="141605" indent="-494030">
              <a:lnSpc>
                <a:spcPct val="7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Required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payroll </a:t>
            </a:r>
            <a:r>
              <a:rPr sz="2400" spc="15" dirty="0">
                <a:solidFill>
                  <a:srgbClr val="2D74B5"/>
                </a:solidFill>
                <a:latin typeface="Garamond"/>
                <a:cs typeface="Garamond"/>
              </a:rPr>
              <a:t>forms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include: NC-4, </a:t>
            </a:r>
            <a:r>
              <a:rPr sz="2400" spc="-60" dirty="0">
                <a:solidFill>
                  <a:srgbClr val="2D74B5"/>
                </a:solidFill>
                <a:latin typeface="Garamond"/>
                <a:cs typeface="Garamond"/>
              </a:rPr>
              <a:t>W-4,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Direct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Payroll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Deposit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Authorization, and Electronic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I-9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Employment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Eligibility</a:t>
            </a:r>
            <a:r>
              <a:rPr sz="2400" spc="-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Verification</a:t>
            </a:r>
            <a:endParaRPr sz="2400">
              <a:latin typeface="Garamond"/>
              <a:cs typeface="Garamond"/>
            </a:endParaRPr>
          </a:p>
          <a:p>
            <a:pPr marL="506095" marR="30480" indent="-494030">
              <a:lnSpc>
                <a:spcPct val="7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Additionally,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submit proof that they  successfully completed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prior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beginning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employment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6552947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72332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57040" algn="l"/>
              </a:tabLst>
            </a:pPr>
            <a:r>
              <a:rPr spc="-5" dirty="0"/>
              <a:t>Documentation</a:t>
            </a:r>
            <a:r>
              <a:rPr spc="35" dirty="0"/>
              <a:t> </a:t>
            </a:r>
            <a:r>
              <a:rPr spc="-5" dirty="0"/>
              <a:t>of	Time</a:t>
            </a:r>
            <a:r>
              <a:rPr spc="-60" dirty="0"/>
              <a:t> </a:t>
            </a:r>
            <a:r>
              <a:rPr spc="-75" dirty="0"/>
              <a:t>Worked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41601"/>
            <a:ext cx="7565390" cy="45015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06095" marR="147320" indent="-494030">
              <a:lnSpc>
                <a:spcPts val="3020"/>
              </a:lnSpc>
              <a:spcBef>
                <a:spcPts val="484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All WS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employees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are required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 use the Kronos Time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Information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Management  (TIM)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System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track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hours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where</a:t>
            </a:r>
            <a:r>
              <a:rPr sz="2800" spc="-6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possible.</a:t>
            </a:r>
            <a:endParaRPr sz="2800">
              <a:latin typeface="Garamond"/>
              <a:cs typeface="Garamond"/>
            </a:endParaRPr>
          </a:p>
          <a:p>
            <a:pPr marL="506095" marR="55244" indent="-494030">
              <a:lnSpc>
                <a:spcPts val="3020"/>
              </a:lnSpc>
              <a:spcBef>
                <a:spcPts val="1015"/>
              </a:spcBef>
              <a:buChar char="•"/>
              <a:tabLst>
                <a:tab pos="506095" algn="l"/>
                <a:tab pos="506730" algn="l"/>
                <a:tab pos="483870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complete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Computer-Based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TIM 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the first</a:t>
            </a:r>
            <a:r>
              <a:rPr sz="2800" spc="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day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of	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endParaRPr sz="2800">
              <a:latin typeface="Garamond"/>
              <a:cs typeface="Garamond"/>
            </a:endParaRPr>
          </a:p>
          <a:p>
            <a:pPr marL="963294" marR="5080" lvl="1" indent="-494030">
              <a:lnSpc>
                <a:spcPts val="2590"/>
              </a:lnSpc>
              <a:spcBef>
                <a:spcPts val="525"/>
              </a:spcBef>
              <a:buClr>
                <a:srgbClr val="2D74B5"/>
              </a:buClr>
              <a:buChar char="•"/>
              <a:tabLst>
                <a:tab pos="963294" algn="l"/>
                <a:tab pos="963930" algn="l"/>
              </a:tabLst>
            </a:pPr>
            <a:r>
              <a:rPr sz="2400" u="heavy" spc="-10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Garamond"/>
                <a:cs typeface="Garamond"/>
              </a:rPr>
              <a:t>https://apps.fo.unc.edu/finance/training/tim-students-  </a:t>
            </a:r>
            <a:r>
              <a:rPr sz="2400" u="heavy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Garamond"/>
                <a:cs typeface="Garamond"/>
              </a:rPr>
              <a:t>temps/</a:t>
            </a:r>
            <a:endParaRPr sz="2400">
              <a:latin typeface="Garamond"/>
              <a:cs typeface="Garamond"/>
            </a:endParaRPr>
          </a:p>
          <a:p>
            <a:pPr marL="506095" marR="349250" indent="-494030">
              <a:lnSpc>
                <a:spcPts val="3020"/>
              </a:lnSpc>
              <a:spcBef>
                <a:spcPts val="985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(‘employee’ in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TIM) &amp;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supervisors 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(‘manager’ in TIM)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are required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800" spc="-20" dirty="0">
                <a:solidFill>
                  <a:srgbClr val="2D74B5"/>
                </a:solidFill>
                <a:latin typeface="Garamond"/>
                <a:cs typeface="Garamond"/>
              </a:rPr>
              <a:t>approve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work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hours on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biweekly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basis before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department 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TIM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Administrator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performs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the final</a:t>
            </a:r>
            <a:r>
              <a:rPr sz="2800" spc="-7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sign-off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477" y="6477000"/>
            <a:ext cx="1047750" cy="436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6062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857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0629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857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73121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096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98152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096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37998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Job </a:t>
            </a:r>
            <a:r>
              <a:rPr spc="-5" dirty="0"/>
              <a:t>X &amp;</a:t>
            </a:r>
            <a:r>
              <a:rPr spc="30" dirty="0"/>
              <a:t> </a:t>
            </a:r>
            <a:r>
              <a:rPr spc="-5" dirty="0"/>
              <a:t>Funding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92605" y="1617218"/>
            <a:ext cx="7387590" cy="46062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06095" marR="5080" indent="-494030">
              <a:lnSpc>
                <a:spcPct val="80000"/>
              </a:lnSpc>
              <a:spcBef>
                <a:spcPts val="72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All WS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positions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must</a:t>
            </a:r>
            <a:r>
              <a:rPr sz="2600" b="1" spc="-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receive approval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Office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Scholarships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and Student Aid (OSSA) and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be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posted to the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database to ensure</a:t>
            </a:r>
            <a:r>
              <a:rPr sz="2600" spc="14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eligibility</a:t>
            </a:r>
            <a:endParaRPr sz="2600">
              <a:latin typeface="Garamond"/>
              <a:cs typeface="Garamond"/>
            </a:endParaRPr>
          </a:p>
          <a:p>
            <a:pPr marL="506095" marR="358775" indent="-494030">
              <a:lnSpc>
                <a:spcPts val="2500"/>
              </a:lnSpc>
              <a:spcBef>
                <a:spcPts val="98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sz="26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Students </a:t>
            </a:r>
            <a:r>
              <a:rPr sz="26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hired </a:t>
            </a:r>
            <a:r>
              <a:rPr sz="26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without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authorization </a:t>
            </a:r>
            <a:r>
              <a:rPr sz="26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through  </a:t>
            </a:r>
            <a:r>
              <a:rPr sz="2600" b="1" u="heavy" spc="-3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JobX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will </a:t>
            </a:r>
            <a:r>
              <a:rPr sz="2600" b="1" u="heavy" spc="-2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have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their </a:t>
            </a:r>
            <a:r>
              <a:rPr sz="2600" b="1" u="heavy" spc="1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earned </a:t>
            </a:r>
            <a:r>
              <a:rPr sz="26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wages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retroactively  charged to the hiring</a:t>
            </a:r>
            <a:r>
              <a:rPr sz="2600" b="1" u="heavy" spc="7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6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department.</a:t>
            </a:r>
            <a:endParaRPr sz="2600">
              <a:latin typeface="Garamond"/>
              <a:cs typeface="Garamond"/>
            </a:endParaRPr>
          </a:p>
          <a:p>
            <a:pPr marL="506095" marR="267335" indent="-494030">
              <a:lnSpc>
                <a:spcPct val="8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  <a:tab pos="85598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If	a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leaves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their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position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or is no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longer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able to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manage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sz="2600" spc="-30" dirty="0">
                <a:solidFill>
                  <a:srgbClr val="2D74B5"/>
                </a:solidFill>
                <a:latin typeface="Garamond"/>
                <a:cs typeface="Garamond"/>
              </a:rPr>
              <a:t>workers,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another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supervisor 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replace them in the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JobX</a:t>
            </a:r>
            <a:r>
              <a:rPr sz="2600" spc="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system.</a:t>
            </a:r>
            <a:endParaRPr sz="2600">
              <a:latin typeface="Garamond"/>
              <a:cs typeface="Garamond"/>
            </a:endParaRPr>
          </a:p>
          <a:p>
            <a:pPr marL="506095" marR="137160" indent="-494030">
              <a:lnSpc>
                <a:spcPts val="2500"/>
              </a:lnSpc>
              <a:spcBef>
                <a:spcPts val="980"/>
              </a:spcBef>
              <a:buFont typeface="Garamond"/>
              <a:buChar char="•"/>
              <a:tabLst>
                <a:tab pos="506095" algn="l"/>
                <a:tab pos="506730" algn="l"/>
                <a:tab pos="870585" algn="l"/>
              </a:tabLst>
            </a:pP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If	a </a:t>
            </a:r>
            <a:r>
              <a:rPr sz="26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department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has students </a:t>
            </a:r>
            <a:r>
              <a:rPr sz="26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working without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  </a:t>
            </a:r>
            <a:r>
              <a:rPr sz="2600" b="1" u="heavy" spc="-2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valid </a:t>
            </a:r>
            <a:r>
              <a:rPr sz="26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supervisor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(who must </a:t>
            </a:r>
            <a:r>
              <a:rPr sz="26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registered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as such </a:t>
            </a:r>
            <a:r>
              <a:rPr sz="26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in  </a:t>
            </a:r>
            <a:r>
              <a:rPr sz="2600" b="1" u="heavy" spc="-2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JobX),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student </a:t>
            </a:r>
            <a:r>
              <a:rPr sz="26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earnings </a:t>
            </a:r>
            <a:r>
              <a:rPr sz="26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will be retroactively  charged to the</a:t>
            </a:r>
            <a:r>
              <a:rPr sz="2600" b="1" u="heavy" spc="4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6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department.</a:t>
            </a:r>
            <a:endParaRPr sz="2600">
              <a:latin typeface="Garamond"/>
              <a:cs typeface="Garamon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3400" y="6543422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7200" y="460629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857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0629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857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" y="73121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6096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98152" y="45720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6096">
            <a:solidFill>
              <a:srgbClr val="40709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513588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40" dirty="0"/>
              <a:t>Removal </a:t>
            </a:r>
            <a:r>
              <a:rPr spc="-5" dirty="0"/>
              <a:t>from</a:t>
            </a:r>
            <a:r>
              <a:rPr spc="25" dirty="0"/>
              <a:t> </a:t>
            </a:r>
            <a:r>
              <a:rPr spc="5" dirty="0"/>
              <a:t>program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292605" y="1624076"/>
            <a:ext cx="7475855" cy="49364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675"/>
              </a:spcBef>
              <a:tabLst>
                <a:tab pos="1261745" algn="l"/>
                <a:tab pos="159893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Because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program is contingent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external funding,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we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are required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meet established guidelines in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order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maintain 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eligibility.	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Failure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meet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requirements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one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can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negatively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impact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eligibility &amp; funding for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all  participants.	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such,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OSSA will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take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any and all actions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we 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believe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necessary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ensure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continuation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of the WS 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programs.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Garamond"/>
              <a:cs typeface="Garamond"/>
            </a:endParaRPr>
          </a:p>
          <a:p>
            <a:pPr marL="506095" marR="429895" indent="-494030">
              <a:lnSpc>
                <a:spcPct val="80000"/>
              </a:lnSpc>
              <a:buChar char="•"/>
              <a:tabLst>
                <a:tab pos="506095" algn="l"/>
                <a:tab pos="506730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Any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allows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a student to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earn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more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than their 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allotted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award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will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evaluated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for suitability to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continue  participation in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program.</a:t>
            </a:r>
            <a:endParaRPr sz="2200">
              <a:latin typeface="Garamond"/>
              <a:cs typeface="Garamond"/>
            </a:endParaRPr>
          </a:p>
          <a:p>
            <a:pPr marL="506095" marR="479425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Departments/supervisors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with repeat violations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not be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eligible to participate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future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aid</a:t>
            </a:r>
            <a:r>
              <a:rPr sz="2200" spc="-5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years</a:t>
            </a:r>
            <a:endParaRPr sz="2200">
              <a:latin typeface="Garamond"/>
              <a:cs typeface="Garamond"/>
            </a:endParaRPr>
          </a:p>
          <a:p>
            <a:pPr marL="506095" marR="102235" indent="-494030">
              <a:lnSpc>
                <a:spcPts val="2110"/>
              </a:lnSpc>
              <a:spcBef>
                <a:spcPts val="985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Any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department that fails to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meet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their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responsibility in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paying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excess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or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unauthorized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wages </a:t>
            </a:r>
            <a:r>
              <a:rPr sz="2200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will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removed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from the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WS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program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3400" y="6560566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51923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Student</a:t>
            </a:r>
            <a:r>
              <a:rPr spc="-10" dirty="0"/>
              <a:t> 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5352" y="1982978"/>
            <a:ext cx="7687309" cy="445071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83185">
              <a:lnSpc>
                <a:spcPct val="70000"/>
              </a:lnSpc>
              <a:spcBef>
                <a:spcPts val="745"/>
              </a:spcBef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are professional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employees,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and are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therefore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responsible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for conducting 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themselves in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professional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manner,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including:</a:t>
            </a:r>
            <a:endParaRPr sz="1800">
              <a:latin typeface="Garamond"/>
              <a:cs typeface="Garamond"/>
            </a:endParaRPr>
          </a:p>
          <a:p>
            <a:pPr marL="653415" indent="-514350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653415" algn="l"/>
                <a:tab pos="654050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Completing WS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providing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proof prior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beginning</a:t>
            </a:r>
            <a:r>
              <a:rPr sz="1800" spc="114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20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endParaRPr sz="1800">
              <a:latin typeface="Garamond"/>
              <a:cs typeface="Garamond"/>
            </a:endParaRPr>
          </a:p>
          <a:p>
            <a:pPr marL="653415" indent="-514350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653415" algn="l"/>
                <a:tab pos="654050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Providing all requested documentation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HR prior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beginning</a:t>
            </a:r>
            <a:r>
              <a:rPr sz="1800" spc="-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20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endParaRPr sz="1800">
              <a:latin typeface="Garamond"/>
              <a:cs typeface="Garamond"/>
            </a:endParaRPr>
          </a:p>
          <a:p>
            <a:pPr marL="654050" indent="-514984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654050" algn="l"/>
                <a:tab pos="654685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Establishing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schedule</a:t>
            </a:r>
            <a:endParaRPr sz="1800">
              <a:latin typeface="Garamond"/>
              <a:cs typeface="Garamond"/>
            </a:endParaRPr>
          </a:p>
          <a:p>
            <a:pPr marL="653415" indent="-514350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653415" algn="l"/>
                <a:tab pos="654050" algn="l"/>
              </a:tabLst>
            </a:pP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Reporting to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on</a:t>
            </a:r>
            <a:r>
              <a:rPr sz="18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time</a:t>
            </a:r>
            <a:endParaRPr sz="1800">
              <a:latin typeface="Garamond"/>
              <a:cs typeface="Garamond"/>
            </a:endParaRPr>
          </a:p>
          <a:p>
            <a:pPr marL="653415" indent="-514350">
              <a:lnSpc>
                <a:spcPct val="100000"/>
              </a:lnSpc>
              <a:spcBef>
                <a:spcPts val="350"/>
              </a:spcBef>
              <a:buAutoNum type="arabicPeriod"/>
              <a:tabLst>
                <a:tab pos="653415" algn="l"/>
                <a:tab pos="654050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Completing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tasks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as</a:t>
            </a:r>
            <a:r>
              <a:rPr sz="1800" spc="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assigned</a:t>
            </a:r>
            <a:endParaRPr sz="1800">
              <a:latin typeface="Garamond"/>
              <a:cs typeface="Garamond"/>
            </a:endParaRPr>
          </a:p>
          <a:p>
            <a:pPr marL="654050" marR="410845" indent="-514350" algn="just">
              <a:lnSpc>
                <a:spcPct val="70000"/>
              </a:lnSpc>
              <a:spcBef>
                <a:spcPts val="1000"/>
              </a:spcBef>
              <a:buAutoNum type="arabicPeriod"/>
              <a:tabLst>
                <a:tab pos="654685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Notifying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of any absence or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derivation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from the established 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schedule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due to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illness,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emergencies, or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valid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academic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conflicts </a:t>
            </a:r>
            <a:r>
              <a:rPr sz="1800" spc="-25" dirty="0">
                <a:solidFill>
                  <a:srgbClr val="2D74B5"/>
                </a:solidFill>
                <a:latin typeface="Garamond"/>
                <a:cs typeface="Garamond"/>
              </a:rPr>
              <a:t>(e.g.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office 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hours,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advising</a:t>
            </a:r>
            <a:r>
              <a:rPr sz="1800" spc="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appointments)</a:t>
            </a:r>
            <a:endParaRPr sz="1800">
              <a:latin typeface="Garamond"/>
              <a:cs typeface="Garamond"/>
            </a:endParaRPr>
          </a:p>
          <a:p>
            <a:pPr marL="654050" indent="-514984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653415" algn="l"/>
                <a:tab pos="654685" algn="l"/>
              </a:tabLst>
            </a:pPr>
            <a:r>
              <a:rPr sz="1800" spc="-25" dirty="0">
                <a:solidFill>
                  <a:srgbClr val="2D74B5"/>
                </a:solidFill>
                <a:latin typeface="Garamond"/>
                <a:cs typeface="Garamond"/>
              </a:rPr>
              <a:t>Working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with a 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on mutually acceptable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schedule revisions,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if</a:t>
            </a:r>
            <a:r>
              <a:rPr sz="1800" spc="26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needed</a:t>
            </a:r>
            <a:endParaRPr sz="1800">
              <a:latin typeface="Garamond"/>
              <a:cs typeface="Garamond"/>
            </a:endParaRPr>
          </a:p>
          <a:p>
            <a:pPr marL="654050" marR="201295" indent="-514350">
              <a:lnSpc>
                <a:spcPct val="70000"/>
              </a:lnSpc>
              <a:spcBef>
                <a:spcPts val="994"/>
              </a:spcBef>
              <a:buAutoNum type="arabicPeriod"/>
              <a:tabLst>
                <a:tab pos="653415" algn="l"/>
                <a:tab pos="654685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Refraining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from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prohibited activities: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studying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800" spc="-30" dirty="0">
                <a:solidFill>
                  <a:srgbClr val="2D74B5"/>
                </a:solidFill>
                <a:latin typeface="Garamond"/>
                <a:cs typeface="Garamond"/>
              </a:rPr>
              <a:t>job,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misreporting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hours 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worked, working over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limits,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failing to 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perform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job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duties,</a:t>
            </a:r>
            <a:r>
              <a:rPr sz="18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etc.</a:t>
            </a:r>
            <a:endParaRPr sz="1800">
              <a:latin typeface="Garamond"/>
              <a:cs typeface="Garamond"/>
            </a:endParaRPr>
          </a:p>
          <a:p>
            <a:pPr marL="654050" marR="316230" indent="-514350">
              <a:lnSpc>
                <a:spcPct val="70000"/>
              </a:lnSpc>
              <a:spcBef>
                <a:spcPts val="1005"/>
              </a:spcBef>
              <a:buAutoNum type="arabicPeriod"/>
              <a:tabLst>
                <a:tab pos="654050" algn="l"/>
                <a:tab pos="654685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Refraining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from discouraged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activities: personal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calls, texts, e-mails,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&amp; social 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media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 updates</a:t>
            </a:r>
            <a:endParaRPr sz="1800">
              <a:latin typeface="Garamond"/>
              <a:cs typeface="Garamond"/>
            </a:endParaRPr>
          </a:p>
          <a:p>
            <a:pPr marL="652780" indent="-513715">
              <a:lnSpc>
                <a:spcPct val="100000"/>
              </a:lnSpc>
              <a:spcBef>
                <a:spcPts val="355"/>
              </a:spcBef>
              <a:buAutoNum type="arabicPeriod"/>
              <a:tabLst>
                <a:tab pos="652780" algn="l"/>
                <a:tab pos="653415" algn="l"/>
              </a:tabLst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Notifying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of any changes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to their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1800" spc="-27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award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6571997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999731" y="688086"/>
            <a:ext cx="2221229" cy="13464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9125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Supervisor</a:t>
            </a:r>
            <a:r>
              <a:rPr spc="-30" dirty="0"/>
              <a:t> </a:t>
            </a:r>
            <a:r>
              <a:rPr spc="-10"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0831" y="2215388"/>
            <a:ext cx="9040369" cy="49379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506095" marR="41275" indent="-494030">
              <a:lnSpc>
                <a:spcPct val="70000"/>
              </a:lnSpc>
              <a:spcBef>
                <a:spcPts val="960"/>
              </a:spcBef>
              <a:buChar char="•"/>
              <a:tabLst>
                <a:tab pos="506095" algn="l"/>
                <a:tab pos="506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Not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discriminating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basis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race, </a:t>
            </a:r>
            <a:r>
              <a:rPr sz="2000" spc="-15" dirty="0">
                <a:solidFill>
                  <a:srgbClr val="2D74B5"/>
                </a:solidFill>
                <a:latin typeface="Garamond"/>
                <a:cs typeface="Garamond"/>
              </a:rPr>
              <a:t>color,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gender, 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national origin, age,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religion,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creed, </a:t>
            </a:r>
            <a:r>
              <a:rPr sz="2000" spc="-20" dirty="0">
                <a:solidFill>
                  <a:srgbClr val="2D74B5"/>
                </a:solidFill>
                <a:latin typeface="Garamond"/>
                <a:cs typeface="Garamond"/>
              </a:rPr>
              <a:t>disability,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veteran </a:t>
            </a:r>
            <a:r>
              <a:rPr sz="2000" spc="-15" dirty="0">
                <a:solidFill>
                  <a:srgbClr val="2D74B5"/>
                </a:solidFill>
                <a:latin typeface="Garamond"/>
                <a:cs typeface="Garamond"/>
              </a:rPr>
              <a:t>status, 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sexual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orientation,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gender </a:t>
            </a:r>
            <a:r>
              <a:rPr sz="2000" spc="-25" dirty="0">
                <a:solidFill>
                  <a:srgbClr val="2D74B5"/>
                </a:solidFill>
                <a:latin typeface="Garamond"/>
                <a:cs typeface="Garamond"/>
              </a:rPr>
              <a:t>identity,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gender</a:t>
            </a:r>
            <a:r>
              <a:rPr sz="20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expression</a:t>
            </a:r>
            <a:endParaRPr sz="2000" dirty="0">
              <a:latin typeface="Garamond"/>
              <a:cs typeface="Garamond"/>
            </a:endParaRPr>
          </a:p>
          <a:p>
            <a:pPr marL="506095" marR="346710" indent="-494030">
              <a:lnSpc>
                <a:spcPct val="7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the student is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properly hired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through </a:t>
            </a:r>
            <a:r>
              <a:rPr sz="2000" spc="-25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and  processed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departmental</a:t>
            </a:r>
            <a:r>
              <a:rPr sz="20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HR</a:t>
            </a:r>
            <a:endParaRPr sz="2000" dirty="0">
              <a:latin typeface="Garamond"/>
              <a:cs typeface="Garamond"/>
            </a:endParaRPr>
          </a:p>
          <a:p>
            <a:pPr marL="506095" marR="942975" indent="-494030">
              <a:lnSpc>
                <a:spcPct val="7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Collecting &amp;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retaining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certification that the student- 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employee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completed </a:t>
            </a: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mandatory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20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training</a:t>
            </a:r>
            <a:endParaRPr sz="2000" dirty="0">
              <a:latin typeface="Garamond"/>
              <a:cs typeface="Garamond"/>
            </a:endParaRPr>
          </a:p>
          <a:p>
            <a:pPr marL="506095" marR="323215" indent="-494030">
              <a:lnSpc>
                <a:spcPct val="7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students do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not </a:t>
            </a:r>
            <a:r>
              <a:rPr sz="2000" spc="10" dirty="0">
                <a:solidFill>
                  <a:srgbClr val="2D74B5"/>
                </a:solidFill>
                <a:latin typeface="Garamond"/>
                <a:cs typeface="Garamond"/>
              </a:rPr>
              <a:t>engage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in </a:t>
            </a:r>
            <a:r>
              <a:rPr sz="20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before 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hiring/payroll process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is complete with</a:t>
            </a:r>
            <a:r>
              <a:rPr sz="2000" spc="-4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HR</a:t>
            </a:r>
            <a:endParaRPr lang="en-US" sz="2000" dirty="0">
              <a:solidFill>
                <a:srgbClr val="2D74B5"/>
              </a:solidFill>
              <a:latin typeface="Garamond"/>
              <a:cs typeface="Garamond"/>
            </a:endParaRPr>
          </a:p>
          <a:p>
            <a:pPr marL="506095" marR="339090" indent="-494030">
              <a:lnSpc>
                <a:spcPct val="80000"/>
              </a:lnSpc>
              <a:spcBef>
                <a:spcPts val="775"/>
              </a:spcBef>
              <a:buChar char="•"/>
              <a:tabLst>
                <a:tab pos="506095" algn="l"/>
                <a:tab pos="506730" algn="l"/>
                <a:tab pos="4510405" algn="l"/>
              </a:tabLst>
            </a:pP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Keeping accurate</a:t>
            </a:r>
            <a:r>
              <a:rPr lang="en-US" sz="20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records of all hours </a:t>
            </a:r>
            <a:r>
              <a:rPr lang="en-US" sz="2000" spc="-20" dirty="0">
                <a:solidFill>
                  <a:srgbClr val="2D74B5"/>
                </a:solidFill>
                <a:latin typeface="Garamond"/>
                <a:cs typeface="Garamond"/>
              </a:rPr>
              <a:t>worked</a:t>
            </a:r>
            <a:r>
              <a:rPr lang="en-US" sz="2000" spc="-10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000" spc="-20" dirty="0">
                <a:solidFill>
                  <a:srgbClr val="2D74B5"/>
                </a:solidFill>
                <a:latin typeface="Garamond"/>
                <a:cs typeface="Garamond"/>
              </a:rPr>
              <a:t>by 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lang="en-US" sz="2000" spc="-10" dirty="0">
                <a:solidFill>
                  <a:srgbClr val="2D74B5"/>
                </a:solidFill>
                <a:latin typeface="Garamond"/>
                <a:cs typeface="Garamond"/>
              </a:rPr>
              <a:t>overages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do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not 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occur</a:t>
            </a:r>
            <a:endParaRPr lang="en-US" sz="2000" dirty="0">
              <a:latin typeface="Garamond"/>
              <a:cs typeface="Garamond"/>
            </a:endParaRPr>
          </a:p>
          <a:p>
            <a:pPr marL="506095" marR="5080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lang="en-US" sz="2000" spc="5" dirty="0">
                <a:solidFill>
                  <a:srgbClr val="2D74B5"/>
                </a:solidFill>
                <a:latin typeface="Garamond"/>
                <a:cs typeface="Garamond"/>
              </a:rPr>
              <a:t>primary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and/or </a:t>
            </a:r>
            <a:r>
              <a:rPr lang="en-US" sz="2000" spc="5" dirty="0">
                <a:solidFill>
                  <a:srgbClr val="2D74B5"/>
                </a:solidFill>
                <a:latin typeface="Garamond"/>
                <a:cs typeface="Garamond"/>
              </a:rPr>
              <a:t>secondary </a:t>
            </a:r>
            <a:r>
              <a:rPr lang="en-US" sz="2000" spc="10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is  </a:t>
            </a:r>
            <a:r>
              <a:rPr lang="en-US" sz="2000" spc="-15" dirty="0">
                <a:solidFill>
                  <a:srgbClr val="2D74B5"/>
                </a:solidFill>
                <a:latin typeface="Garamond"/>
                <a:cs typeface="Garamond"/>
              </a:rPr>
              <a:t>available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to students for sign-in, sign-out,  </a:t>
            </a:r>
            <a:r>
              <a:rPr lang="en-US" sz="2000" spc="5" dirty="0">
                <a:solidFill>
                  <a:srgbClr val="2D74B5"/>
                </a:solidFill>
                <a:latin typeface="Garamond"/>
                <a:cs typeface="Garamond"/>
              </a:rPr>
              <a:t>supervision, instruction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emergency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assistance  any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time a student is</a:t>
            </a:r>
            <a:r>
              <a:rPr lang="en-US" sz="2000" spc="-5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000" spc="-15" dirty="0">
                <a:solidFill>
                  <a:srgbClr val="2D74B5"/>
                </a:solidFill>
                <a:latin typeface="Garamond"/>
                <a:cs typeface="Garamond"/>
              </a:rPr>
              <a:t>working</a:t>
            </a:r>
            <a:endParaRPr lang="en-US" sz="2000" dirty="0">
              <a:latin typeface="Garamond"/>
              <a:cs typeface="Garamond"/>
            </a:endParaRPr>
          </a:p>
          <a:p>
            <a:pPr marL="506095" marR="127000" indent="-494030">
              <a:lnSpc>
                <a:spcPct val="8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Providing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training sufficient to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accomplish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the</a:t>
            </a:r>
            <a:r>
              <a:rPr lang="en-US" sz="2000" spc="-15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000" spc="-5" dirty="0">
                <a:solidFill>
                  <a:srgbClr val="2D74B5"/>
                </a:solidFill>
                <a:latin typeface="Garamond"/>
                <a:cs typeface="Garamond"/>
              </a:rPr>
              <a:t>job  requirements and providing related </a:t>
            </a:r>
            <a:r>
              <a:rPr lang="en-US" sz="2000" dirty="0">
                <a:solidFill>
                  <a:srgbClr val="2D74B5"/>
                </a:solidFill>
                <a:latin typeface="Garamond"/>
                <a:cs typeface="Garamond"/>
              </a:rPr>
              <a:t>training  materials</a:t>
            </a:r>
            <a:endParaRPr lang="en-US" sz="2000" dirty="0">
              <a:latin typeface="Garamond"/>
              <a:cs typeface="Garamond"/>
            </a:endParaRPr>
          </a:p>
          <a:p>
            <a:pPr marL="506095" marR="323215" indent="-494030">
              <a:lnSpc>
                <a:spcPct val="7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endParaRPr sz="2400" dirty="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457200"/>
            <a:ext cx="1582674" cy="1837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4400" y="762000"/>
            <a:ext cx="71367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>
                <a:solidFill>
                  <a:srgbClr val="2D74B5"/>
                </a:solidFill>
              </a:rPr>
              <a:t>Supervisor </a:t>
            </a:r>
            <a:r>
              <a:rPr spc="5" dirty="0">
                <a:solidFill>
                  <a:srgbClr val="2D74B5"/>
                </a:solidFill>
              </a:rPr>
              <a:t>Overview: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1084706" y="1695154"/>
            <a:ext cx="7233284" cy="52897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0" indent="-457200">
              <a:lnSpc>
                <a:spcPts val="3329"/>
              </a:lnSpc>
              <a:spcBef>
                <a:spcPts val="100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March</a:t>
            </a:r>
            <a:r>
              <a:rPr sz="28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srgbClr val="2D74B5"/>
                </a:solidFill>
                <a:latin typeface="Garamond"/>
                <a:cs typeface="Garamond"/>
              </a:rPr>
              <a:t>8</a:t>
            </a:r>
            <a:r>
              <a:rPr sz="2775" baseline="30000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lang="en-US" sz="2775" baseline="25525" dirty="0">
              <a:latin typeface="Garamond"/>
              <a:cs typeface="Garamond"/>
            </a:endParaRPr>
          </a:p>
          <a:p>
            <a:pPr marL="1015365" marR="86360" lvl="1" indent="-4572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1015365" algn="l"/>
                <a:tab pos="1016000" algn="l"/>
              </a:tabLst>
            </a:pP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create Summer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WS positions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in  </a:t>
            </a:r>
            <a:r>
              <a:rPr lang="en-US" sz="2400" spc="-25" dirty="0" err="1">
                <a:solidFill>
                  <a:srgbClr val="2D74B5"/>
                </a:solidFill>
                <a:latin typeface="Garamond"/>
                <a:cs typeface="Garamond"/>
              </a:rPr>
              <a:t>JobX</a:t>
            </a:r>
            <a:r>
              <a:rPr lang="en-US" sz="2400" spc="-25" dirty="0">
                <a:solidFill>
                  <a:srgbClr val="2D74B5"/>
                </a:solidFill>
                <a:latin typeface="Garamond"/>
                <a:cs typeface="Garamond"/>
              </a:rPr>
              <a:t> from now till July 14</a:t>
            </a:r>
            <a:r>
              <a:rPr lang="en-US" sz="2400" spc="-25" baseline="30000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r>
              <a:rPr lang="en-US" sz="2400" spc="-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1600" spc="-25" dirty="0">
                <a:solidFill>
                  <a:srgbClr val="2D74B5"/>
                </a:solidFill>
                <a:latin typeface="Garamond"/>
                <a:cs typeface="Garamond"/>
              </a:rPr>
              <a:t>( positions will be reviewed/approved starting April 1</a:t>
            </a:r>
            <a:r>
              <a:rPr lang="en-US" sz="1600" spc="-25" baseline="30000" dirty="0">
                <a:solidFill>
                  <a:srgbClr val="2D74B5"/>
                </a:solidFill>
                <a:latin typeface="Garamond"/>
                <a:cs typeface="Garamond"/>
              </a:rPr>
              <a:t>st</a:t>
            </a:r>
            <a:r>
              <a:rPr lang="en-US" sz="1600" spc="-25" dirty="0">
                <a:solidFill>
                  <a:srgbClr val="2D74B5"/>
                </a:solidFill>
                <a:latin typeface="Garamond"/>
                <a:cs typeface="Garamond"/>
              </a:rPr>
              <a:t> by Thomas and Meg)</a:t>
            </a:r>
            <a:endParaRPr lang="en-US" sz="1600" dirty="0">
              <a:latin typeface="Garamond"/>
              <a:cs typeface="Garamond"/>
            </a:endParaRPr>
          </a:p>
          <a:p>
            <a:pPr marL="558800" indent="-457200">
              <a:lnSpc>
                <a:spcPts val="3329"/>
              </a:lnSpc>
              <a:spcBef>
                <a:spcPts val="340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April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srgbClr val="2D74B5"/>
                </a:solidFill>
                <a:latin typeface="Garamond"/>
                <a:cs typeface="Garamond"/>
              </a:rPr>
              <a:t>6</a:t>
            </a:r>
            <a:r>
              <a:rPr sz="2775" baseline="2552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sz="2775" baseline="25525" dirty="0">
              <a:latin typeface="Garamond"/>
              <a:cs typeface="Garamond"/>
            </a:endParaRPr>
          </a:p>
          <a:p>
            <a:pPr marL="1016000" lvl="1" indent="-457200">
              <a:lnSpc>
                <a:spcPts val="2850"/>
              </a:lnSpc>
              <a:buFont typeface="Arial"/>
              <a:buChar char="•"/>
              <a:tabLst>
                <a:tab pos="1015365" algn="l"/>
                <a:tab pos="1016000" algn="l"/>
              </a:tabLst>
            </a:pP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interview/hire</a:t>
            </a:r>
            <a:r>
              <a:rPr sz="2400" spc="-6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applicants</a:t>
            </a:r>
            <a:endParaRPr sz="2400" dirty="0">
              <a:latin typeface="Garamond"/>
              <a:cs typeface="Garamond"/>
            </a:endParaRPr>
          </a:p>
          <a:p>
            <a:pPr marL="558800" indent="-457200">
              <a:lnSpc>
                <a:spcPts val="3329"/>
              </a:lnSpc>
              <a:spcBef>
                <a:spcPts val="310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800" spc="-15" dirty="0">
                <a:solidFill>
                  <a:srgbClr val="2D74B5"/>
                </a:solidFill>
                <a:latin typeface="Garamond"/>
                <a:cs typeface="Garamond"/>
              </a:rPr>
              <a:t>24</a:t>
            </a:r>
            <a:r>
              <a:rPr sz="2775" baseline="2552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sz="2775" baseline="25525" dirty="0">
              <a:latin typeface="Garamond"/>
              <a:cs typeface="Garamond"/>
            </a:endParaRPr>
          </a:p>
          <a:p>
            <a:pPr marL="1016000" marR="104139" lvl="1" indent="-4572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1015365" algn="l"/>
                <a:tab pos="10160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can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completing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necessary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onboarding processes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Representative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</a:t>
            </a:r>
            <a:endParaRPr sz="2400" dirty="0">
              <a:latin typeface="Garamond"/>
              <a:cs typeface="Garamond"/>
            </a:endParaRPr>
          </a:p>
          <a:p>
            <a:pPr marL="558800" indent="-457200">
              <a:lnSpc>
                <a:spcPts val="3329"/>
              </a:lnSpc>
              <a:spcBef>
                <a:spcPts val="345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sz="2800" spc="-20" dirty="0">
                <a:solidFill>
                  <a:srgbClr val="2D74B5"/>
                </a:solidFill>
                <a:latin typeface="Garamond"/>
                <a:cs typeface="Garamond"/>
              </a:rPr>
              <a:t>July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srgbClr val="2D74B5"/>
                </a:solidFill>
                <a:latin typeface="Garamond"/>
                <a:cs typeface="Garamond"/>
              </a:rPr>
              <a:t>5</a:t>
            </a:r>
            <a:r>
              <a:rPr sz="2775" baseline="2552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sz="2775" baseline="25525" dirty="0">
              <a:latin typeface="Garamond"/>
              <a:cs typeface="Garamond"/>
            </a:endParaRPr>
          </a:p>
          <a:p>
            <a:pPr marL="1016000" lvl="1" indent="-457200">
              <a:lnSpc>
                <a:spcPts val="2850"/>
              </a:lnSpc>
              <a:buFont typeface="Arial"/>
              <a:buChar char="•"/>
              <a:tabLst>
                <a:tab pos="1015365" algn="l"/>
                <a:tab pos="10160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Summer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positions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removed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from </a:t>
            </a:r>
            <a:r>
              <a:rPr sz="2400" spc="-25" dirty="0">
                <a:solidFill>
                  <a:srgbClr val="2D74B5"/>
                </a:solidFill>
                <a:latin typeface="Garamond"/>
                <a:cs typeface="Garamond"/>
              </a:rPr>
              <a:t>JobX</a:t>
            </a:r>
            <a:r>
              <a:rPr sz="2400" spc="-4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visibility</a:t>
            </a:r>
            <a:endParaRPr sz="2400" dirty="0">
              <a:latin typeface="Garamond"/>
              <a:cs typeface="Garamond"/>
            </a:endParaRPr>
          </a:p>
          <a:p>
            <a:pPr marL="558800" indent="-457200">
              <a:lnSpc>
                <a:spcPts val="3329"/>
              </a:lnSpc>
              <a:spcBef>
                <a:spcPts val="310"/>
              </a:spcBef>
              <a:buFont typeface="Arial"/>
              <a:buChar char="•"/>
              <a:tabLst>
                <a:tab pos="558165" algn="l"/>
                <a:tab pos="558800" algn="l"/>
              </a:tabLst>
            </a:pPr>
            <a:r>
              <a:rPr lang="en-US" sz="2800" spc="-20" dirty="0">
                <a:solidFill>
                  <a:srgbClr val="2D74B5"/>
                </a:solidFill>
                <a:latin typeface="Garamond"/>
                <a:cs typeface="Garamond"/>
              </a:rPr>
              <a:t>August 1</a:t>
            </a:r>
            <a:r>
              <a:rPr lang="en-US" sz="2800" spc="-20" baseline="30000" dirty="0">
                <a:solidFill>
                  <a:srgbClr val="2D74B5"/>
                </a:solidFill>
                <a:latin typeface="Garamond"/>
                <a:cs typeface="Garamond"/>
              </a:rPr>
              <a:t>st</a:t>
            </a:r>
            <a:r>
              <a:rPr lang="en-US" sz="2800" spc="-20" dirty="0">
                <a:solidFill>
                  <a:srgbClr val="2D74B5"/>
                </a:solidFill>
                <a:latin typeface="Garamond"/>
                <a:cs typeface="Garamond"/>
              </a:rPr>
              <a:t>  </a:t>
            </a:r>
            <a:endParaRPr sz="2775" baseline="25525" dirty="0">
              <a:latin typeface="Garamond"/>
              <a:cs typeface="Garamond"/>
            </a:endParaRPr>
          </a:p>
          <a:p>
            <a:pPr marL="1016000" lvl="1" indent="-457200">
              <a:lnSpc>
                <a:spcPts val="2850"/>
              </a:lnSpc>
              <a:buFont typeface="Arial"/>
              <a:buChar char="•"/>
              <a:tabLst>
                <a:tab pos="1015365" algn="l"/>
                <a:tab pos="10160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Last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day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for Summer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employees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work</a:t>
            </a:r>
            <a:endParaRPr sz="24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58616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Supervisor</a:t>
            </a:r>
            <a:r>
              <a:rPr spc="-30" dirty="0"/>
              <a:t> </a:t>
            </a:r>
            <a:r>
              <a:rPr spc="-10" dirty="0"/>
              <a:t>Responsibilities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09598"/>
            <a:ext cx="7592059" cy="456849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06095" marR="1261110" indent="-494030">
              <a:lnSpc>
                <a:spcPct val="80000"/>
              </a:lnSpc>
              <a:spcBef>
                <a:spcPts val="77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25" dirty="0">
                <a:solidFill>
                  <a:srgbClr val="2D74B5"/>
                </a:solidFill>
                <a:latin typeface="Garamond"/>
                <a:cs typeface="Garamond"/>
              </a:rPr>
              <a:t>Treating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student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professional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staff  member</a:t>
            </a:r>
            <a:endParaRPr lang="en-US" sz="2400" dirty="0">
              <a:solidFill>
                <a:srgbClr val="2D74B5"/>
              </a:solidFill>
              <a:latin typeface="Garamond"/>
              <a:cs typeface="Garamond"/>
            </a:endParaRPr>
          </a:p>
          <a:p>
            <a:pPr marL="506095" marR="1261110" indent="-494030">
              <a:lnSpc>
                <a:spcPct val="80000"/>
              </a:lnSpc>
              <a:spcBef>
                <a:spcPts val="775"/>
              </a:spcBef>
              <a:buFontTx/>
              <a:buChar char="•"/>
              <a:tabLst>
                <a:tab pos="506095" algn="l"/>
                <a:tab pos="506730" algn="l"/>
              </a:tabLst>
            </a:pP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Presenting and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clarifying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job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expectations</a:t>
            </a:r>
            <a:r>
              <a:rPr lang="en-US" sz="2400" spc="-1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lang="en-US" sz="2400" spc="5" dirty="0">
                <a:solidFill>
                  <a:srgbClr val="2D74B5"/>
                </a:solidFill>
                <a:latin typeface="Garamond"/>
                <a:cs typeface="Garamond"/>
              </a:rPr>
              <a:t>departmental</a:t>
            </a:r>
            <a:r>
              <a:rPr lang="en-US" sz="24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requirements</a:t>
            </a:r>
            <a:endParaRPr sz="2400" dirty="0">
              <a:latin typeface="Garamond"/>
              <a:cs typeface="Garamond"/>
            </a:endParaRPr>
          </a:p>
          <a:p>
            <a:pPr marL="506095" marR="5080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Encouraging open and honest communication</a:t>
            </a:r>
            <a:r>
              <a:rPr sz="2400" spc="-9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with 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2400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</a:t>
            </a:r>
            <a:endParaRPr sz="2400" dirty="0">
              <a:latin typeface="Garamond"/>
              <a:cs typeface="Garamond"/>
            </a:endParaRPr>
          </a:p>
          <a:p>
            <a:pPr marL="506095" marR="215265" indent="-494030">
              <a:lnSpc>
                <a:spcPct val="8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Providing ample </a:t>
            </a:r>
            <a:r>
              <a:rPr sz="2400" spc="-25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ensure students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are</a:t>
            </a:r>
            <a:r>
              <a:rPr sz="2400" spc="-9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busy  and not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studying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during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their</a:t>
            </a:r>
            <a:r>
              <a:rPr sz="2400" spc="-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shift</a:t>
            </a:r>
            <a:endParaRPr sz="2400" dirty="0">
              <a:latin typeface="Garamond"/>
              <a:cs typeface="Garamond"/>
            </a:endParaRPr>
          </a:p>
          <a:p>
            <a:pPr marL="506095" marR="307975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Providing regular feedback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regarding job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performance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formal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evaluations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at least once  per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semester</a:t>
            </a:r>
            <a:endParaRPr sz="2400" dirty="0">
              <a:latin typeface="Garamond"/>
              <a:cs typeface="Garamond"/>
            </a:endParaRPr>
          </a:p>
          <a:p>
            <a:pPr marL="506095" marR="538480" indent="-494030">
              <a:lnSpc>
                <a:spcPct val="8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Ensuring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that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remains in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compliance with federal,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state,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institutional,</a:t>
            </a:r>
            <a:r>
              <a:rPr sz="2400" spc="-1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program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regulations</a:t>
            </a:r>
            <a:r>
              <a:rPr lang="en-US" sz="2400" spc="-5" dirty="0">
                <a:solidFill>
                  <a:srgbClr val="2D74B5"/>
                </a:solidFill>
                <a:latin typeface="Garamond"/>
                <a:cs typeface="Garamond"/>
              </a:rPr>
              <a:t> (see comments in note below)</a:t>
            </a:r>
            <a:endParaRPr sz="24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477" y="6400800"/>
            <a:ext cx="1047750" cy="436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0736" y="3623193"/>
            <a:ext cx="6915150" cy="1738630"/>
          </a:xfrm>
          <a:prstGeom prst="rect">
            <a:avLst/>
          </a:prstGeom>
        </p:spPr>
        <p:txBody>
          <a:bodyPr vert="horz" wrap="square" lIns="0" tIns="3829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15"/>
              </a:spcBef>
              <a:tabLst>
                <a:tab pos="3131185" algn="l"/>
              </a:tabLst>
            </a:pPr>
            <a:r>
              <a:rPr sz="6000" spc="-35" dirty="0">
                <a:solidFill>
                  <a:srgbClr val="2D74B5"/>
                </a:solidFill>
                <a:latin typeface="Garamond"/>
                <a:cs typeface="Garamond"/>
              </a:rPr>
              <a:t>Posting</a:t>
            </a:r>
            <a:r>
              <a:rPr sz="60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6000" dirty="0">
                <a:solidFill>
                  <a:srgbClr val="2D74B5"/>
                </a:solidFill>
                <a:latin typeface="Garamond"/>
                <a:cs typeface="Garamond"/>
              </a:rPr>
              <a:t>&amp;	</a:t>
            </a:r>
            <a:r>
              <a:rPr sz="6000" spc="-5" dirty="0">
                <a:solidFill>
                  <a:srgbClr val="2D74B5"/>
                </a:solidFill>
                <a:latin typeface="Garamond"/>
                <a:cs typeface="Garamond"/>
              </a:rPr>
              <a:t>Hiring</a:t>
            </a:r>
            <a:endParaRPr sz="60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  <a:spcBef>
                <a:spcPts val="969"/>
              </a:spcBef>
            </a:pPr>
            <a:r>
              <a:rPr sz="2000" spc="-15" dirty="0">
                <a:solidFill>
                  <a:srgbClr val="2D74B5"/>
                </a:solidFill>
                <a:latin typeface="Garamond"/>
                <a:cs typeface="Garamond"/>
              </a:rPr>
              <a:t>How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to submit a job description &amp; select a candidate for</a:t>
            </a:r>
            <a:r>
              <a:rPr sz="2000" spc="29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employment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14600" y="914400"/>
            <a:ext cx="4050029" cy="26037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325882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Posting</a:t>
            </a:r>
            <a:r>
              <a:rPr spc="-20" dirty="0"/>
              <a:t> </a:t>
            </a:r>
            <a:r>
              <a:rPr spc="-10" dirty="0"/>
              <a:t>Access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41601"/>
            <a:ext cx="7516495" cy="493077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506095" marR="5080" indent="-494030">
              <a:lnSpc>
                <a:spcPts val="3020"/>
              </a:lnSpc>
              <a:spcBef>
                <a:spcPts val="484"/>
              </a:spcBef>
              <a:buFont typeface="Garamond"/>
              <a:buChar char="•"/>
              <a:tabLst>
                <a:tab pos="506095" algn="l"/>
                <a:tab pos="506730" algn="l"/>
                <a:tab pos="4686300" algn="l"/>
              </a:tabLst>
            </a:pPr>
            <a:r>
              <a:rPr sz="2800" b="1" spc="10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will need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to complete this training  module, the module on operating </a:t>
            </a:r>
            <a:r>
              <a:rPr sz="2800" b="1" spc="-25" dirty="0">
                <a:solidFill>
                  <a:srgbClr val="2D74B5"/>
                </a:solidFill>
                <a:latin typeface="Garamond"/>
                <a:cs typeface="Garamond"/>
              </a:rPr>
              <a:t>JobX,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sz="2800" b="1" spc="10" dirty="0">
                <a:solidFill>
                  <a:srgbClr val="2D74B5"/>
                </a:solidFill>
                <a:latin typeface="Garamond"/>
                <a:cs typeface="Garamond"/>
              </a:rPr>
              <a:t>certify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their completion on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Sakai </a:t>
            </a:r>
            <a:r>
              <a:rPr sz="2800" b="1" spc="5" dirty="0">
                <a:solidFill>
                  <a:srgbClr val="2D74B5"/>
                </a:solidFill>
                <a:latin typeface="Garamond"/>
                <a:cs typeface="Garamond"/>
              </a:rPr>
              <a:t>before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taking  </a:t>
            </a:r>
            <a:r>
              <a:rPr sz="2800" b="1" spc="-20" dirty="0">
                <a:solidFill>
                  <a:srgbClr val="2D74B5"/>
                </a:solidFill>
                <a:latin typeface="Garamond"/>
                <a:cs typeface="Garamond"/>
              </a:rPr>
              <a:t>any </a:t>
            </a:r>
            <a:r>
              <a:rPr sz="2800" b="1" spc="10" dirty="0">
                <a:solidFill>
                  <a:srgbClr val="2D74B5"/>
                </a:solidFill>
                <a:latin typeface="Garamond"/>
                <a:cs typeface="Garamond"/>
              </a:rPr>
              <a:t>further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action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the WS program such  as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positing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a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 new</a:t>
            </a:r>
            <a:r>
              <a:rPr sz="2800" b="1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position.	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New </a:t>
            </a:r>
            <a:r>
              <a:rPr sz="2800" b="1" spc="10" dirty="0">
                <a:solidFill>
                  <a:srgbClr val="2D74B5"/>
                </a:solidFill>
                <a:latin typeface="Garamond"/>
                <a:cs typeface="Garamond"/>
              </a:rPr>
              <a:t>supervisors  </a:t>
            </a:r>
            <a:r>
              <a:rPr sz="2800" b="1" spc="-5" dirty="0">
                <a:solidFill>
                  <a:srgbClr val="2D74B5"/>
                </a:solidFill>
                <a:latin typeface="Garamond"/>
                <a:cs typeface="Garamond"/>
              </a:rPr>
              <a:t>will also need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to complete</a:t>
            </a:r>
            <a:r>
              <a:rPr sz="2800" b="1" spc="-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b="1" dirty="0">
                <a:solidFill>
                  <a:srgbClr val="2D74B5"/>
                </a:solidFill>
                <a:latin typeface="Garamond"/>
                <a:cs typeface="Garamond"/>
              </a:rPr>
              <a:t>registration.</a:t>
            </a:r>
            <a:endParaRPr sz="2800">
              <a:latin typeface="Garamond"/>
              <a:cs typeface="Garamond"/>
            </a:endParaRPr>
          </a:p>
          <a:p>
            <a:pPr marL="506095" marR="74295" indent="-494030">
              <a:lnSpc>
                <a:spcPts val="3020"/>
              </a:lnSpc>
              <a:spcBef>
                <a:spcPts val="1025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who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have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completed training will </a:t>
            </a:r>
            <a:r>
              <a:rPr sz="2800" spc="10" dirty="0">
                <a:solidFill>
                  <a:srgbClr val="2D74B5"/>
                </a:solidFill>
                <a:latin typeface="Garamond"/>
                <a:cs typeface="Garamond"/>
              </a:rPr>
              <a:t>gain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access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the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system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once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800" spc="-45" dirty="0">
                <a:solidFill>
                  <a:srgbClr val="2D74B5"/>
                </a:solidFill>
                <a:latin typeface="Garamond"/>
                <a:cs typeface="Garamond"/>
              </a:rPr>
              <a:t>Team  </a:t>
            </a:r>
            <a:r>
              <a:rPr sz="2800" spc="10" dirty="0">
                <a:solidFill>
                  <a:srgbClr val="2D74B5"/>
                </a:solidFill>
                <a:latin typeface="Garamond"/>
                <a:cs typeface="Garamond"/>
              </a:rPr>
              <a:t>confirms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all required items </a:t>
            </a:r>
            <a:r>
              <a:rPr sz="2800" spc="-25" dirty="0">
                <a:solidFill>
                  <a:srgbClr val="2D74B5"/>
                </a:solidFill>
                <a:latin typeface="Garamond"/>
                <a:cs typeface="Garamond"/>
              </a:rPr>
              <a:t>have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been</a:t>
            </a:r>
            <a:r>
              <a:rPr sz="2800" spc="-8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completed.</a:t>
            </a:r>
            <a:endParaRPr sz="2800">
              <a:latin typeface="Garamond"/>
              <a:cs typeface="Garamond"/>
            </a:endParaRPr>
          </a:p>
          <a:p>
            <a:pPr marL="506095" marR="763270" indent="-494030">
              <a:lnSpc>
                <a:spcPts val="3020"/>
              </a:lnSpc>
              <a:spcBef>
                <a:spcPts val="1010"/>
              </a:spcBef>
              <a:buChar char="•"/>
              <a:tabLst>
                <a:tab pos="506095" algn="l"/>
                <a:tab pos="50673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Once access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is </a:t>
            </a:r>
            <a:r>
              <a:rPr sz="2800" spc="5" dirty="0">
                <a:solidFill>
                  <a:srgbClr val="2D74B5"/>
                </a:solidFill>
                <a:latin typeface="Garamond"/>
                <a:cs typeface="Garamond"/>
              </a:rPr>
              <a:t>granted, </a:t>
            </a:r>
            <a:r>
              <a:rPr sz="2800" spc="10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will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immediately be able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to submit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job postings</a:t>
            </a:r>
            <a:r>
              <a:rPr sz="2800" spc="-1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&amp;  </a:t>
            </a: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review</a:t>
            </a:r>
            <a:r>
              <a:rPr sz="28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applicants.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477" y="6528181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36925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Hiring</a:t>
            </a:r>
            <a:r>
              <a:rPr spc="-40" dirty="0"/>
              <a:t> </a:t>
            </a:r>
            <a:r>
              <a:rPr spc="5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1805" y="1651508"/>
            <a:ext cx="7700009" cy="501707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56895" marR="68580" indent="-494030">
              <a:lnSpc>
                <a:spcPts val="2590"/>
              </a:lnSpc>
              <a:spcBef>
                <a:spcPts val="425"/>
              </a:spcBef>
              <a:buChar char="•"/>
              <a:tabLst>
                <a:tab pos="556895" algn="l"/>
                <a:tab pos="557530" algn="l"/>
                <a:tab pos="4669155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Once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 applying on April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6</a:t>
            </a:r>
            <a:r>
              <a:rPr sz="2400" baseline="2430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,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can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officially begin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</a:t>
            </a: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hiring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process.	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This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includes</a:t>
            </a:r>
            <a:endParaRPr sz="2400" dirty="0">
              <a:latin typeface="Garamond"/>
              <a:cs typeface="Garamond"/>
            </a:endParaRPr>
          </a:p>
          <a:p>
            <a:pPr marL="1014094" lvl="1" indent="-494665">
              <a:lnSpc>
                <a:spcPct val="100000"/>
              </a:lnSpc>
              <a:spcBef>
                <a:spcPts val="250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reviewing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applicant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information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in</a:t>
            </a:r>
            <a:r>
              <a:rPr sz="2000" spc="10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20" dirty="0">
                <a:solidFill>
                  <a:srgbClr val="2D74B5"/>
                </a:solidFill>
                <a:latin typeface="Garamond"/>
                <a:cs typeface="Garamond"/>
              </a:rPr>
              <a:t>JobX</a:t>
            </a:r>
            <a:endParaRPr sz="2000" dirty="0">
              <a:latin typeface="Garamond"/>
              <a:cs typeface="Garamond"/>
            </a:endParaRPr>
          </a:p>
          <a:p>
            <a:pPr marL="1014094" lvl="1" indent="-494030">
              <a:lnSpc>
                <a:spcPct val="100000"/>
              </a:lnSpc>
              <a:spcBef>
                <a:spcPts val="265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interviewing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new WS students (via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phone,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in-person, online,</a:t>
            </a:r>
            <a:r>
              <a:rPr sz="2000" spc="19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15" dirty="0">
                <a:solidFill>
                  <a:srgbClr val="2D74B5"/>
                </a:solidFill>
                <a:latin typeface="Garamond"/>
                <a:cs typeface="Garamond"/>
              </a:rPr>
              <a:t>etc.)</a:t>
            </a:r>
            <a:endParaRPr sz="2000" dirty="0">
              <a:latin typeface="Garamond"/>
              <a:cs typeface="Garamond"/>
            </a:endParaRPr>
          </a:p>
          <a:p>
            <a:pPr marL="1014094" lvl="1" indent="-494030">
              <a:lnSpc>
                <a:spcPct val="100000"/>
              </a:lnSpc>
              <a:spcBef>
                <a:spcPts val="259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hiring new WS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students,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after an</a:t>
            </a:r>
            <a:r>
              <a:rPr sz="2000" spc="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interview</a:t>
            </a:r>
            <a:endParaRPr sz="2000" dirty="0">
              <a:latin typeface="Garamond"/>
              <a:cs typeface="Garamond"/>
            </a:endParaRPr>
          </a:p>
          <a:p>
            <a:pPr marL="1014094" marR="603885" lvl="1" indent="-494030">
              <a:lnSpc>
                <a:spcPts val="2160"/>
              </a:lnSpc>
              <a:spcBef>
                <a:spcPts val="530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hiring WS employees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returning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to the same </a:t>
            </a:r>
            <a:r>
              <a:rPr sz="2000" spc="-15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location (no  </a:t>
            </a: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interview</a:t>
            </a:r>
            <a:r>
              <a:rPr sz="2000" spc="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required)</a:t>
            </a:r>
            <a:endParaRPr sz="2000" dirty="0">
              <a:latin typeface="Garamond"/>
              <a:cs typeface="Garamond"/>
            </a:endParaRPr>
          </a:p>
          <a:p>
            <a:pPr marL="1014094" lvl="1" indent="-494030">
              <a:lnSpc>
                <a:spcPct val="100000"/>
              </a:lnSpc>
              <a:spcBef>
                <a:spcPts val="229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setting up a payroll/I-9 meeting with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HR for the</a:t>
            </a:r>
            <a:r>
              <a:rPr sz="2000" spc="2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student</a:t>
            </a:r>
            <a:endParaRPr sz="2000" dirty="0">
              <a:latin typeface="Garamond"/>
              <a:cs typeface="Garamond"/>
            </a:endParaRPr>
          </a:p>
          <a:p>
            <a:pPr marL="1014094" lvl="1" indent="-494030">
              <a:lnSpc>
                <a:spcPct val="100000"/>
              </a:lnSpc>
              <a:spcBef>
                <a:spcPts val="259"/>
              </a:spcBef>
              <a:buChar char="•"/>
              <a:tabLst>
                <a:tab pos="1014094" algn="l"/>
                <a:tab pos="1014730" algn="l"/>
              </a:tabLst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collecting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certification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that the student completed WS</a:t>
            </a:r>
            <a:r>
              <a:rPr sz="2000" spc="28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training</a:t>
            </a:r>
            <a:endParaRPr sz="2000" dirty="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 dirty="0">
              <a:latin typeface="Garamond"/>
              <a:cs typeface="Garamond"/>
            </a:endParaRPr>
          </a:p>
          <a:p>
            <a:pPr marL="63500" marR="88265">
              <a:lnSpc>
                <a:spcPts val="2380"/>
              </a:lnSpc>
              <a:tabLst>
                <a:tab pos="1934210" algn="l"/>
              </a:tabLst>
            </a:pPr>
            <a:r>
              <a:rPr sz="22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Reminder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: All 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hired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through 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first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then set up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in Connect Carolina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Representative/Shared 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Services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Center.	</a:t>
            </a:r>
            <a:r>
              <a:rPr sz="2200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Hiring </a:t>
            </a:r>
            <a:r>
              <a:rPr sz="2200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departments </a:t>
            </a:r>
            <a:r>
              <a:rPr sz="2200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are </a:t>
            </a:r>
            <a:r>
              <a:rPr sz="2200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liable for </a:t>
            </a:r>
            <a:r>
              <a:rPr sz="2200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all wages paid </a:t>
            </a:r>
            <a:r>
              <a:rPr sz="2200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to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students </a:t>
            </a:r>
            <a:r>
              <a:rPr sz="2200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not hired </a:t>
            </a:r>
            <a:r>
              <a:rPr sz="2200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through </a:t>
            </a:r>
            <a:r>
              <a:rPr sz="2200" u="heavy" spc="-2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JobX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,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regardless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whether the student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is  in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work-study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position in Connect</a:t>
            </a:r>
            <a:r>
              <a:rPr sz="22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Carolina.</a:t>
            </a:r>
            <a:endParaRPr sz="22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2711" y="6571997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8450" y="3623193"/>
            <a:ext cx="6918959" cy="1738630"/>
          </a:xfrm>
          <a:prstGeom prst="rect">
            <a:avLst/>
          </a:prstGeom>
        </p:spPr>
        <p:txBody>
          <a:bodyPr vert="horz" wrap="square" lIns="0" tIns="3829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15"/>
              </a:spcBef>
            </a:pPr>
            <a:r>
              <a:rPr sz="6000" spc="-30" dirty="0">
                <a:solidFill>
                  <a:srgbClr val="2D74B5"/>
                </a:solidFill>
                <a:latin typeface="Garamond"/>
                <a:cs typeface="Garamond"/>
              </a:rPr>
              <a:t>Payroll, </a:t>
            </a:r>
            <a:r>
              <a:rPr sz="6000" spc="-15" dirty="0">
                <a:solidFill>
                  <a:srgbClr val="2D74B5"/>
                </a:solidFill>
                <a:latin typeface="Garamond"/>
                <a:cs typeface="Garamond"/>
              </a:rPr>
              <a:t>Time, </a:t>
            </a:r>
            <a:r>
              <a:rPr sz="6000" dirty="0">
                <a:solidFill>
                  <a:srgbClr val="2D74B5"/>
                </a:solidFill>
                <a:latin typeface="Garamond"/>
                <a:cs typeface="Garamond"/>
              </a:rPr>
              <a:t>&amp;</a:t>
            </a:r>
            <a:r>
              <a:rPr sz="6000" spc="-5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6000" spc="-75" dirty="0">
                <a:solidFill>
                  <a:srgbClr val="2D74B5"/>
                </a:solidFill>
                <a:latin typeface="Garamond"/>
                <a:cs typeface="Garamond"/>
              </a:rPr>
              <a:t>Wages</a:t>
            </a:r>
            <a:endParaRPr sz="6000">
              <a:latin typeface="Garamond"/>
              <a:cs typeface="Garamond"/>
            </a:endParaRPr>
          </a:p>
          <a:p>
            <a:pPr marL="635" algn="ctr">
              <a:lnSpc>
                <a:spcPct val="100000"/>
              </a:lnSpc>
              <a:spcBef>
                <a:spcPts val="969"/>
              </a:spcBef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Setting up </a:t>
            </a:r>
            <a:r>
              <a:rPr sz="2000" spc="-50" dirty="0">
                <a:solidFill>
                  <a:srgbClr val="2D74B5"/>
                </a:solidFill>
                <a:latin typeface="Garamond"/>
                <a:cs typeface="Garamond"/>
              </a:rPr>
              <a:t>pay,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marking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down time,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getting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wages to</a:t>
            </a:r>
            <a:r>
              <a:rPr sz="2000" spc="2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students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0544" y="457200"/>
            <a:ext cx="2868929" cy="28643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377126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Payroll </a:t>
            </a:r>
            <a:r>
              <a:rPr spc="5" dirty="0"/>
              <a:t>Overview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596" y="1634743"/>
            <a:ext cx="7582534" cy="4665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06095" marR="60960" indent="-494030">
              <a:lnSpc>
                <a:spcPts val="2380"/>
              </a:lnSpc>
              <a:spcBef>
                <a:spcPts val="395"/>
              </a:spcBef>
              <a:buChar char="•"/>
              <a:tabLst>
                <a:tab pos="506095" algn="l"/>
                <a:tab pos="506730" algn="l"/>
                <a:tab pos="5814695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All 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students</a:t>
            </a:r>
            <a:r>
              <a:rPr sz="2200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MUST</a:t>
            </a:r>
            <a:r>
              <a:rPr sz="2200" b="1" spc="-5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set up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in payroll and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complete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I-9 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verification </a:t>
            </a:r>
            <a:r>
              <a:rPr sz="2200" spc="-5" dirty="0">
                <a:solidFill>
                  <a:srgbClr val="FF0000"/>
                </a:solidFill>
                <a:latin typeface="Garamond"/>
                <a:cs typeface="Garamond"/>
              </a:rPr>
              <a:t>on or before </a:t>
            </a:r>
            <a:r>
              <a:rPr sz="2200" dirty="0">
                <a:solidFill>
                  <a:srgbClr val="FF0000"/>
                </a:solidFill>
                <a:latin typeface="Garamond"/>
                <a:cs typeface="Garamond"/>
              </a:rPr>
              <a:t>their first </a:t>
            </a:r>
            <a:r>
              <a:rPr sz="2200" spc="-15" dirty="0">
                <a:solidFill>
                  <a:srgbClr val="FF0000"/>
                </a:solidFill>
                <a:latin typeface="Garamond"/>
                <a:cs typeface="Garamond"/>
              </a:rPr>
              <a:t>day</a:t>
            </a:r>
            <a:r>
              <a:rPr sz="2200" spc="95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200" spc="-5" dirty="0">
                <a:solidFill>
                  <a:srgbClr val="FF0000"/>
                </a:solidFill>
                <a:latin typeface="Garamond"/>
                <a:cs typeface="Garamond"/>
              </a:rPr>
              <a:t>of</a:t>
            </a:r>
            <a:r>
              <a:rPr sz="2200" spc="305" dirty="0">
                <a:solidFill>
                  <a:srgbClr val="FF0000"/>
                </a:solidFill>
                <a:latin typeface="Garamond"/>
                <a:cs typeface="Garamond"/>
              </a:rPr>
              <a:t> </a:t>
            </a:r>
            <a:r>
              <a:rPr sz="2200" spc="-20" dirty="0">
                <a:solidFill>
                  <a:srgbClr val="FF0000"/>
                </a:solidFill>
                <a:latin typeface="Garamond"/>
                <a:cs typeface="Garamond"/>
              </a:rPr>
              <a:t>work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.	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Failure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do</a:t>
            </a:r>
            <a:r>
              <a:rPr sz="2200" spc="-6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so  will violate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regulations and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violate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US  employment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75" dirty="0">
                <a:solidFill>
                  <a:srgbClr val="2D74B5"/>
                </a:solidFill>
                <a:latin typeface="Garamond"/>
                <a:cs typeface="Garamond"/>
              </a:rPr>
              <a:t>law.</a:t>
            </a:r>
            <a:endParaRPr sz="2200">
              <a:latin typeface="Garamond"/>
              <a:cs typeface="Garamond"/>
            </a:endParaRPr>
          </a:p>
          <a:p>
            <a:pPr marL="506095" marR="46990" indent="-494030" algn="just">
              <a:lnSpc>
                <a:spcPts val="2380"/>
              </a:lnSpc>
              <a:spcBef>
                <a:spcPts val="990"/>
              </a:spcBef>
              <a:buChar char="•"/>
              <a:tabLst>
                <a:tab pos="506730" algn="l"/>
              </a:tabLst>
            </a:pPr>
            <a:r>
              <a:rPr sz="2200" spc="-90" dirty="0">
                <a:solidFill>
                  <a:srgbClr val="2D74B5"/>
                </a:solidFill>
                <a:latin typeface="Garamond"/>
                <a:cs typeface="Garamond"/>
              </a:rPr>
              <a:t>We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strongly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recommend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setting up the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appointment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between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 student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Representative/Shared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Services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Center </a:t>
            </a:r>
            <a:r>
              <a:rPr sz="2200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and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 doing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prior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to the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anticipated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first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day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of</a:t>
            </a:r>
            <a:r>
              <a:rPr sz="2200" spc="27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work.</a:t>
            </a:r>
            <a:endParaRPr sz="2200">
              <a:latin typeface="Garamond"/>
              <a:cs typeface="Garamond"/>
            </a:endParaRPr>
          </a:p>
          <a:p>
            <a:pPr marL="506095" marR="5080" indent="-494030">
              <a:lnSpc>
                <a:spcPts val="2380"/>
              </a:lnSpc>
              <a:spcBef>
                <a:spcPts val="980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Once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Representative/Shared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Services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Center has 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approved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student, the student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cleared for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employment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with  the </a:t>
            </a:r>
            <a:r>
              <a:rPr sz="2200" spc="-25" dirty="0">
                <a:solidFill>
                  <a:srgbClr val="2D74B5"/>
                </a:solidFill>
                <a:latin typeface="Garamond"/>
                <a:cs typeface="Garamond"/>
              </a:rPr>
              <a:t>University,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though they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need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to submit their completion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of  WS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training to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if they </a:t>
            </a:r>
            <a:r>
              <a:rPr sz="2200" spc="-25" dirty="0">
                <a:solidFill>
                  <a:srgbClr val="2D74B5"/>
                </a:solidFill>
                <a:latin typeface="Garamond"/>
                <a:cs typeface="Garamond"/>
              </a:rPr>
              <a:t>have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not already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done</a:t>
            </a:r>
            <a:r>
              <a:rPr sz="2200" spc="-24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40" dirty="0">
                <a:solidFill>
                  <a:srgbClr val="2D74B5"/>
                </a:solidFill>
                <a:latin typeface="Garamond"/>
                <a:cs typeface="Garamond"/>
              </a:rPr>
              <a:t>so.</a:t>
            </a:r>
            <a:endParaRPr sz="2200">
              <a:latin typeface="Garamond"/>
              <a:cs typeface="Garamond"/>
            </a:endParaRPr>
          </a:p>
          <a:p>
            <a:pPr marL="506095" marR="44450" indent="-494030">
              <a:lnSpc>
                <a:spcPts val="2380"/>
              </a:lnSpc>
              <a:spcBef>
                <a:spcPts val="985"/>
              </a:spcBef>
              <a:buFont typeface="Garamond"/>
              <a:buChar char="•"/>
              <a:tabLst>
                <a:tab pos="506095" algn="l"/>
                <a:tab pos="506730" algn="l"/>
                <a:tab pos="4861560" algn="l"/>
              </a:tabLst>
            </a:pPr>
            <a:r>
              <a:rPr sz="22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Students may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begin </a:t>
            </a:r>
            <a:r>
              <a:rPr sz="2200" b="1" u="heavy" spc="-10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work 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on the </a:t>
            </a:r>
            <a:r>
              <a:rPr sz="2200" b="1" u="heavy" spc="5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first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day 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of </a:t>
            </a:r>
            <a:r>
              <a:rPr sz="2200" b="1" u="heavy" spc="-5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class</a:t>
            </a:r>
            <a:r>
              <a:rPr sz="22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2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only </a:t>
            </a:r>
            <a:r>
              <a:rPr sz="22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if all  aforementioned steps</a:t>
            </a:r>
            <a:r>
              <a:rPr sz="2200" b="1" u="heavy" spc="3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2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are</a:t>
            </a:r>
            <a:r>
              <a:rPr sz="2200" b="1" u="heavy" spc="3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2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complete.	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Please do not let </a:t>
            </a:r>
            <a:r>
              <a:rPr sz="2200" b="1" u="heavy" spc="-20" dirty="0">
                <a:solidFill>
                  <a:srgbClr val="FF0000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your </a:t>
            </a:r>
            <a:r>
              <a:rPr sz="2200" b="1" u="heavy" spc="-2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 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students begin </a:t>
            </a:r>
            <a:r>
              <a:rPr sz="2200" b="1" u="heavy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work </a:t>
            </a:r>
            <a:r>
              <a:rPr sz="2200" b="1" u="heavy" spc="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before 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this</a:t>
            </a:r>
            <a:r>
              <a:rPr sz="2200" b="1" u="heavy" spc="-2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 </a:t>
            </a:r>
            <a:r>
              <a:rPr sz="2200" b="1" u="heavy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Garamond"/>
                <a:cs typeface="Garamond"/>
              </a:rPr>
              <a:t>time!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477" y="6581522"/>
            <a:ext cx="1047750" cy="4366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14001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40" dirty="0"/>
              <a:t>W</a:t>
            </a:r>
            <a:r>
              <a:rPr spc="-5" dirty="0"/>
              <a:t>a</a:t>
            </a:r>
            <a:r>
              <a:rPr spc="60" dirty="0"/>
              <a:t>g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51508"/>
            <a:ext cx="7443470" cy="29495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06095" marR="45085" indent="-494030">
              <a:lnSpc>
                <a:spcPts val="2590"/>
              </a:lnSpc>
              <a:spcBef>
                <a:spcPts val="42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will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receive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biweekly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paychecks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hours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worked 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approximately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12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days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end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pay</a:t>
            </a:r>
            <a:r>
              <a:rPr sz="2400" spc="-3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period</a:t>
            </a:r>
            <a:endParaRPr sz="2400">
              <a:latin typeface="Garamond"/>
              <a:cs typeface="Garamond"/>
            </a:endParaRPr>
          </a:p>
          <a:p>
            <a:pPr marL="506095" marR="617220" indent="-494030">
              <a:lnSpc>
                <a:spcPts val="259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Around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14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days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end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pay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period,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wage  disbursement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information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is sent to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2400" spc="-6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team</a:t>
            </a:r>
            <a:endParaRPr sz="2400">
              <a:latin typeface="Garamond"/>
              <a:cs typeface="Garamond"/>
            </a:endParaRPr>
          </a:p>
          <a:p>
            <a:pPr marL="12700" marR="5080">
              <a:lnSpc>
                <a:spcPts val="2590"/>
              </a:lnSpc>
              <a:spcBef>
                <a:spcPts val="1005"/>
              </a:spcBef>
            </a:pP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If the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student’s </a:t>
            </a:r>
            <a:r>
              <a:rPr sz="2400" b="1" u="heavy" spc="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earnings </a:t>
            </a:r>
            <a:r>
              <a:rPr sz="24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exceed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their </a:t>
            </a:r>
            <a:r>
              <a:rPr sz="2400" b="1" u="heavy" spc="-1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award, </a:t>
            </a:r>
            <a:r>
              <a:rPr sz="2400" b="1" u="heavy" spc="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supervisors </a:t>
            </a:r>
            <a:r>
              <a:rPr sz="2400" b="1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will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be </a:t>
            </a: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required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to submit a </a:t>
            </a:r>
            <a:r>
              <a:rPr sz="2400" b="1" u="heavy" spc="-4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PAAT </a:t>
            </a:r>
            <a:r>
              <a:rPr sz="2400" b="1" u="heavy" spc="2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entry </a:t>
            </a: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for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 </a:t>
            </a:r>
            <a:r>
              <a:rPr sz="2400" b="1" u="heavy" spc="-10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overage </a:t>
            </a:r>
            <a:r>
              <a:rPr sz="2400" b="1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and either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convert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the student to </a:t>
            </a:r>
            <a:r>
              <a:rPr sz="2400" b="1" u="heavy" spc="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departmental </a:t>
            </a:r>
            <a:r>
              <a:rPr sz="2400" b="1" u="heavy" spc="-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funding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or </a:t>
            </a:r>
            <a:r>
              <a:rPr sz="2400" b="1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end their</a:t>
            </a:r>
            <a:r>
              <a:rPr sz="2400" b="1" u="heavy" spc="-15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 </a:t>
            </a:r>
            <a:r>
              <a:rPr sz="2400" b="1" u="heavy" dirty="0">
                <a:solidFill>
                  <a:srgbClr val="2D74B5"/>
                </a:solidFill>
                <a:uFill>
                  <a:solidFill>
                    <a:srgbClr val="2D74B4"/>
                  </a:solidFill>
                </a:uFill>
                <a:latin typeface="Garamond"/>
                <a:cs typeface="Garamond"/>
              </a:rPr>
              <a:t>employment.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1477" y="6477000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140017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40" dirty="0"/>
              <a:t>W</a:t>
            </a:r>
            <a:r>
              <a:rPr spc="-5" dirty="0"/>
              <a:t>a</a:t>
            </a:r>
            <a:r>
              <a:rPr spc="60" dirty="0"/>
              <a:t>g</a:t>
            </a:r>
            <a:r>
              <a:rPr spc="-5" dirty="0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1805" y="1651508"/>
            <a:ext cx="7686675" cy="39370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556895" marR="68580" indent="-494030">
              <a:lnSpc>
                <a:spcPts val="2590"/>
              </a:lnSpc>
              <a:spcBef>
                <a:spcPts val="425"/>
              </a:spcBef>
              <a:buChar char="•"/>
              <a:tabLst>
                <a:tab pos="556895" algn="l"/>
                <a:tab pos="55753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Because Summer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positions are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funded through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Carolina  </a:t>
            </a:r>
            <a:r>
              <a:rPr sz="2400" spc="-45" dirty="0">
                <a:solidFill>
                  <a:srgbClr val="2D74B5"/>
                </a:solidFill>
                <a:latin typeface="Garamond"/>
                <a:cs typeface="Garamond"/>
              </a:rPr>
              <a:t>Works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Program,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50% of students’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earned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wages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are paid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employing</a:t>
            </a:r>
            <a:r>
              <a:rPr sz="2400" spc="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department.</a:t>
            </a:r>
            <a:endParaRPr sz="2400">
              <a:latin typeface="Garamond"/>
              <a:cs typeface="Garamond"/>
            </a:endParaRPr>
          </a:p>
          <a:p>
            <a:pPr marL="556895" marR="120650" indent="-494030">
              <a:lnSpc>
                <a:spcPts val="2590"/>
              </a:lnSpc>
              <a:spcBef>
                <a:spcPts val="1010"/>
              </a:spcBef>
              <a:buChar char="•"/>
              <a:tabLst>
                <a:tab pos="556895" algn="l"/>
                <a:tab pos="557530" algn="l"/>
                <a:tab pos="3581400" algn="l"/>
              </a:tabLst>
            </a:pP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initial wage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earnings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are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covered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OSSA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through the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Carolina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45" dirty="0">
                <a:solidFill>
                  <a:srgbClr val="2D74B5"/>
                </a:solidFill>
                <a:latin typeface="Garamond"/>
                <a:cs typeface="Garamond"/>
              </a:rPr>
              <a:t>Works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funding.	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reconciliation,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employer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share is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billed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back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the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earning department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through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CBM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when the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CBM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system completes its monthly </a:t>
            </a:r>
            <a:r>
              <a:rPr sz="2400" spc="20" dirty="0">
                <a:solidFill>
                  <a:srgbClr val="2D74B5"/>
                </a:solidFill>
                <a:latin typeface="Garamond"/>
                <a:cs typeface="Garamond"/>
              </a:rPr>
              <a:t>run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 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 14</a:t>
            </a:r>
            <a:r>
              <a:rPr sz="2400" spc="-7" baseline="2430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.</a:t>
            </a:r>
            <a:endParaRPr sz="2400">
              <a:latin typeface="Garamond"/>
              <a:cs typeface="Garamond"/>
            </a:endParaRPr>
          </a:p>
          <a:p>
            <a:pPr marL="556895" marR="107314" indent="-494030">
              <a:lnSpc>
                <a:spcPts val="2590"/>
              </a:lnSpc>
              <a:spcBef>
                <a:spcPts val="1005"/>
              </a:spcBef>
              <a:buChar char="•"/>
              <a:tabLst>
                <a:tab pos="556895" algn="l"/>
                <a:tab pos="557530" algn="l"/>
              </a:tabLst>
            </a:pP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Employing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departments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can either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choose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have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their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earnings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paid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through the default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CBM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fund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or redirect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earnings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a different funding</a:t>
            </a:r>
            <a:r>
              <a:rPr sz="2400" spc="-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source.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6528181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56203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Hiring </a:t>
            </a:r>
            <a:r>
              <a:rPr spc="-10" dirty="0"/>
              <a:t>Checklist</a:t>
            </a:r>
            <a:r>
              <a:rPr spc="-5" dirty="0"/>
              <a:t> </a:t>
            </a:r>
            <a:r>
              <a:rPr spc="-10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65985"/>
            <a:ext cx="7468234" cy="523938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20320">
              <a:lnSpc>
                <a:spcPts val="1939"/>
              </a:lnSpc>
              <a:spcBef>
                <a:spcPts val="345"/>
              </a:spcBef>
            </a:pP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following is an abbreviated of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list of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tasks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an WS </a:t>
            </a:r>
            <a:r>
              <a:rPr sz="1800" spc="5" dirty="0">
                <a:solidFill>
                  <a:srgbClr val="2D74B5"/>
                </a:solidFill>
                <a:latin typeface="Garamond"/>
                <a:cs typeface="Garamond"/>
              </a:rPr>
              <a:t>supervisor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might follow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for 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new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hires.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It is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no means an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exhaustive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list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all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positions,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should </a:t>
            </a: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be  amended </a:t>
            </a:r>
            <a:r>
              <a:rPr sz="1800" dirty="0">
                <a:solidFill>
                  <a:srgbClr val="2D74B5"/>
                </a:solidFill>
                <a:latin typeface="Garamond"/>
                <a:cs typeface="Garamond"/>
              </a:rPr>
              <a:t>to suit </a:t>
            </a:r>
            <a:r>
              <a:rPr sz="1800" spc="-10" dirty="0">
                <a:solidFill>
                  <a:srgbClr val="2D74B5"/>
                </a:solidFill>
                <a:latin typeface="Garamond"/>
                <a:cs typeface="Garamond"/>
              </a:rPr>
              <a:t>your</a:t>
            </a:r>
            <a:r>
              <a:rPr sz="18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15" dirty="0">
                <a:solidFill>
                  <a:srgbClr val="2D74B5"/>
                </a:solidFill>
                <a:latin typeface="Garamond"/>
                <a:cs typeface="Garamond"/>
              </a:rPr>
              <a:t>needs.</a:t>
            </a:r>
            <a:endParaRPr sz="1800" dirty="0">
              <a:latin typeface="Garamond"/>
              <a:cs typeface="Garamond"/>
            </a:endParaRPr>
          </a:p>
          <a:p>
            <a:pPr marL="469900" indent="-457834">
              <a:lnSpc>
                <a:spcPct val="100000"/>
              </a:lnSpc>
              <a:spcBef>
                <a:spcPts val="163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sz="1600" spc="5" dirty="0">
                <a:solidFill>
                  <a:srgbClr val="2D74B5"/>
                </a:solidFill>
                <a:latin typeface="Garamond"/>
                <a:cs typeface="Garamond"/>
              </a:rPr>
              <a:t>Confirm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that the student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has been hired in </a:t>
            </a:r>
            <a:r>
              <a:rPr sz="1600" spc="-20" dirty="0">
                <a:solidFill>
                  <a:srgbClr val="2D74B5"/>
                </a:solidFill>
                <a:latin typeface="Garamond"/>
                <a:cs typeface="Garamond"/>
              </a:rPr>
              <a:t>Job</a:t>
            </a:r>
            <a:r>
              <a:rPr sz="1600" spc="-1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X</a:t>
            </a:r>
            <a:endParaRPr sz="1600" dirty="0">
              <a:latin typeface="Garamond"/>
              <a:cs typeface="Garamond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Exchange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contact information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between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student and</a:t>
            </a:r>
            <a:r>
              <a:rPr sz="1600" spc="-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supervisor</a:t>
            </a:r>
            <a:endParaRPr sz="1600" dirty="0">
              <a:latin typeface="Garamond"/>
              <a:cs typeface="Garamond"/>
            </a:endParaRPr>
          </a:p>
          <a:p>
            <a:pPr marL="469900" marR="28448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Set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up a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meeting between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student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Representative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or Shared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Services 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Center prior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to/on the first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day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student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is</a:t>
            </a:r>
            <a:r>
              <a:rPr sz="1600" spc="-9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employed</a:t>
            </a:r>
            <a:endParaRPr sz="1600" dirty="0">
              <a:latin typeface="Garamond"/>
              <a:cs typeface="Garamond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Ensure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student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has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completed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required WS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&amp;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provided</a:t>
            </a:r>
            <a:r>
              <a:rPr sz="1600" spc="-9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documentation</a:t>
            </a:r>
            <a:endParaRPr sz="1600" dirty="0">
              <a:latin typeface="Garamond"/>
              <a:cs typeface="Garamond"/>
            </a:endParaRPr>
          </a:p>
          <a:p>
            <a:pPr marL="469900" marR="137160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Ensure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student has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completed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any departmental-specific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1600" spc="-20" dirty="0">
                <a:solidFill>
                  <a:srgbClr val="2D74B5"/>
                </a:solidFill>
                <a:latin typeface="Garamond"/>
                <a:cs typeface="Garamond"/>
              </a:rPr>
              <a:t>(FERPA, </a:t>
            </a:r>
            <a:r>
              <a:rPr sz="1600" spc="-25" dirty="0">
                <a:solidFill>
                  <a:srgbClr val="2D74B5"/>
                </a:solidFill>
                <a:latin typeface="Garamond"/>
                <a:cs typeface="Garamond"/>
              </a:rPr>
              <a:t>HIPAA, 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confidentiality,</a:t>
            </a:r>
            <a:r>
              <a:rPr sz="1600" spc="-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etc.)</a:t>
            </a:r>
            <a:endParaRPr sz="1600" dirty="0">
              <a:latin typeface="Garamond"/>
              <a:cs typeface="Garamond"/>
            </a:endParaRPr>
          </a:p>
          <a:p>
            <a:pPr marL="469900" marR="94615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Ensure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students has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completed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all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employment verification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(I-9)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and payroll process  </a:t>
            </a:r>
            <a:r>
              <a:rPr sz="1600" spc="-35" dirty="0">
                <a:solidFill>
                  <a:srgbClr val="2D74B5"/>
                </a:solidFill>
                <a:latin typeface="Garamond"/>
                <a:cs typeface="Garamond"/>
              </a:rPr>
              <a:t>(W-4,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NC-4,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&amp;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direct deposit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enrollment) with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HR</a:t>
            </a:r>
            <a:r>
              <a:rPr sz="1600" spc="-5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Representative</a:t>
            </a:r>
            <a:endParaRPr sz="1600" dirty="0">
              <a:latin typeface="Garamond"/>
              <a:cs typeface="Garamond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Create weekly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schedule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provide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student with a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list of documented</a:t>
            </a:r>
            <a:r>
              <a:rPr sz="1600" spc="-254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expectations</a:t>
            </a:r>
            <a:endParaRPr sz="1600" dirty="0">
              <a:latin typeface="Garamond"/>
              <a:cs typeface="Garamond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Review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federal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regulations including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when students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are/aren’t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allowed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to</a:t>
            </a:r>
            <a:r>
              <a:rPr sz="1600" spc="-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work.</a:t>
            </a:r>
            <a:endParaRPr sz="1600" dirty="0">
              <a:latin typeface="Garamond"/>
              <a:cs typeface="Garamond"/>
            </a:endParaRPr>
          </a:p>
          <a:p>
            <a:pPr marL="469900" marR="338455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Review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operating </a:t>
            </a:r>
            <a:r>
              <a:rPr sz="1600" spc="5" dirty="0">
                <a:solidFill>
                  <a:srgbClr val="2D74B5"/>
                </a:solidFill>
                <a:latin typeface="Garamond"/>
                <a:cs typeface="Garamond"/>
              </a:rPr>
              <a:t>norms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(Job duties,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sign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in/out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protocols,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who to </a:t>
            </a:r>
            <a:r>
              <a:rPr sz="1600" spc="20" dirty="0">
                <a:solidFill>
                  <a:srgbClr val="2D74B5"/>
                </a:solidFill>
                <a:latin typeface="Garamond"/>
                <a:cs typeface="Garamond"/>
              </a:rPr>
              <a:t>go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to for </a:t>
            </a:r>
            <a:r>
              <a:rPr sz="1600" spc="-20" dirty="0">
                <a:solidFill>
                  <a:srgbClr val="2D74B5"/>
                </a:solidFill>
                <a:latin typeface="Garamond"/>
                <a:cs typeface="Garamond"/>
              </a:rPr>
              <a:t>help,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no 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studying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1600" spc="-25" dirty="0">
                <a:solidFill>
                  <a:srgbClr val="2D74B5"/>
                </a:solidFill>
                <a:latin typeface="Garamond"/>
                <a:cs typeface="Garamond"/>
              </a:rPr>
              <a:t>job,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additional duties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complete as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time </a:t>
            </a:r>
            <a:r>
              <a:rPr sz="1600" spc="-15" dirty="0">
                <a:solidFill>
                  <a:srgbClr val="2D74B5"/>
                </a:solidFill>
                <a:latin typeface="Garamond"/>
                <a:cs typeface="Garamond"/>
              </a:rPr>
              <a:t>allows,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job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attire,</a:t>
            </a:r>
            <a:r>
              <a:rPr sz="1600" spc="-8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etc.)</a:t>
            </a:r>
            <a:endParaRPr sz="1600" dirty="0">
              <a:latin typeface="Garamond"/>
              <a:cs typeface="Garamond"/>
            </a:endParaRPr>
          </a:p>
          <a:p>
            <a:pPr marL="469900" marR="73025" indent="-457200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Discuss any other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supervisor-specific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items </a:t>
            </a:r>
            <a:r>
              <a:rPr sz="1600" spc="-25" dirty="0">
                <a:solidFill>
                  <a:srgbClr val="2D74B5"/>
                </a:solidFill>
                <a:latin typeface="Garamond"/>
                <a:cs typeface="Garamond"/>
              </a:rPr>
              <a:t>(e.g.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performance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review </a:t>
            </a:r>
            <a:r>
              <a:rPr sz="1600" spc="-10" dirty="0">
                <a:solidFill>
                  <a:srgbClr val="2D74B5"/>
                </a:solidFill>
                <a:latin typeface="Garamond"/>
                <a:cs typeface="Garamond"/>
              </a:rPr>
              <a:t>periods,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mentoring  opportunities, additional training opportunities, areas of</a:t>
            </a:r>
            <a:r>
              <a:rPr sz="1600" spc="14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concern)</a:t>
            </a:r>
            <a:endParaRPr sz="1600" dirty="0">
              <a:latin typeface="Garamond"/>
              <a:cs typeface="Garamond"/>
            </a:endParaRPr>
          </a:p>
          <a:p>
            <a:pPr marL="461645" marR="528320">
              <a:lnSpc>
                <a:spcPct val="100000"/>
              </a:lnSpc>
              <a:spcBef>
                <a:spcPts val="715"/>
              </a:spcBef>
            </a:pPr>
            <a:r>
              <a:rPr sz="1600" spc="-40" dirty="0">
                <a:solidFill>
                  <a:srgbClr val="2D74B5"/>
                </a:solidFill>
                <a:latin typeface="Garamond"/>
                <a:cs typeface="Garamond"/>
              </a:rPr>
              <a:t>You </a:t>
            </a:r>
            <a:r>
              <a:rPr sz="1600" dirty="0">
                <a:solidFill>
                  <a:srgbClr val="2D74B5"/>
                </a:solidFill>
                <a:latin typeface="Garamond"/>
                <a:cs typeface="Garamond"/>
              </a:rPr>
              <a:t>can find a </a:t>
            </a:r>
            <a:r>
              <a:rPr sz="1600" spc="-5" dirty="0">
                <a:solidFill>
                  <a:srgbClr val="2D74B5"/>
                </a:solidFill>
                <a:latin typeface="Garamond"/>
                <a:cs typeface="Garamond"/>
              </a:rPr>
              <a:t>more in-depth list at  </a:t>
            </a:r>
            <a:r>
              <a:rPr sz="1600" u="sng" spc="-10" dirty="0">
                <a:solidFill>
                  <a:srgbClr val="0562C1"/>
                </a:solidFill>
                <a:uFill>
                  <a:solidFill>
                    <a:srgbClr val="0462C0"/>
                  </a:solidFill>
                </a:uFill>
                <a:latin typeface="Garamond"/>
                <a:cs typeface="Garamond"/>
              </a:rPr>
              <a:t>https://unc.studentemployment.ngwebsolutions.com/Cmx_Content.aspx?cpId=7</a:t>
            </a:r>
            <a:endParaRPr sz="16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" y="6468744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6209" y="754633"/>
            <a:ext cx="63709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9890">
              <a:lnSpc>
                <a:spcPct val="100000"/>
              </a:lnSpc>
              <a:spcBef>
                <a:spcPts val="100"/>
              </a:spcBef>
            </a:pPr>
            <a:r>
              <a:rPr sz="3600" b="1" spc="5" dirty="0">
                <a:latin typeface="Garamond"/>
                <a:cs typeface="Garamond"/>
              </a:rPr>
              <a:t>Thank </a:t>
            </a:r>
            <a:r>
              <a:rPr sz="3600" b="1" spc="-35" dirty="0">
                <a:latin typeface="Garamond"/>
                <a:cs typeface="Garamond"/>
              </a:rPr>
              <a:t>you </a:t>
            </a:r>
            <a:r>
              <a:rPr sz="3600" b="1" spc="10" dirty="0">
                <a:latin typeface="Garamond"/>
                <a:cs typeface="Garamond"/>
              </a:rPr>
              <a:t>for </a:t>
            </a:r>
            <a:r>
              <a:rPr sz="3600" b="1" dirty="0">
                <a:latin typeface="Garamond"/>
                <a:cs typeface="Garamond"/>
              </a:rPr>
              <a:t>reviewing this  </a:t>
            </a:r>
            <a:r>
              <a:rPr sz="3600" b="1" spc="-20" dirty="0">
                <a:latin typeface="Garamond"/>
                <a:cs typeface="Garamond"/>
              </a:rPr>
              <a:t>Work-Study </a:t>
            </a:r>
            <a:r>
              <a:rPr sz="3600" b="1" spc="10" dirty="0">
                <a:latin typeface="Garamond"/>
                <a:cs typeface="Garamond"/>
              </a:rPr>
              <a:t>Supervisor</a:t>
            </a:r>
            <a:r>
              <a:rPr sz="3600" b="1" spc="-45" dirty="0">
                <a:latin typeface="Garamond"/>
                <a:cs typeface="Garamond"/>
              </a:rPr>
              <a:t> </a:t>
            </a:r>
            <a:r>
              <a:rPr sz="3600" b="1" spc="-30" dirty="0">
                <a:latin typeface="Garamond"/>
                <a:cs typeface="Garamond"/>
              </a:rPr>
              <a:t>Training!</a:t>
            </a:r>
            <a:endParaRPr sz="36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477" y="2561336"/>
            <a:ext cx="7790815" cy="1068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2250" spc="-80" dirty="0">
                <a:solidFill>
                  <a:srgbClr val="2D74B5"/>
                </a:solidFill>
                <a:latin typeface="Garamond"/>
                <a:cs typeface="Garamond"/>
              </a:rPr>
              <a:t>We </a:t>
            </a:r>
            <a:r>
              <a:rPr sz="2250" spc="5" dirty="0">
                <a:solidFill>
                  <a:srgbClr val="2D74B5"/>
                </a:solidFill>
                <a:latin typeface="Garamond"/>
                <a:cs typeface="Garamond"/>
              </a:rPr>
              <a:t>appreciate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your </a:t>
            </a:r>
            <a:r>
              <a:rPr sz="2250" spc="10" dirty="0">
                <a:solidFill>
                  <a:srgbClr val="2D74B5"/>
                </a:solidFill>
                <a:latin typeface="Garamond"/>
                <a:cs typeface="Garamond"/>
              </a:rPr>
              <a:t>interest in the </a:t>
            </a:r>
            <a:r>
              <a:rPr sz="2250" spc="1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250" spc="2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250" spc="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well </a:t>
            </a:r>
            <a:r>
              <a:rPr sz="2250" spc="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your  </a:t>
            </a:r>
            <a:r>
              <a:rPr sz="2250" spc="10" dirty="0">
                <a:solidFill>
                  <a:srgbClr val="2D74B5"/>
                </a:solidFill>
                <a:latin typeface="Garamond"/>
                <a:cs typeface="Garamond"/>
              </a:rPr>
              <a:t>willingness to mentor </a:t>
            </a:r>
            <a:r>
              <a:rPr sz="2250" spc="1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students. </a:t>
            </a:r>
            <a:r>
              <a:rPr sz="2250" spc="-80" dirty="0">
                <a:solidFill>
                  <a:srgbClr val="2D74B5"/>
                </a:solidFill>
                <a:latin typeface="Garamond"/>
                <a:cs typeface="Garamond"/>
              </a:rPr>
              <a:t>We </a:t>
            </a:r>
            <a:r>
              <a:rPr sz="2250" spc="10" dirty="0">
                <a:solidFill>
                  <a:srgbClr val="2D74B5"/>
                </a:solidFill>
                <a:latin typeface="Garamond"/>
                <a:cs typeface="Garamond"/>
              </a:rPr>
              <a:t>look </a:t>
            </a:r>
            <a:r>
              <a:rPr sz="2250" spc="5" dirty="0">
                <a:solidFill>
                  <a:srgbClr val="2D74B5"/>
                </a:solidFill>
                <a:latin typeface="Garamond"/>
                <a:cs typeface="Garamond"/>
              </a:rPr>
              <a:t>forward </a:t>
            </a:r>
            <a:r>
              <a:rPr sz="2250" spc="1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working </a:t>
            </a:r>
            <a:r>
              <a:rPr sz="2250" spc="10" dirty="0">
                <a:solidFill>
                  <a:srgbClr val="2D74B5"/>
                </a:solidFill>
                <a:latin typeface="Garamond"/>
                <a:cs typeface="Garamond"/>
              </a:rPr>
              <a:t>with  </a:t>
            </a:r>
            <a:r>
              <a:rPr sz="2250" dirty="0">
                <a:solidFill>
                  <a:srgbClr val="2D74B5"/>
                </a:solidFill>
                <a:latin typeface="Garamond"/>
                <a:cs typeface="Garamond"/>
              </a:rPr>
              <a:t>you!</a:t>
            </a:r>
            <a:endParaRPr sz="225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4418" y="6096000"/>
            <a:ext cx="1322069" cy="5539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10400" y="6096000"/>
            <a:ext cx="1731645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solidFill>
                  <a:srgbClr val="1F3763"/>
                </a:solidFill>
                <a:latin typeface="Garamond"/>
                <a:cs typeface="Garamond"/>
              </a:rPr>
              <a:t>The </a:t>
            </a:r>
            <a:r>
              <a:rPr sz="1400" b="1" spc="-15" dirty="0">
                <a:solidFill>
                  <a:srgbClr val="1F3763"/>
                </a:solidFill>
                <a:latin typeface="Garamond"/>
                <a:cs typeface="Garamond"/>
              </a:rPr>
              <a:t>Work-Study </a:t>
            </a:r>
            <a:r>
              <a:rPr sz="1400" b="1" spc="-35" dirty="0">
                <a:solidFill>
                  <a:srgbClr val="1F3763"/>
                </a:solidFill>
                <a:latin typeface="Garamond"/>
                <a:cs typeface="Garamond"/>
              </a:rPr>
              <a:t>Team</a:t>
            </a:r>
            <a:endParaRPr sz="1400" dirty="0">
              <a:latin typeface="Garamond"/>
              <a:cs typeface="Garamond"/>
            </a:endParaRPr>
          </a:p>
          <a:p>
            <a:pPr marL="12700" marR="240665">
              <a:lnSpc>
                <a:spcPct val="100000"/>
              </a:lnSpc>
            </a:pPr>
            <a:r>
              <a:rPr sz="1400" spc="-5" dirty="0">
                <a:solidFill>
                  <a:srgbClr val="1F3763"/>
                </a:solidFill>
                <a:latin typeface="Garamond"/>
                <a:cs typeface="Garamond"/>
              </a:rPr>
              <a:t>216 Pettigrew </a:t>
            </a:r>
            <a:r>
              <a:rPr sz="1400" spc="-10" dirty="0">
                <a:solidFill>
                  <a:srgbClr val="1F3763"/>
                </a:solidFill>
                <a:latin typeface="Garamond"/>
                <a:cs typeface="Garamond"/>
              </a:rPr>
              <a:t>Hall </a:t>
            </a:r>
            <a:r>
              <a:rPr sz="1400" spc="-10" dirty="0">
                <a:solidFill>
                  <a:srgbClr val="1F3763"/>
                </a:solidFill>
                <a:latin typeface="Garamond"/>
                <a:cs typeface="Garamond"/>
                <a:hlinkClick r:id="rId3"/>
              </a:rPr>
              <a:t> work-study@unc.edu</a:t>
            </a:r>
            <a:endParaRPr sz="1400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6405" y="1845817"/>
            <a:ext cx="7571105" cy="474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6100" indent="-457200">
              <a:lnSpc>
                <a:spcPts val="3329"/>
              </a:lnSpc>
              <a:spcBef>
                <a:spcPts val="100"/>
              </a:spcBef>
              <a:buFont typeface="Arial"/>
              <a:buChar char="•"/>
              <a:tabLst>
                <a:tab pos="545465" algn="l"/>
                <a:tab pos="546100" algn="l"/>
              </a:tabLst>
            </a:pPr>
            <a:r>
              <a:rPr sz="2800" spc="-10" dirty="0">
                <a:solidFill>
                  <a:srgbClr val="2D74B5"/>
                </a:solidFill>
                <a:latin typeface="Garamond"/>
                <a:cs typeface="Garamond"/>
              </a:rPr>
              <a:t>March/April/May</a:t>
            </a:r>
            <a:endParaRPr sz="2800" dirty="0">
              <a:latin typeface="Garamond"/>
              <a:cs typeface="Garamond"/>
            </a:endParaRPr>
          </a:p>
          <a:p>
            <a:pPr marL="1002665" marR="231775" lvl="1" indent="-4572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 enrolls in Summer </a:t>
            </a:r>
            <a:r>
              <a:rPr lang="en-US" sz="2400" dirty="0">
                <a:solidFill>
                  <a:srgbClr val="2D74B5"/>
                </a:solidFill>
                <a:latin typeface="Garamond"/>
                <a:cs typeface="Garamond"/>
              </a:rPr>
              <a:t>2021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at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half time status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or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greater</a:t>
            </a:r>
            <a:endParaRPr sz="2400" dirty="0">
              <a:latin typeface="Garamond"/>
              <a:cs typeface="Garamond"/>
            </a:endParaRPr>
          </a:p>
          <a:p>
            <a:pPr marL="546100" indent="-457200">
              <a:lnSpc>
                <a:spcPts val="3329"/>
              </a:lnSpc>
              <a:spcBef>
                <a:spcPts val="340"/>
              </a:spcBef>
              <a:buFont typeface="Arial"/>
              <a:buChar char="•"/>
              <a:tabLst>
                <a:tab pos="545465" algn="l"/>
                <a:tab pos="546100" algn="l"/>
              </a:tabLst>
            </a:pPr>
            <a:r>
              <a:rPr sz="2800" spc="-5" dirty="0">
                <a:solidFill>
                  <a:srgbClr val="2D74B5"/>
                </a:solidFill>
                <a:latin typeface="Garamond"/>
                <a:cs typeface="Garamond"/>
              </a:rPr>
              <a:t>April</a:t>
            </a: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800" dirty="0">
                <a:solidFill>
                  <a:srgbClr val="2D74B5"/>
                </a:solidFill>
                <a:latin typeface="Garamond"/>
                <a:cs typeface="Garamond"/>
              </a:rPr>
              <a:t>1</a:t>
            </a:r>
            <a:r>
              <a:rPr lang="en-US" sz="2800" dirty="0">
                <a:solidFill>
                  <a:srgbClr val="2D74B5"/>
                </a:solidFill>
                <a:latin typeface="Garamond"/>
                <a:cs typeface="Garamond"/>
              </a:rPr>
              <a:t>6</a:t>
            </a:r>
            <a:r>
              <a:rPr sz="2775" baseline="2552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sz="2775" baseline="25525" dirty="0">
              <a:latin typeface="Garamond"/>
              <a:cs typeface="Garamond"/>
            </a:endParaRPr>
          </a:p>
          <a:p>
            <a:pPr marL="1003300" marR="283210" lvl="1" indent="-457200">
              <a:lnSpc>
                <a:spcPts val="2300"/>
              </a:lnSpc>
              <a:spcBef>
                <a:spcPts val="525"/>
              </a:spcBef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10" dirty="0">
                <a:solidFill>
                  <a:srgbClr val="2D74B5"/>
                </a:solidFill>
                <a:latin typeface="Garamond"/>
                <a:cs typeface="Garamond"/>
              </a:rPr>
              <a:t>gain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access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the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system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 begin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to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apply/interview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for</a:t>
            </a:r>
            <a:r>
              <a:rPr sz="2400" spc="-4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positions</a:t>
            </a:r>
            <a:endParaRPr sz="2400" dirty="0">
              <a:latin typeface="Garamond"/>
              <a:cs typeface="Garamond"/>
            </a:endParaRPr>
          </a:p>
          <a:p>
            <a:pPr marL="546100" indent="-457200">
              <a:lnSpc>
                <a:spcPts val="3329"/>
              </a:lnSpc>
              <a:spcBef>
                <a:spcPts val="340"/>
              </a:spcBef>
              <a:buFont typeface="Arial"/>
              <a:buChar char="•"/>
              <a:tabLst>
                <a:tab pos="545465" algn="l"/>
                <a:tab pos="546100" algn="l"/>
              </a:tabLst>
            </a:pPr>
            <a:r>
              <a:rPr sz="28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lang="en-US" sz="2800" spc="-15" dirty="0">
                <a:solidFill>
                  <a:srgbClr val="2D74B5"/>
                </a:solidFill>
                <a:latin typeface="Garamond"/>
                <a:cs typeface="Garamond"/>
              </a:rPr>
              <a:t>24</a:t>
            </a:r>
            <a:r>
              <a:rPr sz="2775" baseline="25525" dirty="0">
                <a:solidFill>
                  <a:srgbClr val="2D74B5"/>
                </a:solidFill>
                <a:latin typeface="Garamond"/>
                <a:cs typeface="Garamond"/>
              </a:rPr>
              <a:t>th</a:t>
            </a:r>
            <a:endParaRPr sz="2775" baseline="25525" dirty="0">
              <a:latin typeface="Garamond"/>
              <a:cs typeface="Garamond"/>
            </a:endParaRPr>
          </a:p>
          <a:p>
            <a:pPr marL="1003300" marR="455295" lvl="1" indent="-4572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can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begin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completing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necessary 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onboarding processes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HR </a:t>
            </a:r>
            <a:r>
              <a:rPr sz="2400" spc="-15" dirty="0">
                <a:solidFill>
                  <a:srgbClr val="2D74B5"/>
                </a:solidFill>
                <a:latin typeface="Garamond"/>
                <a:cs typeface="Garamond"/>
              </a:rPr>
              <a:t>Representative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and  </a:t>
            </a:r>
            <a:r>
              <a:rPr sz="2400" spc="5" dirty="0">
                <a:solidFill>
                  <a:srgbClr val="2D74B5"/>
                </a:solidFill>
                <a:latin typeface="Garamond"/>
                <a:cs typeface="Garamond"/>
              </a:rPr>
              <a:t>Supervisor</a:t>
            </a:r>
            <a:endParaRPr sz="2400" dirty="0">
              <a:latin typeface="Garamond"/>
              <a:cs typeface="Garamond"/>
            </a:endParaRPr>
          </a:p>
          <a:p>
            <a:pPr marL="546100" indent="-457200">
              <a:lnSpc>
                <a:spcPts val="3329"/>
              </a:lnSpc>
              <a:spcBef>
                <a:spcPts val="340"/>
              </a:spcBef>
              <a:buFont typeface="Arial"/>
              <a:buChar char="•"/>
              <a:tabLst>
                <a:tab pos="545465" algn="l"/>
                <a:tab pos="546100" algn="l"/>
              </a:tabLst>
            </a:pPr>
            <a:r>
              <a:rPr lang="en-US" sz="2800" spc="-20" dirty="0">
                <a:solidFill>
                  <a:srgbClr val="2D74B5"/>
                </a:solidFill>
                <a:latin typeface="Garamond"/>
                <a:cs typeface="Garamond"/>
              </a:rPr>
              <a:t>August 1</a:t>
            </a:r>
            <a:r>
              <a:rPr lang="en-US" sz="2800" spc="-20" baseline="30000" dirty="0">
                <a:solidFill>
                  <a:srgbClr val="2D74B5"/>
                </a:solidFill>
                <a:latin typeface="Garamond"/>
                <a:cs typeface="Garamond"/>
              </a:rPr>
              <a:t>st</a:t>
            </a:r>
            <a:r>
              <a:rPr lang="en-US" sz="28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endParaRPr sz="2775" baseline="25525" dirty="0">
              <a:latin typeface="Garamond"/>
              <a:cs typeface="Garamond"/>
            </a:endParaRPr>
          </a:p>
          <a:p>
            <a:pPr marL="1003300" marR="43180" lvl="1" indent="-457200">
              <a:lnSpc>
                <a:spcPts val="2300"/>
              </a:lnSpc>
              <a:spcBef>
                <a:spcPts val="530"/>
              </a:spcBef>
              <a:buFont typeface="Arial"/>
              <a:buChar char="•"/>
              <a:tabLst>
                <a:tab pos="1002665" algn="l"/>
                <a:tab pos="1003300" algn="l"/>
              </a:tabLst>
            </a:pP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Last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day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of Summer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WS;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students cease </a:t>
            </a:r>
            <a:r>
              <a:rPr sz="2400" spc="-20" dirty="0">
                <a:solidFill>
                  <a:srgbClr val="2D74B5"/>
                </a:solidFill>
                <a:latin typeface="Garamond"/>
                <a:cs typeface="Garamond"/>
              </a:rPr>
              <a:t>work </a:t>
            </a:r>
            <a:r>
              <a:rPr sz="2400" spc="-5" dirty="0">
                <a:solidFill>
                  <a:srgbClr val="2D74B5"/>
                </a:solidFill>
                <a:latin typeface="Garamond"/>
                <a:cs typeface="Garamond"/>
              </a:rPr>
              <a:t>after </a:t>
            </a:r>
            <a:r>
              <a:rPr sz="2400" dirty="0">
                <a:solidFill>
                  <a:srgbClr val="2D74B5"/>
                </a:solidFill>
                <a:latin typeface="Garamond"/>
                <a:cs typeface="Garamond"/>
              </a:rPr>
              <a:t>this  </a:t>
            </a:r>
            <a:r>
              <a:rPr sz="2400" spc="-10" dirty="0">
                <a:solidFill>
                  <a:srgbClr val="2D74B5"/>
                </a:solidFill>
                <a:latin typeface="Garamond"/>
                <a:cs typeface="Garamond"/>
              </a:rPr>
              <a:t>day</a:t>
            </a:r>
            <a:endParaRPr sz="2400" dirty="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5352" y="1064768"/>
            <a:ext cx="39566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2D74B5"/>
                </a:solidFill>
              </a:rPr>
              <a:t>Student</a:t>
            </a:r>
            <a:r>
              <a:rPr spc="-15" dirty="0">
                <a:solidFill>
                  <a:srgbClr val="2D74B5"/>
                </a:solidFill>
              </a:rPr>
              <a:t> </a:t>
            </a:r>
            <a:r>
              <a:rPr spc="5" dirty="0">
                <a:solidFill>
                  <a:srgbClr val="2D74B5"/>
                </a:solidFill>
              </a:rPr>
              <a:t>Overview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0819" y="3170935"/>
            <a:ext cx="7092315" cy="219075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402590" marR="406400" algn="ctr">
              <a:lnSpc>
                <a:spcPts val="6480"/>
              </a:lnSpc>
              <a:spcBef>
                <a:spcPts val="915"/>
              </a:spcBef>
            </a:pPr>
            <a:r>
              <a:rPr sz="6000" spc="-60" dirty="0">
                <a:solidFill>
                  <a:srgbClr val="2D74B5"/>
                </a:solidFill>
                <a:latin typeface="Garamond"/>
                <a:cs typeface="Garamond"/>
              </a:rPr>
              <a:t>Work-Study </a:t>
            </a:r>
            <a:r>
              <a:rPr sz="6000" spc="15" dirty="0">
                <a:solidFill>
                  <a:srgbClr val="2D74B5"/>
                </a:solidFill>
                <a:latin typeface="Garamond"/>
                <a:cs typeface="Garamond"/>
              </a:rPr>
              <a:t>Program  </a:t>
            </a:r>
            <a:r>
              <a:rPr sz="6000" spc="10" dirty="0">
                <a:solidFill>
                  <a:srgbClr val="2D74B5"/>
                </a:solidFill>
                <a:latin typeface="Garamond"/>
                <a:cs typeface="Garamond"/>
              </a:rPr>
              <a:t>Overview</a:t>
            </a:r>
            <a:endParaRPr sz="60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  <a:spcBef>
                <a:spcPts val="875"/>
              </a:spcBef>
            </a:pP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 brief look at the purpose,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policies,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and practices of the WS</a:t>
            </a:r>
            <a:r>
              <a:rPr sz="2000" spc="-15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programs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37916" y="701801"/>
            <a:ext cx="3770376" cy="247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04129" y="753109"/>
            <a:ext cx="1393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2D74B5"/>
                </a:solidFill>
                <a:latin typeface="Garamond"/>
                <a:cs typeface="Garamond"/>
              </a:rPr>
              <a:t>Carolina</a:t>
            </a:r>
            <a:r>
              <a:rPr sz="1800" spc="-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1800" spc="-35" dirty="0">
                <a:solidFill>
                  <a:srgbClr val="2D74B5"/>
                </a:solidFill>
                <a:latin typeface="Garamond"/>
                <a:cs typeface="Garamond"/>
              </a:rPr>
              <a:t>Works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800354"/>
            <a:ext cx="73964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dirty="0"/>
              <a:t>Summer operations as </a:t>
            </a:r>
            <a:r>
              <a:rPr sz="3600" spc="-5" dirty="0"/>
              <a:t>Carolina </a:t>
            </a:r>
            <a:r>
              <a:rPr sz="3600" spc="-70" dirty="0"/>
              <a:t>Works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165352" y="1541472"/>
            <a:ext cx="7399655" cy="505079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506095" marR="5080" indent="-494030">
              <a:lnSpc>
                <a:spcPct val="80000"/>
              </a:lnSpc>
              <a:spcBef>
                <a:spcPts val="72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1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Carolina </a:t>
            </a:r>
            <a:r>
              <a:rPr sz="2600" spc="-50" dirty="0">
                <a:solidFill>
                  <a:srgbClr val="2D74B5"/>
                </a:solidFill>
                <a:latin typeface="Garamond"/>
                <a:cs typeface="Garamond"/>
              </a:rPr>
              <a:t>Works </a:t>
            </a:r>
            <a:r>
              <a:rPr sz="2600" spc="-30" dirty="0">
                <a:solidFill>
                  <a:srgbClr val="2D74B5"/>
                </a:solidFill>
                <a:latin typeface="Garamond"/>
                <a:cs typeface="Garamond"/>
              </a:rPr>
              <a:t>Work-Study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provides 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part-time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employment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opportunities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to economically-  disadvantaged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students,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through an institutional 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program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similar to the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Federal </a:t>
            </a:r>
            <a:r>
              <a:rPr sz="2600" spc="-30" dirty="0">
                <a:solidFill>
                  <a:srgbClr val="2D74B5"/>
                </a:solidFill>
                <a:latin typeface="Garamond"/>
                <a:cs typeface="Garamond"/>
              </a:rPr>
              <a:t>Work-Study</a:t>
            </a:r>
            <a:r>
              <a:rPr sz="2600" spc="15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Program.</a:t>
            </a:r>
            <a:endParaRPr sz="2600" dirty="0">
              <a:latin typeface="Garamond"/>
              <a:cs typeface="Garamond"/>
            </a:endParaRPr>
          </a:p>
          <a:p>
            <a:pPr marL="506095" marR="249554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Only students who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have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submitted a </a:t>
            </a:r>
            <a:r>
              <a:rPr sz="2600" spc="-35" dirty="0">
                <a:solidFill>
                  <a:srgbClr val="2D74B5"/>
                </a:solidFill>
                <a:latin typeface="Garamond"/>
                <a:cs typeface="Garamond"/>
              </a:rPr>
              <a:t>FAFSA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be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considered for the CW</a:t>
            </a:r>
            <a:r>
              <a:rPr sz="2600" spc="3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program.</a:t>
            </a:r>
            <a:endParaRPr sz="2600" dirty="0">
              <a:latin typeface="Garamond"/>
              <a:cs typeface="Garamond"/>
            </a:endParaRPr>
          </a:p>
          <a:p>
            <a:pPr marL="506095" marR="50165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  <a:tab pos="6938009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CW is intended to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provide year-round employment  oppo</a:t>
            </a:r>
            <a:r>
              <a:rPr sz="2600" spc="45" dirty="0">
                <a:solidFill>
                  <a:srgbClr val="2D74B5"/>
                </a:solidFill>
                <a:latin typeface="Garamond"/>
                <a:cs typeface="Garamond"/>
              </a:rPr>
              <a:t>r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tunities</a:t>
            </a:r>
            <a:r>
              <a:rPr sz="2600" spc="3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without</a:t>
            </a:r>
            <a:r>
              <a:rPr sz="26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some</a:t>
            </a:r>
            <a:r>
              <a:rPr sz="26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o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f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3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</a:t>
            </a:r>
            <a:r>
              <a:rPr sz="2600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restriction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</a:t>
            </a:r>
            <a:r>
              <a:rPr sz="2600" spc="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o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f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	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  FWS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dirty="0">
                <a:solidFill>
                  <a:srgbClr val="2D74B5"/>
                </a:solidFill>
                <a:latin typeface="Garamond"/>
                <a:cs typeface="Garamond"/>
              </a:rPr>
              <a:t>program.</a:t>
            </a:r>
            <a:endParaRPr sz="2600" dirty="0">
              <a:latin typeface="Garamond"/>
              <a:cs typeface="Garamond"/>
            </a:endParaRPr>
          </a:p>
          <a:p>
            <a:pPr marL="506095" marR="239395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CW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positions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are also intended to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support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students’ 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academic,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professional,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personal</a:t>
            </a:r>
            <a:r>
              <a:rPr sz="2600" spc="10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goals.</a:t>
            </a:r>
            <a:endParaRPr sz="2600" dirty="0">
              <a:latin typeface="Garamond"/>
              <a:cs typeface="Garamond"/>
            </a:endParaRPr>
          </a:p>
          <a:p>
            <a:pPr marL="506095" marR="173355" indent="-494030">
              <a:lnSpc>
                <a:spcPct val="8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Students can not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receive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both FWS &amp; CW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awards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in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 same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academic </a:t>
            </a:r>
            <a:r>
              <a:rPr sz="2600" spc="15" dirty="0">
                <a:solidFill>
                  <a:srgbClr val="2D74B5"/>
                </a:solidFill>
                <a:latin typeface="Garamond"/>
                <a:cs typeface="Garamond"/>
              </a:rPr>
              <a:t>term,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and only CW funding is 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available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for the Summer</a:t>
            </a:r>
            <a:r>
              <a:rPr sz="2600" spc="6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15" dirty="0">
                <a:solidFill>
                  <a:srgbClr val="2D74B5"/>
                </a:solidFill>
                <a:latin typeface="Garamond"/>
                <a:cs typeface="Garamond"/>
              </a:rPr>
              <a:t>term.</a:t>
            </a:r>
            <a:endParaRPr sz="26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687324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" dirty="0"/>
              <a:t>The </a:t>
            </a:r>
            <a:r>
              <a:rPr spc="-5" dirty="0"/>
              <a:t>WS</a:t>
            </a:r>
            <a:r>
              <a:rPr spc="120" dirty="0"/>
              <a:t> </a:t>
            </a:r>
            <a:r>
              <a:rPr spc="5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587500"/>
            <a:ext cx="7529830" cy="4642485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506095" marR="198755" indent="-494030">
              <a:lnSpc>
                <a:spcPct val="70000"/>
              </a:lnSpc>
              <a:spcBef>
                <a:spcPts val="1030"/>
              </a:spcBef>
              <a:buChar char="•"/>
              <a:tabLst>
                <a:tab pos="506095" algn="l"/>
                <a:tab pos="506730" algn="l"/>
                <a:tab pos="304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Students are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provided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maximum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award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amount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at the</a:t>
            </a:r>
            <a:r>
              <a:rPr sz="2600" spc="5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beginning</a:t>
            </a:r>
            <a:r>
              <a:rPr sz="2600" spc="2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of	the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Summer</a:t>
            </a:r>
            <a:r>
              <a:rPr sz="2600" spc="15" dirty="0">
                <a:solidFill>
                  <a:srgbClr val="2D74B5"/>
                </a:solidFill>
                <a:latin typeface="Garamond"/>
                <a:cs typeface="Garamond"/>
              </a:rPr>
              <a:t> term.</a:t>
            </a:r>
            <a:endParaRPr sz="2600" dirty="0">
              <a:latin typeface="Garamond"/>
              <a:cs typeface="Garamond"/>
            </a:endParaRPr>
          </a:p>
          <a:p>
            <a:pPr marL="506095" marR="99060" indent="-494030">
              <a:lnSpc>
                <a:spcPct val="70000"/>
              </a:lnSpc>
              <a:spcBef>
                <a:spcPts val="1005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WS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award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amounts </a:t>
            </a:r>
            <a:r>
              <a:rPr sz="26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revised/reduced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(due to a  student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receiving additional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undeclared funding);  students and hiring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supervisors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will be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notified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of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any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update via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weekly</a:t>
            </a:r>
            <a:r>
              <a:rPr sz="2600" spc="6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reports</a:t>
            </a:r>
            <a:endParaRPr sz="2600" dirty="0">
              <a:latin typeface="Garamond"/>
              <a:cs typeface="Garamond"/>
            </a:endParaRPr>
          </a:p>
          <a:p>
            <a:pPr marL="506095" marR="170180" indent="-494030">
              <a:lnSpc>
                <a:spcPct val="70000"/>
              </a:lnSpc>
              <a:spcBef>
                <a:spcPts val="994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Students are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assigned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an hourly wage rate set </a:t>
            </a:r>
            <a:r>
              <a:rPr sz="2600" spc="-25" dirty="0">
                <a:solidFill>
                  <a:srgbClr val="2D74B5"/>
                </a:solidFill>
                <a:latin typeface="Garamond"/>
                <a:cs typeface="Garamond"/>
              </a:rPr>
              <a:t>by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employer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at the time of hire and are paid on a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regular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basis for all hours</a:t>
            </a:r>
            <a:r>
              <a:rPr sz="2600" spc="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worked.</a:t>
            </a:r>
            <a:endParaRPr sz="2600" dirty="0">
              <a:latin typeface="Garamond"/>
              <a:cs typeface="Garamond"/>
            </a:endParaRPr>
          </a:p>
          <a:p>
            <a:pPr marL="963294" marR="5080" lvl="1" indent="-494030">
              <a:lnSpc>
                <a:spcPct val="70000"/>
              </a:lnSpc>
              <a:spcBef>
                <a:spcPts val="509"/>
              </a:spcBef>
              <a:buChar char="•"/>
              <a:tabLst>
                <a:tab pos="963294" algn="l"/>
                <a:tab pos="963930" algn="l"/>
              </a:tabLst>
            </a:pP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working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campus will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receive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biweekly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paychecks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via direct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deposit.</a:t>
            </a:r>
            <a:endParaRPr sz="2200" dirty="0">
              <a:latin typeface="Garamond"/>
              <a:cs typeface="Garamond"/>
            </a:endParaRPr>
          </a:p>
          <a:p>
            <a:pPr marL="963294" marR="43815" lvl="1" indent="-494030">
              <a:lnSpc>
                <a:spcPct val="70000"/>
              </a:lnSpc>
              <a:spcBef>
                <a:spcPts val="495"/>
              </a:spcBef>
              <a:buChar char="•"/>
              <a:tabLst>
                <a:tab pos="963294" algn="l"/>
                <a:tab pos="963930" algn="l"/>
              </a:tabLst>
            </a:pP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Students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employed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with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community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partners will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paid no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less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often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than monthly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may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pay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as often as</a:t>
            </a:r>
            <a:r>
              <a:rPr sz="2200" spc="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30" dirty="0">
                <a:solidFill>
                  <a:srgbClr val="2D74B5"/>
                </a:solidFill>
                <a:latin typeface="Garamond"/>
                <a:cs typeface="Garamond"/>
              </a:rPr>
              <a:t>weekly.</a:t>
            </a:r>
            <a:endParaRPr sz="2200" dirty="0">
              <a:latin typeface="Garamond"/>
              <a:cs typeface="Garamond"/>
            </a:endParaRPr>
          </a:p>
          <a:p>
            <a:pPr marL="506095" marR="193675" indent="-494030">
              <a:lnSpc>
                <a:spcPct val="70000"/>
              </a:lnSpc>
              <a:spcBef>
                <a:spcPts val="1000"/>
              </a:spcBef>
              <a:buChar char="•"/>
              <a:tabLst>
                <a:tab pos="506095" algn="l"/>
                <a:tab pos="506730" algn="l"/>
              </a:tabLst>
            </a:pP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Notifications will be sent to the student &amp; </a:t>
            </a:r>
            <a:r>
              <a:rPr sz="2600" spc="5" dirty="0">
                <a:solidFill>
                  <a:srgbClr val="2D74B5"/>
                </a:solidFill>
                <a:latin typeface="Garamond"/>
                <a:cs typeface="Garamond"/>
              </a:rPr>
              <a:t>supervisor  </a:t>
            </a:r>
            <a:r>
              <a:rPr sz="2600" spc="-5" dirty="0">
                <a:solidFill>
                  <a:srgbClr val="2D74B5"/>
                </a:solidFill>
                <a:latin typeface="Garamond"/>
                <a:cs typeface="Garamond"/>
              </a:rPr>
              <a:t>once the student nears their </a:t>
            </a:r>
            <a:r>
              <a:rPr sz="2600" spc="-20" dirty="0">
                <a:solidFill>
                  <a:srgbClr val="2D74B5"/>
                </a:solidFill>
                <a:latin typeface="Garamond"/>
                <a:cs typeface="Garamond"/>
              </a:rPr>
              <a:t>award</a:t>
            </a:r>
            <a:r>
              <a:rPr sz="2600" spc="9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600" spc="-10" dirty="0">
                <a:solidFill>
                  <a:srgbClr val="2D74B5"/>
                </a:solidFill>
                <a:latin typeface="Garamond"/>
                <a:cs typeface="Garamond"/>
              </a:rPr>
              <a:t>limit</a:t>
            </a:r>
            <a:endParaRPr sz="2600" dirty="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3982" y="4280407"/>
            <a:ext cx="70567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2D74B5"/>
                </a:solidFill>
                <a:latin typeface="Garamond"/>
                <a:cs typeface="Garamond"/>
              </a:rPr>
              <a:t>Administration</a:t>
            </a:r>
            <a:r>
              <a:rPr sz="5400" spc="-8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5400" spc="-5" dirty="0">
                <a:solidFill>
                  <a:srgbClr val="2D74B5"/>
                </a:solidFill>
                <a:latin typeface="Garamond"/>
                <a:cs typeface="Garamond"/>
              </a:rPr>
              <a:t>Guidelines</a:t>
            </a:r>
            <a:endParaRPr sz="54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35707" y="457200"/>
            <a:ext cx="5857494" cy="3057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8055" y="753618"/>
            <a:ext cx="1399794" cy="530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93367" y="5503417"/>
            <a:ext cx="746569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5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important information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needed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to successfully </a:t>
            </a:r>
            <a:r>
              <a:rPr sz="2000" spc="-10" dirty="0">
                <a:solidFill>
                  <a:srgbClr val="2D74B5"/>
                </a:solidFill>
                <a:latin typeface="Garamond"/>
                <a:cs typeface="Garamond"/>
              </a:rPr>
              <a:t>operate </a:t>
            </a:r>
            <a:r>
              <a:rPr sz="2000" spc="-5" dirty="0">
                <a:solidFill>
                  <a:srgbClr val="2D74B5"/>
                </a:solidFill>
                <a:latin typeface="Garamond"/>
                <a:cs typeface="Garamond"/>
              </a:rPr>
              <a:t>the WS</a:t>
            </a:r>
            <a:r>
              <a:rPr sz="2000" spc="28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000" dirty="0">
                <a:solidFill>
                  <a:srgbClr val="2D74B5"/>
                </a:solidFill>
                <a:latin typeface="Garamond"/>
                <a:cs typeface="Garamond"/>
              </a:rPr>
              <a:t>program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47478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Eligible </a:t>
            </a:r>
            <a:r>
              <a:rPr spc="-95" dirty="0"/>
              <a:t>Work</a:t>
            </a:r>
            <a:r>
              <a:rPr spc="-15" dirty="0"/>
              <a:t> </a:t>
            </a:r>
            <a:r>
              <a:rPr spc="-25" dirty="0"/>
              <a:t>Periods</a:t>
            </a:r>
          </a:p>
        </p:txBody>
      </p:sp>
      <p:sp>
        <p:nvSpPr>
          <p:cNvPr id="3" name="object 3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867943"/>
              </p:ext>
            </p:extLst>
          </p:nvPr>
        </p:nvGraphicFramePr>
        <p:xfrm>
          <a:off x="892810" y="2442717"/>
          <a:ext cx="8260715" cy="2621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95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5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448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Summer </a:t>
                      </a: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Terms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64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Summer </a:t>
                      </a:r>
                      <a:r>
                        <a:rPr sz="16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work-study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is </a:t>
                      </a:r>
                      <a:r>
                        <a:rPr sz="16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available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from 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May </a:t>
                      </a:r>
                      <a:r>
                        <a:rPr lang="en-US" sz="1600" spc="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24</a:t>
                      </a:r>
                      <a:r>
                        <a:rPr sz="1575" spc="7" baseline="2645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through </a:t>
                      </a:r>
                      <a:r>
                        <a:rPr lang="en-US"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August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lang="en-US"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1st</a:t>
                      </a:r>
                      <a:r>
                        <a:rPr sz="1575" baseline="2645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for 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students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enrolled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in one or more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classes </a:t>
                      </a:r>
                      <a:r>
                        <a:rPr sz="1600" spc="-2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over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the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summer</a:t>
                      </a:r>
                      <a:r>
                        <a:rPr sz="1600" spc="-4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600" spc="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term.</a:t>
                      </a:r>
                      <a:endParaRPr sz="1600" dirty="0">
                        <a:latin typeface="Garamond"/>
                        <a:cs typeface="Garamond"/>
                      </a:endParaRPr>
                    </a:p>
                    <a:p>
                      <a:pPr marL="92075" marR="28067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Students 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may work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throughout this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period if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enrolled for the summer 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regardless of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when their class </a:t>
                      </a:r>
                      <a:r>
                        <a:rPr sz="16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takes place. </a:t>
                      </a:r>
                      <a:r>
                        <a:rPr sz="1600" spc="-2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For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example,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 student  enrolled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only in Summer II 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may work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during both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the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Summer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and 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Summer II</a:t>
                      </a:r>
                      <a:r>
                        <a:rPr sz="1600" spc="-2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terms.</a:t>
                      </a:r>
                      <a:endParaRPr sz="1600" dirty="0">
                        <a:latin typeface="Garamond"/>
                        <a:cs typeface="Garamond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University</a:t>
                      </a:r>
                      <a:r>
                        <a:rPr sz="18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8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Holidays</a:t>
                      </a:r>
                      <a:endParaRPr sz="1800">
                        <a:latin typeface="Garamond"/>
                        <a:cs typeface="Garamond"/>
                      </a:endParaRPr>
                    </a:p>
                  </a:txBody>
                  <a:tcPr marL="0" marR="0" marT="27305" marB="0">
                    <a:lnL w="1905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3812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600" spc="-4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Work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IS NOT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permitted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during </a:t>
                      </a:r>
                      <a:r>
                        <a:rPr sz="16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university holidays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when departments 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are closed.</a:t>
                      </a:r>
                      <a:endParaRPr sz="1600" dirty="0">
                        <a:latin typeface="Garamond"/>
                        <a:cs typeface="Garamond"/>
                      </a:endParaRPr>
                    </a:p>
                    <a:p>
                      <a:pPr marL="92075" marR="37973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If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the department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is open and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registered WS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Supervisor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is present, 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students can 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work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during </a:t>
                      </a:r>
                      <a:r>
                        <a:rPr sz="1600" spc="-1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university holidays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on </a:t>
                      </a:r>
                      <a:r>
                        <a:rPr sz="160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a </a:t>
                      </a:r>
                      <a:r>
                        <a:rPr sz="1600" spc="-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voluntary</a:t>
                      </a:r>
                      <a:r>
                        <a:rPr sz="1600" spc="-50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 </a:t>
                      </a:r>
                      <a:r>
                        <a:rPr sz="1600" spc="-15" dirty="0">
                          <a:solidFill>
                            <a:srgbClr val="2D74B5"/>
                          </a:solidFill>
                          <a:latin typeface="Garamond"/>
                          <a:cs typeface="Garamond"/>
                        </a:rPr>
                        <a:t>basis.</a:t>
                      </a:r>
                      <a:endParaRPr sz="1600" dirty="0">
                        <a:latin typeface="Garamond"/>
                        <a:cs typeface="Garamond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2D74B4"/>
                      </a:solidFill>
                      <a:prstDash val="solid"/>
                    </a:lnL>
                    <a:lnR w="12700">
                      <a:solidFill>
                        <a:srgbClr val="2D74B4"/>
                      </a:solidFill>
                      <a:prstDash val="solid"/>
                    </a:lnR>
                    <a:lnT w="19050">
                      <a:solidFill>
                        <a:srgbClr val="2D74B4"/>
                      </a:solidFill>
                      <a:prstDash val="solid"/>
                    </a:lnT>
                    <a:lnB w="19050">
                      <a:solidFill>
                        <a:srgbClr val="2D74B4"/>
                      </a:solidFill>
                      <a:prstDash val="solid"/>
                    </a:lnB>
                    <a:solidFill>
                      <a:srgbClr val="EAF2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352" y="763777"/>
            <a:ext cx="43491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Eligible</a:t>
            </a:r>
            <a:r>
              <a:rPr spc="15" dirty="0"/>
              <a:t> </a:t>
            </a:r>
            <a:r>
              <a:rPr spc="10" dirty="0"/>
              <a:t>Supervisors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2605" y="1656080"/>
            <a:ext cx="7526020" cy="509397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506095" marR="5080" indent="-494030">
              <a:lnSpc>
                <a:spcPts val="2380"/>
              </a:lnSpc>
              <a:spcBef>
                <a:spcPts val="395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Only full-time,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permanent,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faculty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staff,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approved 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nonprofit community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service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partners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are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eligible to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serve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as WS 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Supervisors</a:t>
            </a:r>
            <a:endParaRPr sz="2200">
              <a:latin typeface="Garamond"/>
              <a:cs typeface="Garamond"/>
            </a:endParaRPr>
          </a:p>
          <a:p>
            <a:pPr marL="506095" marR="287655" indent="-494030">
              <a:lnSpc>
                <a:spcPts val="2380"/>
              </a:lnSpc>
              <a:spcBef>
                <a:spcPts val="990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Part-time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employees,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temporary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employees,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graduate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students, 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post-doctoral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candidates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are not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eligible to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WS 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Supervisors</a:t>
            </a:r>
            <a:endParaRPr sz="2200">
              <a:latin typeface="Garamond"/>
              <a:cs typeface="Garamond"/>
            </a:endParaRPr>
          </a:p>
          <a:p>
            <a:pPr marL="506095" marR="237490" indent="-494030">
              <a:lnSpc>
                <a:spcPts val="2380"/>
              </a:lnSpc>
              <a:spcBef>
                <a:spcPts val="985"/>
              </a:spcBef>
              <a:buChar char="•"/>
              <a:tabLst>
                <a:tab pos="506095" algn="l"/>
                <a:tab pos="506730" algn="l"/>
              </a:tabLst>
            </a:pP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It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is highly advisable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that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employees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without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supervisory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experience 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receive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appropriate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training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and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experience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prior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to  </a:t>
            </a: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serving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a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WS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</a:t>
            </a:r>
            <a:endParaRPr sz="2200">
              <a:latin typeface="Garamond"/>
              <a:cs typeface="Garamond"/>
            </a:endParaRPr>
          </a:p>
          <a:p>
            <a:pPr marL="506095" marR="311785" indent="-494030">
              <a:lnSpc>
                <a:spcPts val="2380"/>
              </a:lnSpc>
              <a:spcBef>
                <a:spcPts val="990"/>
              </a:spcBef>
              <a:buChar char="•"/>
              <a:tabLst>
                <a:tab pos="506095" algn="l"/>
                <a:tab pos="506730" algn="l"/>
                <a:tab pos="2574925" algn="l"/>
              </a:tabLst>
            </a:pPr>
            <a:r>
              <a:rPr sz="2200" spc="10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primary supervisor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must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be registered on </a:t>
            </a:r>
            <a:r>
              <a:rPr sz="2200" spc="-20" dirty="0">
                <a:solidFill>
                  <a:srgbClr val="2D74B5"/>
                </a:solidFill>
                <a:latin typeface="Garamond"/>
                <a:cs typeface="Garamond"/>
              </a:rPr>
              <a:t>JobX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as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the 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position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manager.	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An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unlimited </a:t>
            </a:r>
            <a:r>
              <a:rPr sz="2200" spc="-10" dirty="0">
                <a:solidFill>
                  <a:srgbClr val="2D74B5"/>
                </a:solidFill>
                <a:latin typeface="Garamond"/>
                <a:cs typeface="Garamond"/>
              </a:rPr>
              <a:t>number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of other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supervisors 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can </a:t>
            </a:r>
            <a:r>
              <a:rPr sz="2200" spc="-5" dirty="0">
                <a:solidFill>
                  <a:srgbClr val="2D74B5"/>
                </a:solidFill>
                <a:latin typeface="Garamond"/>
                <a:cs typeface="Garamond"/>
              </a:rPr>
              <a:t>register as </a:t>
            </a:r>
            <a:r>
              <a:rPr sz="2200" spc="5" dirty="0">
                <a:solidFill>
                  <a:srgbClr val="2D74B5"/>
                </a:solidFill>
                <a:latin typeface="Garamond"/>
                <a:cs typeface="Garamond"/>
              </a:rPr>
              <a:t>secondary</a:t>
            </a:r>
            <a:r>
              <a:rPr sz="2200" spc="-15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dirty="0">
                <a:solidFill>
                  <a:srgbClr val="2D74B5"/>
                </a:solidFill>
                <a:latin typeface="Garamond"/>
                <a:cs typeface="Garamond"/>
              </a:rPr>
              <a:t>supervisors.</a:t>
            </a:r>
            <a:endParaRPr sz="2200">
              <a:latin typeface="Garamond"/>
              <a:cs typeface="Garamond"/>
            </a:endParaRPr>
          </a:p>
          <a:p>
            <a:pPr marL="506095" marR="276860" indent="-494030">
              <a:lnSpc>
                <a:spcPts val="2380"/>
              </a:lnSpc>
              <a:spcBef>
                <a:spcPts val="990"/>
              </a:spcBef>
              <a:buFont typeface="Garamond"/>
              <a:buChar char="•"/>
              <a:tabLst>
                <a:tab pos="506095" algn="l"/>
                <a:tab pos="506730" algn="l"/>
              </a:tabLst>
            </a:pPr>
            <a:r>
              <a:rPr sz="2200" b="1" spc="-65" dirty="0">
                <a:solidFill>
                  <a:srgbClr val="2D74B5"/>
                </a:solidFill>
                <a:latin typeface="Garamond"/>
                <a:cs typeface="Garamond"/>
              </a:rPr>
              <a:t>We </a:t>
            </a:r>
            <a:r>
              <a:rPr sz="2200" b="1" dirty="0">
                <a:solidFill>
                  <a:srgbClr val="2D74B5"/>
                </a:solidFill>
                <a:latin typeface="Garamond"/>
                <a:cs typeface="Garamond"/>
              </a:rPr>
              <a:t>strongly recommend </a:t>
            </a:r>
            <a:r>
              <a:rPr sz="2200" b="1" spc="-10" dirty="0">
                <a:solidFill>
                  <a:srgbClr val="2D74B5"/>
                </a:solidFill>
                <a:latin typeface="Garamond"/>
                <a:cs typeface="Garamond"/>
              </a:rPr>
              <a:t>having </a:t>
            </a:r>
            <a:r>
              <a:rPr sz="2200" b="1" dirty="0">
                <a:solidFill>
                  <a:srgbClr val="2D74B5"/>
                </a:solidFill>
                <a:latin typeface="Garamond"/>
                <a:cs typeface="Garamond"/>
              </a:rPr>
              <a:t>a one or </a:t>
            </a:r>
            <a:r>
              <a:rPr sz="2200" b="1" spc="5" dirty="0">
                <a:solidFill>
                  <a:srgbClr val="2D74B5"/>
                </a:solidFill>
                <a:latin typeface="Garamond"/>
                <a:cs typeface="Garamond"/>
              </a:rPr>
              <a:t>more </a:t>
            </a:r>
            <a:r>
              <a:rPr sz="2200" b="1" spc="10" dirty="0">
                <a:solidFill>
                  <a:srgbClr val="2D74B5"/>
                </a:solidFill>
                <a:latin typeface="Garamond"/>
                <a:cs typeface="Garamond"/>
              </a:rPr>
              <a:t>secondary  supervisors </a:t>
            </a:r>
            <a:r>
              <a:rPr sz="2200" b="1" spc="5" dirty="0">
                <a:solidFill>
                  <a:srgbClr val="2D74B5"/>
                </a:solidFill>
                <a:latin typeface="Garamond"/>
                <a:cs typeface="Garamond"/>
              </a:rPr>
              <a:t>for </a:t>
            </a:r>
            <a:r>
              <a:rPr sz="2200" b="1" dirty="0">
                <a:solidFill>
                  <a:srgbClr val="2D74B5"/>
                </a:solidFill>
                <a:latin typeface="Garamond"/>
                <a:cs typeface="Garamond"/>
              </a:rPr>
              <a:t>times </a:t>
            </a:r>
            <a:r>
              <a:rPr sz="2200" b="1" spc="-5" dirty="0">
                <a:solidFill>
                  <a:srgbClr val="2D74B5"/>
                </a:solidFill>
                <a:latin typeface="Garamond"/>
                <a:cs typeface="Garamond"/>
              </a:rPr>
              <a:t>when </a:t>
            </a:r>
            <a:r>
              <a:rPr sz="2200" b="1" dirty="0">
                <a:solidFill>
                  <a:srgbClr val="2D74B5"/>
                </a:solidFill>
                <a:latin typeface="Garamond"/>
                <a:cs typeface="Garamond"/>
              </a:rPr>
              <a:t>the </a:t>
            </a:r>
            <a:r>
              <a:rPr sz="2200" b="1" spc="5" dirty="0">
                <a:solidFill>
                  <a:srgbClr val="2D74B5"/>
                </a:solidFill>
                <a:latin typeface="Garamond"/>
                <a:cs typeface="Garamond"/>
              </a:rPr>
              <a:t>primary supervisor </a:t>
            </a:r>
            <a:r>
              <a:rPr sz="2200" b="1" spc="-5" dirty="0">
                <a:solidFill>
                  <a:srgbClr val="2D74B5"/>
                </a:solidFill>
                <a:latin typeface="Garamond"/>
                <a:cs typeface="Garamond"/>
              </a:rPr>
              <a:t>is  </a:t>
            </a:r>
            <a:r>
              <a:rPr sz="2200" b="1" spc="-15" dirty="0">
                <a:solidFill>
                  <a:srgbClr val="2D74B5"/>
                </a:solidFill>
                <a:latin typeface="Garamond"/>
                <a:cs typeface="Garamond"/>
              </a:rPr>
              <a:t>unavailable </a:t>
            </a:r>
            <a:r>
              <a:rPr sz="2200" b="1" spc="-30" dirty="0">
                <a:solidFill>
                  <a:srgbClr val="2D74B5"/>
                </a:solidFill>
                <a:latin typeface="Garamond"/>
                <a:cs typeface="Garamond"/>
              </a:rPr>
              <a:t>(e.g. </a:t>
            </a:r>
            <a:r>
              <a:rPr sz="2200" b="1" dirty="0">
                <a:solidFill>
                  <a:srgbClr val="2D74B5"/>
                </a:solidFill>
                <a:latin typeface="Garamond"/>
                <a:cs typeface="Garamond"/>
              </a:rPr>
              <a:t>ill, in meetings, on</a:t>
            </a:r>
            <a:r>
              <a:rPr sz="2200" b="1" spc="10" dirty="0">
                <a:solidFill>
                  <a:srgbClr val="2D74B5"/>
                </a:solidFill>
                <a:latin typeface="Garamond"/>
                <a:cs typeface="Garamond"/>
              </a:rPr>
              <a:t> </a:t>
            </a:r>
            <a:r>
              <a:rPr sz="2200" b="1" spc="-10" dirty="0">
                <a:solidFill>
                  <a:srgbClr val="2D74B5"/>
                </a:solidFill>
                <a:latin typeface="Garamond"/>
                <a:cs typeface="Garamond"/>
              </a:rPr>
              <a:t>vacation).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831" y="6766559"/>
            <a:ext cx="1047750" cy="436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3310</Words>
  <Application>Microsoft Office PowerPoint</Application>
  <PresentationFormat>Custom</PresentationFormat>
  <Paragraphs>228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Garamond</vt:lpstr>
      <vt:lpstr>Office Theme</vt:lpstr>
      <vt:lpstr>Work-Study Supervisor Training</vt:lpstr>
      <vt:lpstr>Supervisor Overview:</vt:lpstr>
      <vt:lpstr>Student Overview</vt:lpstr>
      <vt:lpstr>PowerPoint Presentation</vt:lpstr>
      <vt:lpstr>Summer operations as Carolina Works</vt:lpstr>
      <vt:lpstr>The WS Program</vt:lpstr>
      <vt:lpstr>PowerPoint Presentation</vt:lpstr>
      <vt:lpstr>Eligible Work Periods</vt:lpstr>
      <vt:lpstr>Eligible Supervisors</vt:lpstr>
      <vt:lpstr>Eligible Jobs</vt:lpstr>
      <vt:lpstr>Eligible Work Duties</vt:lpstr>
      <vt:lpstr>Termination</vt:lpstr>
      <vt:lpstr>Pay Rates and Levels</vt:lpstr>
      <vt:lpstr>Documentation for Hired Students</vt:lpstr>
      <vt:lpstr>Documentation of Time Worked</vt:lpstr>
      <vt:lpstr>Job X &amp; Funding</vt:lpstr>
      <vt:lpstr>Removal from program</vt:lpstr>
      <vt:lpstr>Student Responsibilities</vt:lpstr>
      <vt:lpstr>Supervisor Responsibilities</vt:lpstr>
      <vt:lpstr>Supervisor Responsibilities</vt:lpstr>
      <vt:lpstr>PowerPoint Presentation</vt:lpstr>
      <vt:lpstr>Posting Access</vt:lpstr>
      <vt:lpstr>Hiring Overview</vt:lpstr>
      <vt:lpstr>PowerPoint Presentation</vt:lpstr>
      <vt:lpstr>Payroll Overview</vt:lpstr>
      <vt:lpstr>Wages</vt:lpstr>
      <vt:lpstr>Wages</vt:lpstr>
      <vt:lpstr>Hiring Checklist Example</vt:lpstr>
      <vt:lpstr>Thank you for reviewing this  Work-Study Supervisor Training!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- 2019_Supervisor_Training_Regulatory_Summer</dc:title>
  <dc:creator>leonard4</dc:creator>
  <cp:lastModifiedBy>DeMarco, Meg</cp:lastModifiedBy>
  <cp:revision>7</cp:revision>
  <dcterms:created xsi:type="dcterms:W3CDTF">2021-03-17T22:13:44Z</dcterms:created>
  <dcterms:modified xsi:type="dcterms:W3CDTF">2021-03-17T22:51:29Z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2021-03-17T00:00:00Z</vt:filetime>
  </property>
</Properties>
</file>