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5.xml" ContentType="application/vnd.openxmlformats-officedocument.themeOverride+xml"/>
  <Override PartName="/ppt/notesSlides/notesSlide43.xml" ContentType="application/vnd.openxmlformats-officedocument.presentationml.notesSlide+xml"/>
  <Override PartName="/ppt/theme/themeOverride6.xml" ContentType="application/vnd.openxmlformats-officedocument.themeOverride+xml"/>
  <Override PartName="/ppt/notesSlides/notesSlide44.xml" ContentType="application/vnd.openxmlformats-officedocument.presentationml.notesSlide+xml"/>
  <Override PartName="/ppt/theme/themeOverride7.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90" r:id="rId5"/>
    <p:sldId id="329" r:id="rId6"/>
    <p:sldId id="330" r:id="rId7"/>
    <p:sldId id="308" r:id="rId8"/>
    <p:sldId id="337" r:id="rId9"/>
    <p:sldId id="305" r:id="rId10"/>
    <p:sldId id="340" r:id="rId11"/>
    <p:sldId id="338" r:id="rId12"/>
    <p:sldId id="306" r:id="rId13"/>
    <p:sldId id="341" r:id="rId14"/>
    <p:sldId id="342" r:id="rId15"/>
    <p:sldId id="346" r:id="rId16"/>
    <p:sldId id="378" r:id="rId17"/>
    <p:sldId id="345" r:id="rId18"/>
    <p:sldId id="344" r:id="rId19"/>
    <p:sldId id="343" r:id="rId20"/>
    <p:sldId id="347" r:id="rId21"/>
    <p:sldId id="349" r:id="rId22"/>
    <p:sldId id="351" r:id="rId23"/>
    <p:sldId id="350" r:id="rId24"/>
    <p:sldId id="348" r:id="rId25"/>
    <p:sldId id="353" r:id="rId26"/>
    <p:sldId id="354" r:id="rId27"/>
    <p:sldId id="339" r:id="rId28"/>
    <p:sldId id="333" r:id="rId29"/>
    <p:sldId id="355" r:id="rId30"/>
    <p:sldId id="356" r:id="rId31"/>
    <p:sldId id="357" r:id="rId32"/>
    <p:sldId id="358" r:id="rId33"/>
    <p:sldId id="359" r:id="rId34"/>
    <p:sldId id="360" r:id="rId35"/>
    <p:sldId id="361" r:id="rId36"/>
    <p:sldId id="362" r:id="rId37"/>
    <p:sldId id="364" r:id="rId38"/>
    <p:sldId id="365" r:id="rId39"/>
    <p:sldId id="366" r:id="rId40"/>
    <p:sldId id="369" r:id="rId41"/>
    <p:sldId id="370" r:id="rId42"/>
    <p:sldId id="371" r:id="rId43"/>
    <p:sldId id="373" r:id="rId44"/>
    <p:sldId id="372" r:id="rId45"/>
    <p:sldId id="375" r:id="rId46"/>
    <p:sldId id="374" r:id="rId47"/>
    <p:sldId id="377" r:id="rId48"/>
    <p:sldId id="376" r:id="rId49"/>
    <p:sldId id="331" r:id="rId50"/>
  </p:sldIdLst>
  <p:sldSz cx="12192000" cy="6858000"/>
  <p:notesSz cx="6858000" cy="2409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nairi" initials="RT" lastIdx="13" clrIdx="0">
    <p:extLst>
      <p:ext uri="{19B8F6BF-5375-455C-9EA6-DF929625EA0E}">
        <p15:presenceInfo xmlns:p15="http://schemas.microsoft.com/office/powerpoint/2012/main" userId="S-1-5-21-344340502-4252695000-2390403120-1503361" providerId="AD"/>
      </p:ext>
    </p:extLst>
  </p:cmAuthor>
  <p:cmAuthor id="2" name="Davis, Michael" initials="DM" lastIdx="1" clrIdx="1">
    <p:extLst>
      <p:ext uri="{19B8F6BF-5375-455C-9EA6-DF929625EA0E}">
        <p15:presenceInfo xmlns:p15="http://schemas.microsoft.com/office/powerpoint/2012/main" userId="S::davismw@ad.unc.edu::880f2489-6f31-4a65-84a1-58f46a05916d" providerId="AD"/>
      </p:ext>
    </p:extLst>
  </p:cmAuthor>
  <p:cmAuthor id="3" name="DeMarco, Meg" initials="DM" lastIdx="1" clrIdx="2">
    <p:extLst>
      <p:ext uri="{19B8F6BF-5375-455C-9EA6-DF929625EA0E}">
        <p15:presenceInfo xmlns:p15="http://schemas.microsoft.com/office/powerpoint/2012/main" userId="S::demarcom@ad.unc.edu::ffe627c7-a6a0-45fd-b990-fb643a06f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3D6B"/>
    <a:srgbClr val="DCE1F6"/>
    <a:srgbClr val="ECECEF"/>
    <a:srgbClr val="B9B9B9"/>
    <a:srgbClr val="C8DC07"/>
    <a:srgbClr val="13294B"/>
    <a:srgbClr val="2D37B3"/>
    <a:srgbClr val="7DE0E6"/>
    <a:srgbClr val="E0EF53"/>
    <a:srgbClr val="AC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2" autoAdjust="0"/>
    <p:restoredTop sz="83027" autoAdjust="0"/>
  </p:normalViewPr>
  <p:slideViewPr>
    <p:cSldViewPr snapToGrid="0">
      <p:cViewPr varScale="1">
        <p:scale>
          <a:sx n="71" d="100"/>
          <a:sy n="71" d="100"/>
        </p:scale>
        <p:origin x="192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B97C9-074D-4BD9-8812-9E531E8417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DCE89E-AE98-4F21-92DE-D196EB08E48B}">
      <dgm:prSet/>
      <dgm:spPr/>
      <dgm:t>
        <a:bodyPr/>
        <a:lstStyle/>
        <a:p>
          <a:pPr>
            <a:lnSpc>
              <a:spcPct val="100000"/>
            </a:lnSpc>
          </a:pPr>
          <a:r>
            <a:rPr lang="en-US" dirty="0"/>
            <a:t>Review regulatory training</a:t>
          </a:r>
        </a:p>
      </dgm:t>
    </dgm:pt>
    <dgm:pt modelId="{BCC8E2A5-1CA7-40CB-B650-96646D41BFAB}" type="parTrans" cxnId="{B2648E79-0982-4503-BE54-AC735AEC8625}">
      <dgm:prSet/>
      <dgm:spPr/>
      <dgm:t>
        <a:bodyPr/>
        <a:lstStyle/>
        <a:p>
          <a:endParaRPr lang="en-US"/>
        </a:p>
      </dgm:t>
    </dgm:pt>
    <dgm:pt modelId="{57137D78-CB0F-4D42-A1E9-569508F79438}" type="sibTrans" cxnId="{B2648E79-0982-4503-BE54-AC735AEC8625}">
      <dgm:prSet/>
      <dgm:spPr/>
      <dgm:t>
        <a:bodyPr/>
        <a:lstStyle/>
        <a:p>
          <a:endParaRPr lang="en-US"/>
        </a:p>
      </dgm:t>
    </dgm:pt>
    <dgm:pt modelId="{DC5914CA-0FA0-43A1-BC2C-FC248DD1533E}">
      <dgm:prSet/>
      <dgm:spPr/>
      <dgm:t>
        <a:bodyPr/>
        <a:lstStyle/>
        <a:p>
          <a:pPr>
            <a:lnSpc>
              <a:spcPct val="100000"/>
            </a:lnSpc>
          </a:pPr>
          <a:r>
            <a:rPr lang="en-US" dirty="0"/>
            <a:t>Review the program calendar and website resources</a:t>
          </a:r>
        </a:p>
      </dgm:t>
    </dgm:pt>
    <dgm:pt modelId="{B31F916A-1DAC-4E67-BA23-CAAC21BDB50C}" type="parTrans" cxnId="{D34D72E8-5123-4130-BCCB-92C5BF99ADDE}">
      <dgm:prSet/>
      <dgm:spPr/>
      <dgm:t>
        <a:bodyPr/>
        <a:lstStyle/>
        <a:p>
          <a:endParaRPr lang="en-US"/>
        </a:p>
      </dgm:t>
    </dgm:pt>
    <dgm:pt modelId="{4FB8AE88-763A-4019-8281-61B3C3A72C65}" type="sibTrans" cxnId="{D34D72E8-5123-4130-BCCB-92C5BF99ADDE}">
      <dgm:prSet/>
      <dgm:spPr/>
      <dgm:t>
        <a:bodyPr/>
        <a:lstStyle/>
        <a:p>
          <a:endParaRPr lang="en-US"/>
        </a:p>
      </dgm:t>
    </dgm:pt>
    <dgm:pt modelId="{03C33714-FBB0-4042-BC2A-10E74F05B077}">
      <dgm:prSet/>
      <dgm:spPr/>
      <dgm:t>
        <a:bodyPr/>
        <a:lstStyle/>
        <a:p>
          <a:pPr>
            <a:lnSpc>
              <a:spcPct val="100000"/>
            </a:lnSpc>
          </a:pPr>
          <a:r>
            <a:rPr lang="en-US" dirty="0"/>
            <a:t>Review Jobx Training (Here! You made it!) </a:t>
          </a:r>
        </a:p>
      </dgm:t>
    </dgm:pt>
    <dgm:pt modelId="{532427AD-27A4-4B82-93E3-C18BA88ECF1C}" type="parTrans" cxnId="{77CB7E4B-E387-4601-8EF0-D68FF02A4F5B}">
      <dgm:prSet/>
      <dgm:spPr/>
      <dgm:t>
        <a:bodyPr/>
        <a:lstStyle/>
        <a:p>
          <a:endParaRPr lang="en-US"/>
        </a:p>
      </dgm:t>
    </dgm:pt>
    <dgm:pt modelId="{58C66CC7-6E0E-4F73-A1AF-8D7DD4DBDE50}" type="sibTrans" cxnId="{77CB7E4B-E387-4601-8EF0-D68FF02A4F5B}">
      <dgm:prSet/>
      <dgm:spPr/>
      <dgm:t>
        <a:bodyPr/>
        <a:lstStyle/>
        <a:p>
          <a:endParaRPr lang="en-US"/>
        </a:p>
      </dgm:t>
    </dgm:pt>
    <dgm:pt modelId="{4D17DA29-0205-4516-AA13-68BF2D232790}">
      <dgm:prSet custT="1"/>
      <dgm:spPr/>
      <dgm:t>
        <a:bodyPr/>
        <a:lstStyle/>
        <a:p>
          <a:pPr>
            <a:lnSpc>
              <a:spcPct val="100000"/>
            </a:lnSpc>
          </a:pPr>
          <a:r>
            <a:rPr lang="en-US" sz="1900" dirty="0"/>
            <a:t>Complete the new supervisor request form if you are </a:t>
          </a:r>
          <a:r>
            <a:rPr lang="en-US" sz="1900" b="1" dirty="0"/>
            <a:t>new</a:t>
          </a:r>
          <a:r>
            <a:rPr lang="en-US" sz="1900" dirty="0"/>
            <a:t> to the program</a:t>
          </a:r>
          <a:endParaRPr lang="en-US" sz="1900" b="1" dirty="0">
            <a:solidFill>
              <a:srgbClr val="FF0000"/>
            </a:solidFill>
          </a:endParaRPr>
        </a:p>
      </dgm:t>
    </dgm:pt>
    <dgm:pt modelId="{9C89F465-7580-44D6-A983-AFEF9FB84D15}" type="parTrans" cxnId="{F13AC4C7-BEEF-400F-9645-B3A9A50CAA71}">
      <dgm:prSet/>
      <dgm:spPr/>
      <dgm:t>
        <a:bodyPr/>
        <a:lstStyle/>
        <a:p>
          <a:endParaRPr lang="en-US"/>
        </a:p>
      </dgm:t>
    </dgm:pt>
    <dgm:pt modelId="{CDA4B22D-65D1-4673-A297-4090254A9794}" type="sibTrans" cxnId="{F13AC4C7-BEEF-400F-9645-B3A9A50CAA71}">
      <dgm:prSet/>
      <dgm:spPr/>
      <dgm:t>
        <a:bodyPr/>
        <a:lstStyle/>
        <a:p>
          <a:endParaRPr lang="en-US"/>
        </a:p>
      </dgm:t>
    </dgm:pt>
    <dgm:pt modelId="{8E62AA16-24D2-46D0-ACF6-A551F2400CAE}">
      <dgm:prSet/>
      <dgm:spPr/>
      <dgm:t>
        <a:bodyPr/>
        <a:lstStyle/>
        <a:p>
          <a:pPr>
            <a:lnSpc>
              <a:spcPct val="100000"/>
            </a:lnSpc>
          </a:pPr>
          <a:r>
            <a:rPr lang="en-US" dirty="0"/>
            <a:t>Pass your annual* quiz: Thomas will be notified and will set up your </a:t>
          </a:r>
          <a:r>
            <a:rPr lang="en-US" b="1" dirty="0">
              <a:solidFill>
                <a:srgbClr val="FF0000"/>
              </a:solidFill>
            </a:rPr>
            <a:t>annual</a:t>
          </a:r>
          <a:r>
            <a:rPr lang="en-US" dirty="0"/>
            <a:t> </a:t>
          </a:r>
          <a:r>
            <a:rPr lang="en-US" b="1" dirty="0">
              <a:solidFill>
                <a:srgbClr val="FF0000"/>
              </a:solidFill>
            </a:rPr>
            <a:t>site visit!</a:t>
          </a:r>
          <a:endParaRPr lang="en-US" dirty="0"/>
        </a:p>
      </dgm:t>
    </dgm:pt>
    <dgm:pt modelId="{91A7A2CC-EECF-4B1C-9F90-C49DD1B41D30}" type="parTrans" cxnId="{63CA429E-5786-41DB-BE2B-ADB27BC3CC5B}">
      <dgm:prSet/>
      <dgm:spPr/>
      <dgm:t>
        <a:bodyPr/>
        <a:lstStyle/>
        <a:p>
          <a:endParaRPr lang="en-US"/>
        </a:p>
      </dgm:t>
    </dgm:pt>
    <dgm:pt modelId="{4A72F2BF-4FB9-4A20-B75E-EDE1DD6BFE65}" type="sibTrans" cxnId="{63CA429E-5786-41DB-BE2B-ADB27BC3CC5B}">
      <dgm:prSet/>
      <dgm:spPr/>
      <dgm:t>
        <a:bodyPr/>
        <a:lstStyle/>
        <a:p>
          <a:endParaRPr lang="en-US"/>
        </a:p>
      </dgm:t>
    </dgm:pt>
    <dgm:pt modelId="{76295A30-E641-4133-8499-5AB017B3FED7}">
      <dgm:prSet/>
      <dgm:spPr/>
      <dgm:t>
        <a:bodyPr/>
        <a:lstStyle/>
        <a:p>
          <a:pPr>
            <a:lnSpc>
              <a:spcPct val="100000"/>
            </a:lnSpc>
          </a:pPr>
          <a:r>
            <a:rPr lang="en-US" dirty="0"/>
            <a:t>When the above is complete, venture to </a:t>
          </a:r>
          <a:r>
            <a:rPr lang="en-US" dirty="0" err="1"/>
            <a:t>Jobx</a:t>
          </a:r>
          <a:r>
            <a:rPr lang="en-US" dirty="0"/>
            <a:t> and get to hiring! </a:t>
          </a:r>
        </a:p>
      </dgm:t>
    </dgm:pt>
    <dgm:pt modelId="{A69BAC56-F929-477E-BDFD-14AB6136BF76}" type="parTrans" cxnId="{C0826F30-4BD0-4391-BDF9-D0BF457CCC18}">
      <dgm:prSet/>
      <dgm:spPr/>
      <dgm:t>
        <a:bodyPr/>
        <a:lstStyle/>
        <a:p>
          <a:endParaRPr lang="en-US"/>
        </a:p>
      </dgm:t>
    </dgm:pt>
    <dgm:pt modelId="{D82D6151-3664-4E98-BA13-14F9869812A7}" type="sibTrans" cxnId="{C0826F30-4BD0-4391-BDF9-D0BF457CCC18}">
      <dgm:prSet/>
      <dgm:spPr/>
      <dgm:t>
        <a:bodyPr/>
        <a:lstStyle/>
        <a:p>
          <a:endParaRPr lang="en-US"/>
        </a:p>
      </dgm:t>
    </dgm:pt>
    <dgm:pt modelId="{BECD7FC9-0A2C-40F3-96BB-B94E80446FE1}" type="pres">
      <dgm:prSet presAssocID="{C25B97C9-074D-4BD9-8812-9E531E841782}" presName="root" presStyleCnt="0">
        <dgm:presLayoutVars>
          <dgm:dir/>
          <dgm:resizeHandles val="exact"/>
        </dgm:presLayoutVars>
      </dgm:prSet>
      <dgm:spPr/>
    </dgm:pt>
    <dgm:pt modelId="{C4941DC6-E288-4822-8EE7-A7598651ECBE}" type="pres">
      <dgm:prSet presAssocID="{02DCE89E-AE98-4F21-92DE-D196EB08E48B}" presName="compNode" presStyleCnt="0"/>
      <dgm:spPr/>
    </dgm:pt>
    <dgm:pt modelId="{C440C75C-011E-4079-9162-D4416ED6A5ED}" type="pres">
      <dgm:prSet presAssocID="{02DCE89E-AE98-4F21-92DE-D196EB08E48B}" presName="bgRect" presStyleLbl="bgShp" presStyleIdx="0" presStyleCnt="6"/>
      <dgm:spPr>
        <a:ln>
          <a:solidFill>
            <a:schemeClr val="bg1"/>
          </a:solidFill>
        </a:ln>
      </dgm:spPr>
    </dgm:pt>
    <dgm:pt modelId="{FEC4C09D-1D1A-46F6-9E91-1CC48596E698}" type="pres">
      <dgm:prSet presAssocID="{02DCE89E-AE98-4F21-92DE-D196EB08E48B}" presName="iconRect" presStyleLbl="node1" presStyleIdx="0" presStyleCnt="6"/>
      <dgm: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gm:spPr>
    </dgm:pt>
    <dgm:pt modelId="{432DA64F-DD16-4CAB-9180-952AE19176EB}" type="pres">
      <dgm:prSet presAssocID="{02DCE89E-AE98-4F21-92DE-D196EB08E48B}" presName="spaceRect" presStyleCnt="0"/>
      <dgm:spPr/>
    </dgm:pt>
    <dgm:pt modelId="{99DEBAA6-AF6C-46F8-BE6C-7950A7F154E0}" type="pres">
      <dgm:prSet presAssocID="{02DCE89E-AE98-4F21-92DE-D196EB08E48B}" presName="parTx" presStyleLbl="revTx" presStyleIdx="0" presStyleCnt="6">
        <dgm:presLayoutVars>
          <dgm:chMax val="0"/>
          <dgm:chPref val="0"/>
        </dgm:presLayoutVars>
      </dgm:prSet>
      <dgm:spPr/>
    </dgm:pt>
    <dgm:pt modelId="{4E5D63C3-A942-4C3E-8B8C-33C459398ED4}" type="pres">
      <dgm:prSet presAssocID="{57137D78-CB0F-4D42-A1E9-569508F79438}" presName="sibTrans" presStyleCnt="0"/>
      <dgm:spPr/>
    </dgm:pt>
    <dgm:pt modelId="{ED5ED70E-DD32-497A-BFE2-ED501C560419}" type="pres">
      <dgm:prSet presAssocID="{DC5914CA-0FA0-43A1-BC2C-FC248DD1533E}" presName="compNode" presStyleCnt="0"/>
      <dgm:spPr/>
    </dgm:pt>
    <dgm:pt modelId="{D5EFA15B-CE5C-4E76-A065-AB2619F4104B}" type="pres">
      <dgm:prSet presAssocID="{DC5914CA-0FA0-43A1-BC2C-FC248DD1533E}" presName="bgRect" presStyleLbl="bgShp" presStyleIdx="1" presStyleCnt="6"/>
      <dgm:spPr/>
    </dgm:pt>
    <dgm:pt modelId="{977D2134-72E0-4BC1-AC2D-BB90FC256519}" type="pres">
      <dgm:prSet presAssocID="{DC5914CA-0FA0-43A1-BC2C-FC248DD1533E}"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A13CFF42-444B-4F95-9165-FEBFFBE95EFA}" type="pres">
      <dgm:prSet presAssocID="{DC5914CA-0FA0-43A1-BC2C-FC248DD1533E}" presName="spaceRect" presStyleCnt="0"/>
      <dgm:spPr/>
    </dgm:pt>
    <dgm:pt modelId="{A1DFA0FE-5E5D-4653-8DFF-C261F74B5827}" type="pres">
      <dgm:prSet presAssocID="{DC5914CA-0FA0-43A1-BC2C-FC248DD1533E}" presName="parTx" presStyleLbl="revTx" presStyleIdx="1" presStyleCnt="6">
        <dgm:presLayoutVars>
          <dgm:chMax val="0"/>
          <dgm:chPref val="0"/>
        </dgm:presLayoutVars>
      </dgm:prSet>
      <dgm:spPr/>
    </dgm:pt>
    <dgm:pt modelId="{E330CE71-2A52-45E7-A12C-77B32D115322}" type="pres">
      <dgm:prSet presAssocID="{4FB8AE88-763A-4019-8281-61B3C3A72C65}" presName="sibTrans" presStyleCnt="0"/>
      <dgm:spPr/>
    </dgm:pt>
    <dgm:pt modelId="{47A19966-EE28-4527-B405-0C7AEA28E0C8}" type="pres">
      <dgm:prSet presAssocID="{03C33714-FBB0-4042-BC2A-10E74F05B077}" presName="compNode" presStyleCnt="0"/>
      <dgm:spPr/>
    </dgm:pt>
    <dgm:pt modelId="{9682300F-B24A-494B-B60B-1E3532E7BA0F}" type="pres">
      <dgm:prSet presAssocID="{03C33714-FBB0-4042-BC2A-10E74F05B077}" presName="bgRect" presStyleLbl="bgShp" presStyleIdx="2" presStyleCnt="6"/>
      <dgm:spPr>
        <a:ln>
          <a:solidFill>
            <a:srgbClr val="7030A0"/>
          </a:solidFill>
        </a:ln>
      </dgm:spPr>
    </dgm:pt>
    <dgm:pt modelId="{F409EB0D-973F-4E66-9543-A93E3F425DD5}" type="pres">
      <dgm:prSet presAssocID="{03C33714-FBB0-4042-BC2A-10E74F05B0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F22F2695-A534-4F25-8591-0F6E4068B973}" type="pres">
      <dgm:prSet presAssocID="{03C33714-FBB0-4042-BC2A-10E74F05B077}" presName="spaceRect" presStyleCnt="0"/>
      <dgm:spPr/>
    </dgm:pt>
    <dgm:pt modelId="{FF291B67-DC91-4866-8928-92DA751DD9C3}" type="pres">
      <dgm:prSet presAssocID="{03C33714-FBB0-4042-BC2A-10E74F05B077}" presName="parTx" presStyleLbl="revTx" presStyleIdx="2" presStyleCnt="6">
        <dgm:presLayoutVars>
          <dgm:chMax val="0"/>
          <dgm:chPref val="0"/>
        </dgm:presLayoutVars>
      </dgm:prSet>
      <dgm:spPr/>
    </dgm:pt>
    <dgm:pt modelId="{3F5F9644-0F90-4377-A45A-17BD3F891B10}" type="pres">
      <dgm:prSet presAssocID="{58C66CC7-6E0E-4F73-A1AF-8D7DD4DBDE50}" presName="sibTrans" presStyleCnt="0"/>
      <dgm:spPr/>
    </dgm:pt>
    <dgm:pt modelId="{21136EEC-D924-45F4-A2A0-DFC1B32E65E1}" type="pres">
      <dgm:prSet presAssocID="{4D17DA29-0205-4516-AA13-68BF2D232790}" presName="compNode" presStyleCnt="0"/>
      <dgm:spPr/>
    </dgm:pt>
    <dgm:pt modelId="{EFB781CF-0FDD-43F9-8139-86A6B45A9A51}" type="pres">
      <dgm:prSet presAssocID="{4D17DA29-0205-4516-AA13-68BF2D232790}" presName="bgRect" presStyleLbl="bgShp" presStyleIdx="3" presStyleCnt="6"/>
      <dgm:spPr/>
    </dgm:pt>
    <dgm:pt modelId="{4821C1A8-8D50-41A2-BA9C-30989895C903}" type="pres">
      <dgm:prSet presAssocID="{4D17DA29-0205-4516-AA13-68BF2D232790}"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F667D276-2F74-451F-B23B-77D44411BDA9}" type="pres">
      <dgm:prSet presAssocID="{4D17DA29-0205-4516-AA13-68BF2D232790}" presName="spaceRect" presStyleCnt="0"/>
      <dgm:spPr/>
    </dgm:pt>
    <dgm:pt modelId="{18627E51-47DF-49D1-952F-F43EBEF36515}" type="pres">
      <dgm:prSet presAssocID="{4D17DA29-0205-4516-AA13-68BF2D232790}" presName="parTx" presStyleLbl="revTx" presStyleIdx="3" presStyleCnt="6">
        <dgm:presLayoutVars>
          <dgm:chMax val="0"/>
          <dgm:chPref val="0"/>
        </dgm:presLayoutVars>
      </dgm:prSet>
      <dgm:spPr/>
    </dgm:pt>
    <dgm:pt modelId="{EAF8BED1-6FC7-47C2-A6DA-DA3DDF22B1AE}" type="pres">
      <dgm:prSet presAssocID="{CDA4B22D-65D1-4673-A297-4090254A9794}" presName="sibTrans" presStyleCnt="0"/>
      <dgm:spPr/>
    </dgm:pt>
    <dgm:pt modelId="{060DD501-9BCE-4ADB-BE43-60F9AE6A902E}" type="pres">
      <dgm:prSet presAssocID="{8E62AA16-24D2-46D0-ACF6-A551F2400CAE}" presName="compNode" presStyleCnt="0"/>
      <dgm:spPr/>
    </dgm:pt>
    <dgm:pt modelId="{08414AA6-164A-48DA-B6BB-6A0AB3BB7C6E}" type="pres">
      <dgm:prSet presAssocID="{8E62AA16-24D2-46D0-ACF6-A551F2400CAE}" presName="bgRect" presStyleLbl="bgShp" presStyleIdx="4" presStyleCnt="6"/>
      <dgm:spPr/>
    </dgm:pt>
    <dgm:pt modelId="{3970C8D9-9CE2-4A46-B29F-31717DF45F7C}" type="pres">
      <dgm:prSet presAssocID="{8E62AA16-24D2-46D0-ACF6-A551F2400CA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dge 5 with solid fill"/>
        </a:ext>
      </dgm:extLst>
    </dgm:pt>
    <dgm:pt modelId="{87C1F533-86BA-4CAA-A3B3-E864364967C7}" type="pres">
      <dgm:prSet presAssocID="{8E62AA16-24D2-46D0-ACF6-A551F2400CAE}" presName="spaceRect" presStyleCnt="0"/>
      <dgm:spPr/>
    </dgm:pt>
    <dgm:pt modelId="{C3210123-0790-4CE4-9A98-1B344586A093}" type="pres">
      <dgm:prSet presAssocID="{8E62AA16-24D2-46D0-ACF6-A551F2400CAE}" presName="parTx" presStyleLbl="revTx" presStyleIdx="4" presStyleCnt="6">
        <dgm:presLayoutVars>
          <dgm:chMax val="0"/>
          <dgm:chPref val="0"/>
        </dgm:presLayoutVars>
      </dgm:prSet>
      <dgm:spPr/>
    </dgm:pt>
    <dgm:pt modelId="{8EBED9CF-5471-4CE8-A7BF-BEA49AAAC36B}" type="pres">
      <dgm:prSet presAssocID="{4A72F2BF-4FB9-4A20-B75E-EDE1DD6BFE65}" presName="sibTrans" presStyleCnt="0"/>
      <dgm:spPr/>
    </dgm:pt>
    <dgm:pt modelId="{CA9147EC-8337-45B8-B582-DB021BBE4144}" type="pres">
      <dgm:prSet presAssocID="{76295A30-E641-4133-8499-5AB017B3FED7}" presName="compNode" presStyleCnt="0"/>
      <dgm:spPr/>
    </dgm:pt>
    <dgm:pt modelId="{55981281-F7AD-4454-82BC-E316DBAA53C7}" type="pres">
      <dgm:prSet presAssocID="{76295A30-E641-4133-8499-5AB017B3FED7}" presName="bgRect" presStyleLbl="bgShp" presStyleIdx="5" presStyleCnt="6"/>
      <dgm:spPr/>
    </dgm:pt>
    <dgm:pt modelId="{80A6449D-5D59-4895-B5E2-D744BF14A1E3}" type="pres">
      <dgm:prSet presAssocID="{76295A30-E641-4133-8499-5AB017B3FE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dge 6 with solid fill"/>
        </a:ext>
      </dgm:extLst>
    </dgm:pt>
    <dgm:pt modelId="{D6EAB8BF-1215-49A9-B973-DECFBBB66BD9}" type="pres">
      <dgm:prSet presAssocID="{76295A30-E641-4133-8499-5AB017B3FED7}" presName="spaceRect" presStyleCnt="0"/>
      <dgm:spPr/>
    </dgm:pt>
    <dgm:pt modelId="{266EE473-A579-4AC1-AF38-DC71B2F294C1}" type="pres">
      <dgm:prSet presAssocID="{76295A30-E641-4133-8499-5AB017B3FED7}" presName="parTx" presStyleLbl="revTx" presStyleIdx="5" presStyleCnt="6">
        <dgm:presLayoutVars>
          <dgm:chMax val="0"/>
          <dgm:chPref val="0"/>
        </dgm:presLayoutVars>
      </dgm:prSet>
      <dgm:spPr/>
    </dgm:pt>
  </dgm:ptLst>
  <dgm:cxnLst>
    <dgm:cxn modelId="{0EA2730E-C12A-4D3E-BE4A-49957235D8A4}" type="presOf" srcId="{8E62AA16-24D2-46D0-ACF6-A551F2400CAE}" destId="{C3210123-0790-4CE4-9A98-1B344586A093}" srcOrd="0" destOrd="0" presId="urn:microsoft.com/office/officeart/2018/2/layout/IconVerticalSolidList"/>
    <dgm:cxn modelId="{C0826F30-4BD0-4391-BDF9-D0BF457CCC18}" srcId="{C25B97C9-074D-4BD9-8812-9E531E841782}" destId="{76295A30-E641-4133-8499-5AB017B3FED7}" srcOrd="5" destOrd="0" parTransId="{A69BAC56-F929-477E-BDFD-14AB6136BF76}" sibTransId="{D82D6151-3664-4E98-BA13-14F9869812A7}"/>
    <dgm:cxn modelId="{9EA4693A-97A5-4CBC-BB6C-86D30381C443}" type="presOf" srcId="{76295A30-E641-4133-8499-5AB017B3FED7}" destId="{266EE473-A579-4AC1-AF38-DC71B2F294C1}" srcOrd="0" destOrd="0" presId="urn:microsoft.com/office/officeart/2018/2/layout/IconVerticalSolidList"/>
    <dgm:cxn modelId="{F771CC41-10D8-4155-BE2B-29C51E67A1E6}" type="presOf" srcId="{C25B97C9-074D-4BD9-8812-9E531E841782}" destId="{BECD7FC9-0A2C-40F3-96BB-B94E80446FE1}" srcOrd="0" destOrd="0" presId="urn:microsoft.com/office/officeart/2018/2/layout/IconVerticalSolidList"/>
    <dgm:cxn modelId="{77CB7E4B-E387-4601-8EF0-D68FF02A4F5B}" srcId="{C25B97C9-074D-4BD9-8812-9E531E841782}" destId="{03C33714-FBB0-4042-BC2A-10E74F05B077}" srcOrd="2" destOrd="0" parTransId="{532427AD-27A4-4B82-93E3-C18BA88ECF1C}" sibTransId="{58C66CC7-6E0E-4F73-A1AF-8D7DD4DBDE50}"/>
    <dgm:cxn modelId="{FD817676-FAA5-4FCB-B342-00C37830DF09}" type="presOf" srcId="{02DCE89E-AE98-4F21-92DE-D196EB08E48B}" destId="{99DEBAA6-AF6C-46F8-BE6C-7950A7F154E0}" srcOrd="0" destOrd="0" presId="urn:microsoft.com/office/officeart/2018/2/layout/IconVerticalSolidList"/>
    <dgm:cxn modelId="{B2648E79-0982-4503-BE54-AC735AEC8625}" srcId="{C25B97C9-074D-4BD9-8812-9E531E841782}" destId="{02DCE89E-AE98-4F21-92DE-D196EB08E48B}" srcOrd="0" destOrd="0" parTransId="{BCC8E2A5-1CA7-40CB-B650-96646D41BFAB}" sibTransId="{57137D78-CB0F-4D42-A1E9-569508F79438}"/>
    <dgm:cxn modelId="{FE178F9C-C324-4B32-A55D-C3EF08BC859F}" type="presOf" srcId="{4D17DA29-0205-4516-AA13-68BF2D232790}" destId="{18627E51-47DF-49D1-952F-F43EBEF36515}" srcOrd="0" destOrd="0" presId="urn:microsoft.com/office/officeart/2018/2/layout/IconVerticalSolidList"/>
    <dgm:cxn modelId="{63CA429E-5786-41DB-BE2B-ADB27BC3CC5B}" srcId="{C25B97C9-074D-4BD9-8812-9E531E841782}" destId="{8E62AA16-24D2-46D0-ACF6-A551F2400CAE}" srcOrd="4" destOrd="0" parTransId="{91A7A2CC-EECF-4B1C-9F90-C49DD1B41D30}" sibTransId="{4A72F2BF-4FB9-4A20-B75E-EDE1DD6BFE65}"/>
    <dgm:cxn modelId="{7E7609AF-2F76-4FDC-B7A0-A7B146E88571}" type="presOf" srcId="{DC5914CA-0FA0-43A1-BC2C-FC248DD1533E}" destId="{A1DFA0FE-5E5D-4653-8DFF-C261F74B5827}" srcOrd="0" destOrd="0" presId="urn:microsoft.com/office/officeart/2018/2/layout/IconVerticalSolidList"/>
    <dgm:cxn modelId="{F13AC4C7-BEEF-400F-9645-B3A9A50CAA71}" srcId="{C25B97C9-074D-4BD9-8812-9E531E841782}" destId="{4D17DA29-0205-4516-AA13-68BF2D232790}" srcOrd="3" destOrd="0" parTransId="{9C89F465-7580-44D6-A983-AFEF9FB84D15}" sibTransId="{CDA4B22D-65D1-4673-A297-4090254A9794}"/>
    <dgm:cxn modelId="{D34D72E8-5123-4130-BCCB-92C5BF99ADDE}" srcId="{C25B97C9-074D-4BD9-8812-9E531E841782}" destId="{DC5914CA-0FA0-43A1-BC2C-FC248DD1533E}" srcOrd="1" destOrd="0" parTransId="{B31F916A-1DAC-4E67-BA23-CAAC21BDB50C}" sibTransId="{4FB8AE88-763A-4019-8281-61B3C3A72C65}"/>
    <dgm:cxn modelId="{73B5B3FE-6806-41E2-A28D-0878DA7546A4}" type="presOf" srcId="{03C33714-FBB0-4042-BC2A-10E74F05B077}" destId="{FF291B67-DC91-4866-8928-92DA751DD9C3}" srcOrd="0" destOrd="0" presId="urn:microsoft.com/office/officeart/2018/2/layout/IconVerticalSolidList"/>
    <dgm:cxn modelId="{17FFB8F1-8511-46E0-B639-75B2B76F2657}" type="presParOf" srcId="{BECD7FC9-0A2C-40F3-96BB-B94E80446FE1}" destId="{C4941DC6-E288-4822-8EE7-A7598651ECBE}" srcOrd="0" destOrd="0" presId="urn:microsoft.com/office/officeart/2018/2/layout/IconVerticalSolidList"/>
    <dgm:cxn modelId="{E3CE7BD3-C774-4680-A45F-7626A8910DD7}" type="presParOf" srcId="{C4941DC6-E288-4822-8EE7-A7598651ECBE}" destId="{C440C75C-011E-4079-9162-D4416ED6A5ED}" srcOrd="0" destOrd="0" presId="urn:microsoft.com/office/officeart/2018/2/layout/IconVerticalSolidList"/>
    <dgm:cxn modelId="{37BD0ECA-BFBE-48ED-A61E-852B4792EBA5}" type="presParOf" srcId="{C4941DC6-E288-4822-8EE7-A7598651ECBE}" destId="{FEC4C09D-1D1A-46F6-9E91-1CC48596E698}" srcOrd="1" destOrd="0" presId="urn:microsoft.com/office/officeart/2018/2/layout/IconVerticalSolidList"/>
    <dgm:cxn modelId="{018D20D5-9879-4ABB-A3B7-8BD5D378BA0C}" type="presParOf" srcId="{C4941DC6-E288-4822-8EE7-A7598651ECBE}" destId="{432DA64F-DD16-4CAB-9180-952AE19176EB}" srcOrd="2" destOrd="0" presId="urn:microsoft.com/office/officeart/2018/2/layout/IconVerticalSolidList"/>
    <dgm:cxn modelId="{0565D23B-390E-4665-AB11-08B6DBE02702}" type="presParOf" srcId="{C4941DC6-E288-4822-8EE7-A7598651ECBE}" destId="{99DEBAA6-AF6C-46F8-BE6C-7950A7F154E0}" srcOrd="3" destOrd="0" presId="urn:microsoft.com/office/officeart/2018/2/layout/IconVerticalSolidList"/>
    <dgm:cxn modelId="{59F0CA92-4E75-4928-A574-6637AA02B068}" type="presParOf" srcId="{BECD7FC9-0A2C-40F3-96BB-B94E80446FE1}" destId="{4E5D63C3-A942-4C3E-8B8C-33C459398ED4}" srcOrd="1" destOrd="0" presId="urn:microsoft.com/office/officeart/2018/2/layout/IconVerticalSolidList"/>
    <dgm:cxn modelId="{D0D888BA-B7B4-49BD-AC29-05953F491A0A}" type="presParOf" srcId="{BECD7FC9-0A2C-40F3-96BB-B94E80446FE1}" destId="{ED5ED70E-DD32-497A-BFE2-ED501C560419}" srcOrd="2" destOrd="0" presId="urn:microsoft.com/office/officeart/2018/2/layout/IconVerticalSolidList"/>
    <dgm:cxn modelId="{E3AE42A6-CDCF-4FCD-A4D1-58E4F93A2797}" type="presParOf" srcId="{ED5ED70E-DD32-497A-BFE2-ED501C560419}" destId="{D5EFA15B-CE5C-4E76-A065-AB2619F4104B}" srcOrd="0" destOrd="0" presId="urn:microsoft.com/office/officeart/2018/2/layout/IconVerticalSolidList"/>
    <dgm:cxn modelId="{93FCDDB6-1105-453B-BBD1-B5686460C9D2}" type="presParOf" srcId="{ED5ED70E-DD32-497A-BFE2-ED501C560419}" destId="{977D2134-72E0-4BC1-AC2D-BB90FC256519}" srcOrd="1" destOrd="0" presId="urn:microsoft.com/office/officeart/2018/2/layout/IconVerticalSolidList"/>
    <dgm:cxn modelId="{AC4B14D4-0202-4BC2-82CF-F1EE8DDE3EFF}" type="presParOf" srcId="{ED5ED70E-DD32-497A-BFE2-ED501C560419}" destId="{A13CFF42-444B-4F95-9165-FEBFFBE95EFA}" srcOrd="2" destOrd="0" presId="urn:microsoft.com/office/officeart/2018/2/layout/IconVerticalSolidList"/>
    <dgm:cxn modelId="{C2DB7DDE-0ED0-402F-9BA2-A1E491CFBAD8}" type="presParOf" srcId="{ED5ED70E-DD32-497A-BFE2-ED501C560419}" destId="{A1DFA0FE-5E5D-4653-8DFF-C261F74B5827}" srcOrd="3" destOrd="0" presId="urn:microsoft.com/office/officeart/2018/2/layout/IconVerticalSolidList"/>
    <dgm:cxn modelId="{70A7EBC6-A29C-43D0-AF84-2478F69A88D9}" type="presParOf" srcId="{BECD7FC9-0A2C-40F3-96BB-B94E80446FE1}" destId="{E330CE71-2A52-45E7-A12C-77B32D115322}" srcOrd="3" destOrd="0" presId="urn:microsoft.com/office/officeart/2018/2/layout/IconVerticalSolidList"/>
    <dgm:cxn modelId="{BA85E721-888D-489A-A358-3BDB64826005}" type="presParOf" srcId="{BECD7FC9-0A2C-40F3-96BB-B94E80446FE1}" destId="{47A19966-EE28-4527-B405-0C7AEA28E0C8}" srcOrd="4" destOrd="0" presId="urn:microsoft.com/office/officeart/2018/2/layout/IconVerticalSolidList"/>
    <dgm:cxn modelId="{3620D7A7-C243-4C7A-8543-FB03D464B243}" type="presParOf" srcId="{47A19966-EE28-4527-B405-0C7AEA28E0C8}" destId="{9682300F-B24A-494B-B60B-1E3532E7BA0F}" srcOrd="0" destOrd="0" presId="urn:microsoft.com/office/officeart/2018/2/layout/IconVerticalSolidList"/>
    <dgm:cxn modelId="{6827566C-392E-4806-ABB6-437A071EA23C}" type="presParOf" srcId="{47A19966-EE28-4527-B405-0C7AEA28E0C8}" destId="{F409EB0D-973F-4E66-9543-A93E3F425DD5}" srcOrd="1" destOrd="0" presId="urn:microsoft.com/office/officeart/2018/2/layout/IconVerticalSolidList"/>
    <dgm:cxn modelId="{9E294B93-D729-4C3B-9F88-301E0E7013AF}" type="presParOf" srcId="{47A19966-EE28-4527-B405-0C7AEA28E0C8}" destId="{F22F2695-A534-4F25-8591-0F6E4068B973}" srcOrd="2" destOrd="0" presId="urn:microsoft.com/office/officeart/2018/2/layout/IconVerticalSolidList"/>
    <dgm:cxn modelId="{4A25EEEA-F130-4979-A211-28C11328FDCA}" type="presParOf" srcId="{47A19966-EE28-4527-B405-0C7AEA28E0C8}" destId="{FF291B67-DC91-4866-8928-92DA751DD9C3}" srcOrd="3" destOrd="0" presId="urn:microsoft.com/office/officeart/2018/2/layout/IconVerticalSolidList"/>
    <dgm:cxn modelId="{0D8FED35-3332-4B50-AF8A-303EFC5EDAA0}" type="presParOf" srcId="{BECD7FC9-0A2C-40F3-96BB-B94E80446FE1}" destId="{3F5F9644-0F90-4377-A45A-17BD3F891B10}" srcOrd="5" destOrd="0" presId="urn:microsoft.com/office/officeart/2018/2/layout/IconVerticalSolidList"/>
    <dgm:cxn modelId="{E4B1A0CA-E980-4A6A-95ED-4E3E26369200}" type="presParOf" srcId="{BECD7FC9-0A2C-40F3-96BB-B94E80446FE1}" destId="{21136EEC-D924-45F4-A2A0-DFC1B32E65E1}" srcOrd="6" destOrd="0" presId="urn:microsoft.com/office/officeart/2018/2/layout/IconVerticalSolidList"/>
    <dgm:cxn modelId="{6843A8F4-38A5-4F01-B85C-F826BE4167EE}" type="presParOf" srcId="{21136EEC-D924-45F4-A2A0-DFC1B32E65E1}" destId="{EFB781CF-0FDD-43F9-8139-86A6B45A9A51}" srcOrd="0" destOrd="0" presId="urn:microsoft.com/office/officeart/2018/2/layout/IconVerticalSolidList"/>
    <dgm:cxn modelId="{98A3402C-0EE5-45EF-8C73-73BA2F1CB515}" type="presParOf" srcId="{21136EEC-D924-45F4-A2A0-DFC1B32E65E1}" destId="{4821C1A8-8D50-41A2-BA9C-30989895C903}" srcOrd="1" destOrd="0" presId="urn:microsoft.com/office/officeart/2018/2/layout/IconVerticalSolidList"/>
    <dgm:cxn modelId="{3727AD74-5A77-4292-B42C-7A6741FAA410}" type="presParOf" srcId="{21136EEC-D924-45F4-A2A0-DFC1B32E65E1}" destId="{F667D276-2F74-451F-B23B-77D44411BDA9}" srcOrd="2" destOrd="0" presId="urn:microsoft.com/office/officeart/2018/2/layout/IconVerticalSolidList"/>
    <dgm:cxn modelId="{8DA4E47D-1A2B-419E-AF9E-BD9DCB9985DF}" type="presParOf" srcId="{21136EEC-D924-45F4-A2A0-DFC1B32E65E1}" destId="{18627E51-47DF-49D1-952F-F43EBEF36515}" srcOrd="3" destOrd="0" presId="urn:microsoft.com/office/officeart/2018/2/layout/IconVerticalSolidList"/>
    <dgm:cxn modelId="{FA6A31B8-9982-4081-81B2-3FD1B1BC98FB}" type="presParOf" srcId="{BECD7FC9-0A2C-40F3-96BB-B94E80446FE1}" destId="{EAF8BED1-6FC7-47C2-A6DA-DA3DDF22B1AE}" srcOrd="7" destOrd="0" presId="urn:microsoft.com/office/officeart/2018/2/layout/IconVerticalSolidList"/>
    <dgm:cxn modelId="{255857C7-7EE9-4A1D-8ADF-B828E5B7E755}" type="presParOf" srcId="{BECD7FC9-0A2C-40F3-96BB-B94E80446FE1}" destId="{060DD501-9BCE-4ADB-BE43-60F9AE6A902E}" srcOrd="8" destOrd="0" presId="urn:microsoft.com/office/officeart/2018/2/layout/IconVerticalSolidList"/>
    <dgm:cxn modelId="{499BD7E6-92F7-4DEA-A13B-28A0AFFCE38E}" type="presParOf" srcId="{060DD501-9BCE-4ADB-BE43-60F9AE6A902E}" destId="{08414AA6-164A-48DA-B6BB-6A0AB3BB7C6E}" srcOrd="0" destOrd="0" presId="urn:microsoft.com/office/officeart/2018/2/layout/IconVerticalSolidList"/>
    <dgm:cxn modelId="{B0C0ED38-5329-476F-9E4B-666E04F9DB61}" type="presParOf" srcId="{060DD501-9BCE-4ADB-BE43-60F9AE6A902E}" destId="{3970C8D9-9CE2-4A46-B29F-31717DF45F7C}" srcOrd="1" destOrd="0" presId="urn:microsoft.com/office/officeart/2018/2/layout/IconVerticalSolidList"/>
    <dgm:cxn modelId="{697579CD-05CC-41D3-9F8A-43885D1A22D2}" type="presParOf" srcId="{060DD501-9BCE-4ADB-BE43-60F9AE6A902E}" destId="{87C1F533-86BA-4CAA-A3B3-E864364967C7}" srcOrd="2" destOrd="0" presId="urn:microsoft.com/office/officeart/2018/2/layout/IconVerticalSolidList"/>
    <dgm:cxn modelId="{01A29B39-FF87-49C8-A1FF-CAA1920CA66B}" type="presParOf" srcId="{060DD501-9BCE-4ADB-BE43-60F9AE6A902E}" destId="{C3210123-0790-4CE4-9A98-1B344586A093}" srcOrd="3" destOrd="0" presId="urn:microsoft.com/office/officeart/2018/2/layout/IconVerticalSolidList"/>
    <dgm:cxn modelId="{73D20B8D-FE30-458B-A095-7550666A268B}" type="presParOf" srcId="{BECD7FC9-0A2C-40F3-96BB-B94E80446FE1}" destId="{8EBED9CF-5471-4CE8-A7BF-BEA49AAAC36B}" srcOrd="9" destOrd="0" presId="urn:microsoft.com/office/officeart/2018/2/layout/IconVerticalSolidList"/>
    <dgm:cxn modelId="{FB8128DB-18D1-4852-B3CE-F957B9C0462F}" type="presParOf" srcId="{BECD7FC9-0A2C-40F3-96BB-B94E80446FE1}" destId="{CA9147EC-8337-45B8-B582-DB021BBE4144}" srcOrd="10" destOrd="0" presId="urn:microsoft.com/office/officeart/2018/2/layout/IconVerticalSolidList"/>
    <dgm:cxn modelId="{98648B91-1E79-4EE2-861F-394BD4ECC09C}" type="presParOf" srcId="{CA9147EC-8337-45B8-B582-DB021BBE4144}" destId="{55981281-F7AD-4454-82BC-E316DBAA53C7}" srcOrd="0" destOrd="0" presId="urn:microsoft.com/office/officeart/2018/2/layout/IconVerticalSolidList"/>
    <dgm:cxn modelId="{05CB9BBB-456D-4780-A574-43B3244CA7B2}" type="presParOf" srcId="{CA9147EC-8337-45B8-B582-DB021BBE4144}" destId="{80A6449D-5D59-4895-B5E2-D744BF14A1E3}" srcOrd="1" destOrd="0" presId="urn:microsoft.com/office/officeart/2018/2/layout/IconVerticalSolidList"/>
    <dgm:cxn modelId="{82096985-7793-45EC-93F3-E713F017CF77}" type="presParOf" srcId="{CA9147EC-8337-45B8-B582-DB021BBE4144}" destId="{D6EAB8BF-1215-49A9-B973-DECFBBB66BD9}" srcOrd="2" destOrd="0" presId="urn:microsoft.com/office/officeart/2018/2/layout/IconVerticalSolidList"/>
    <dgm:cxn modelId="{64F91BF5-401D-4E4A-9F03-ED3BC94D549E}" type="presParOf" srcId="{CA9147EC-8337-45B8-B582-DB021BBE4144}" destId="{266EE473-A579-4AC1-AF38-DC71B2F294C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C75C-011E-4079-9162-D4416ED6A5ED}">
      <dsp:nvSpPr>
        <dsp:cNvPr id="0" name=""/>
        <dsp:cNvSpPr/>
      </dsp:nvSpPr>
      <dsp:spPr>
        <a:xfrm>
          <a:off x="0" y="1832"/>
          <a:ext cx="6191572" cy="780861"/>
        </a:xfrm>
        <a:prstGeom prst="roundRect">
          <a:avLst>
            <a:gd name="adj" fmla="val 10000"/>
          </a:avLst>
        </a:prstGeom>
        <a:solidFill>
          <a:schemeClr val="bg1">
            <a:lumMod val="95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FEC4C09D-1D1A-46F6-9E91-1CC48596E698}">
      <dsp:nvSpPr>
        <dsp:cNvPr id="0" name=""/>
        <dsp:cNvSpPr/>
      </dsp:nvSpPr>
      <dsp: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EBAA6-AF6C-46F8-BE6C-7950A7F154E0}">
      <dsp:nvSpPr>
        <dsp:cNvPr id="0" name=""/>
        <dsp:cNvSpPr/>
      </dsp:nvSpPr>
      <dsp:spPr>
        <a:xfrm>
          <a:off x="901895" y="1832"/>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regulatory training</a:t>
          </a:r>
        </a:p>
      </dsp:txBody>
      <dsp:txXfrm>
        <a:off x="901895" y="1832"/>
        <a:ext cx="5289676" cy="780861"/>
      </dsp:txXfrm>
    </dsp:sp>
    <dsp:sp modelId="{D5EFA15B-CE5C-4E76-A065-AB2619F4104B}">
      <dsp:nvSpPr>
        <dsp:cNvPr id="0" name=""/>
        <dsp:cNvSpPr/>
      </dsp:nvSpPr>
      <dsp:spPr>
        <a:xfrm>
          <a:off x="0" y="977909"/>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D2134-72E0-4BC1-AC2D-BB90FC256519}">
      <dsp:nvSpPr>
        <dsp:cNvPr id="0" name=""/>
        <dsp:cNvSpPr/>
      </dsp:nvSpPr>
      <dsp:spPr>
        <a:xfrm>
          <a:off x="236210" y="1153603"/>
          <a:ext cx="429473" cy="4294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FA0FE-5E5D-4653-8DFF-C261F74B5827}">
      <dsp:nvSpPr>
        <dsp:cNvPr id="0" name=""/>
        <dsp:cNvSpPr/>
      </dsp:nvSpPr>
      <dsp:spPr>
        <a:xfrm>
          <a:off x="901895" y="977909"/>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the program calendar and website resources</a:t>
          </a:r>
        </a:p>
      </dsp:txBody>
      <dsp:txXfrm>
        <a:off x="901895" y="977909"/>
        <a:ext cx="5289676" cy="780861"/>
      </dsp:txXfrm>
    </dsp:sp>
    <dsp:sp modelId="{9682300F-B24A-494B-B60B-1E3532E7BA0F}">
      <dsp:nvSpPr>
        <dsp:cNvPr id="0" name=""/>
        <dsp:cNvSpPr/>
      </dsp:nvSpPr>
      <dsp:spPr>
        <a:xfrm>
          <a:off x="0" y="1953986"/>
          <a:ext cx="6191572" cy="780861"/>
        </a:xfrm>
        <a:prstGeom prst="roundRect">
          <a:avLst>
            <a:gd name="adj" fmla="val 10000"/>
          </a:avLst>
        </a:prstGeom>
        <a:solidFill>
          <a:schemeClr val="bg1">
            <a:lumMod val="95000"/>
            <a:hueOff val="0"/>
            <a:satOff val="0"/>
            <a:lumOff val="0"/>
            <a:alphaOff val="0"/>
          </a:schemeClr>
        </a:solidFill>
        <a:ln>
          <a:solidFill>
            <a:srgbClr val="7030A0"/>
          </a:solidFill>
        </a:ln>
        <a:effectLst/>
      </dsp:spPr>
      <dsp:style>
        <a:lnRef idx="0">
          <a:scrgbClr r="0" g="0" b="0"/>
        </a:lnRef>
        <a:fillRef idx="1">
          <a:scrgbClr r="0" g="0" b="0"/>
        </a:fillRef>
        <a:effectRef idx="0">
          <a:scrgbClr r="0" g="0" b="0"/>
        </a:effectRef>
        <a:fontRef idx="minor"/>
      </dsp:style>
    </dsp:sp>
    <dsp:sp modelId="{F409EB0D-973F-4E66-9543-A93E3F425DD5}">
      <dsp:nvSpPr>
        <dsp:cNvPr id="0" name=""/>
        <dsp:cNvSpPr/>
      </dsp:nvSpPr>
      <dsp:spPr>
        <a:xfrm>
          <a:off x="236210" y="2129680"/>
          <a:ext cx="429473" cy="429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91B67-DC91-4866-8928-92DA751DD9C3}">
      <dsp:nvSpPr>
        <dsp:cNvPr id="0" name=""/>
        <dsp:cNvSpPr/>
      </dsp:nvSpPr>
      <dsp:spPr>
        <a:xfrm>
          <a:off x="901895" y="195398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Jobx Training (Here! You made it!) </a:t>
          </a:r>
        </a:p>
      </dsp:txBody>
      <dsp:txXfrm>
        <a:off x="901895" y="1953986"/>
        <a:ext cx="5289676" cy="780861"/>
      </dsp:txXfrm>
    </dsp:sp>
    <dsp:sp modelId="{EFB781CF-0FDD-43F9-8139-86A6B45A9A51}">
      <dsp:nvSpPr>
        <dsp:cNvPr id="0" name=""/>
        <dsp:cNvSpPr/>
      </dsp:nvSpPr>
      <dsp:spPr>
        <a:xfrm>
          <a:off x="0" y="2930063"/>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1C1A8-8D50-41A2-BA9C-30989895C903}">
      <dsp:nvSpPr>
        <dsp:cNvPr id="0" name=""/>
        <dsp:cNvSpPr/>
      </dsp:nvSpPr>
      <dsp:spPr>
        <a:xfrm>
          <a:off x="236210" y="3105757"/>
          <a:ext cx="429473" cy="42947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27E51-47DF-49D1-952F-F43EBEF36515}">
      <dsp:nvSpPr>
        <dsp:cNvPr id="0" name=""/>
        <dsp:cNvSpPr/>
      </dsp:nvSpPr>
      <dsp:spPr>
        <a:xfrm>
          <a:off x="901895" y="2930063"/>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Complete the new supervisor request form if you are </a:t>
          </a:r>
          <a:r>
            <a:rPr lang="en-US" sz="1900" b="1" kern="1200" dirty="0"/>
            <a:t>new</a:t>
          </a:r>
          <a:r>
            <a:rPr lang="en-US" sz="1900" kern="1200" dirty="0"/>
            <a:t> to the program</a:t>
          </a:r>
          <a:endParaRPr lang="en-US" sz="1900" b="1" kern="1200" dirty="0">
            <a:solidFill>
              <a:srgbClr val="FF0000"/>
            </a:solidFill>
          </a:endParaRPr>
        </a:p>
      </dsp:txBody>
      <dsp:txXfrm>
        <a:off x="901895" y="2930063"/>
        <a:ext cx="5289676" cy="780861"/>
      </dsp:txXfrm>
    </dsp:sp>
    <dsp:sp modelId="{08414AA6-164A-48DA-B6BB-6A0AB3BB7C6E}">
      <dsp:nvSpPr>
        <dsp:cNvPr id="0" name=""/>
        <dsp:cNvSpPr/>
      </dsp:nvSpPr>
      <dsp:spPr>
        <a:xfrm>
          <a:off x="0" y="3906140"/>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0C8D9-9CE2-4A46-B29F-31717DF45F7C}">
      <dsp:nvSpPr>
        <dsp:cNvPr id="0" name=""/>
        <dsp:cNvSpPr/>
      </dsp:nvSpPr>
      <dsp:spPr>
        <a:xfrm>
          <a:off x="236210" y="4081833"/>
          <a:ext cx="429473" cy="4294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10123-0790-4CE4-9A98-1B344586A093}">
      <dsp:nvSpPr>
        <dsp:cNvPr id="0" name=""/>
        <dsp:cNvSpPr/>
      </dsp:nvSpPr>
      <dsp:spPr>
        <a:xfrm>
          <a:off x="901895" y="3906140"/>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Pass your annual* quiz: Thomas will be notified and will set up your </a:t>
          </a:r>
          <a:r>
            <a:rPr lang="en-US" sz="1900" b="1" kern="1200" dirty="0">
              <a:solidFill>
                <a:srgbClr val="FF0000"/>
              </a:solidFill>
            </a:rPr>
            <a:t>annual</a:t>
          </a:r>
          <a:r>
            <a:rPr lang="en-US" sz="1900" kern="1200" dirty="0"/>
            <a:t> </a:t>
          </a:r>
          <a:r>
            <a:rPr lang="en-US" sz="1900" b="1" kern="1200" dirty="0">
              <a:solidFill>
                <a:srgbClr val="FF0000"/>
              </a:solidFill>
            </a:rPr>
            <a:t>site visit!</a:t>
          </a:r>
          <a:endParaRPr lang="en-US" sz="1900" kern="1200" dirty="0"/>
        </a:p>
      </dsp:txBody>
      <dsp:txXfrm>
        <a:off x="901895" y="3906140"/>
        <a:ext cx="5289676" cy="780861"/>
      </dsp:txXfrm>
    </dsp:sp>
    <dsp:sp modelId="{55981281-F7AD-4454-82BC-E316DBAA53C7}">
      <dsp:nvSpPr>
        <dsp:cNvPr id="0" name=""/>
        <dsp:cNvSpPr/>
      </dsp:nvSpPr>
      <dsp:spPr>
        <a:xfrm>
          <a:off x="0" y="4882216"/>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6449D-5D59-4895-B5E2-D744BF14A1E3}">
      <dsp:nvSpPr>
        <dsp:cNvPr id="0" name=""/>
        <dsp:cNvSpPr/>
      </dsp:nvSpPr>
      <dsp:spPr>
        <a:xfrm>
          <a:off x="236210" y="5057910"/>
          <a:ext cx="429473" cy="4294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EE473-A579-4AC1-AF38-DC71B2F294C1}">
      <dsp:nvSpPr>
        <dsp:cNvPr id="0" name=""/>
        <dsp:cNvSpPr/>
      </dsp:nvSpPr>
      <dsp:spPr>
        <a:xfrm>
          <a:off x="901895" y="488221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When the above is complete, venture to </a:t>
          </a:r>
          <a:r>
            <a:rPr lang="en-US" sz="1900" kern="1200" dirty="0" err="1"/>
            <a:t>Jobx</a:t>
          </a:r>
          <a:r>
            <a:rPr lang="en-US" sz="1900" kern="1200" dirty="0"/>
            <a:t> and get to hiring! </a:t>
          </a:r>
        </a:p>
      </dsp:txBody>
      <dsp:txXfrm>
        <a:off x="901895" y="4882216"/>
        <a:ext cx="5289676" cy="7808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EB39E4-AC4C-43C4-B75A-3144AE87CAE7}" type="datetimeFigureOut">
              <a:rPr lang="en-US" smtClean="0"/>
              <a:t>7/26/2021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F25F389-9849-4E38-B586-9417DD82DA9F}" type="slidenum">
              <a:rPr lang="en-US" smtClean="0"/>
              <a:t>‹#›</a:t>
            </a:fld>
            <a:endParaRPr lang="en-US"/>
          </a:p>
        </p:txBody>
      </p:sp>
    </p:spTree>
    <p:extLst>
      <p:ext uri="{BB962C8B-B14F-4D97-AF65-F5344CB8AC3E}">
        <p14:creationId xmlns:p14="http://schemas.microsoft.com/office/powerpoint/2010/main" val="3765869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27FEB4-5F8F-43C1-B6FB-DB3692B7EEEC}" type="datetimeFigureOut">
              <a:rPr lang="en-US" smtClean="0"/>
              <a:t>7/26/2021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B45609-0F2D-42E9-B4E1-B71756F7A216}" type="slidenum">
              <a:rPr lang="en-US" smtClean="0"/>
              <a:t>‹#›</a:t>
            </a:fld>
            <a:endParaRPr lang="en-US"/>
          </a:p>
        </p:txBody>
      </p:sp>
    </p:spTree>
    <p:extLst>
      <p:ext uri="{BB962C8B-B14F-4D97-AF65-F5344CB8AC3E}">
        <p14:creationId xmlns:p14="http://schemas.microsoft.com/office/powerpoint/2010/main" val="103960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panose="020B0603020102020204" pitchFamily="34" charset="0"/>
              </a:rPr>
              <a:t>This presentation is for OFF-Campus Community Supervisors on how to use Jobx to post and manage work-study positions. If you are an ON campus UNC supervisor, please visit the ON campus UNC supervisor OSSA website here for your trainings:</a:t>
            </a:r>
          </a:p>
        </p:txBody>
      </p:sp>
      <p:sp>
        <p:nvSpPr>
          <p:cNvPr id="4" name="Slide Number Placeholder 3"/>
          <p:cNvSpPr>
            <a:spLocks noGrp="1"/>
          </p:cNvSpPr>
          <p:nvPr>
            <p:ph type="sldNum" sz="quarter" idx="5"/>
          </p:nvPr>
        </p:nvSpPr>
        <p:spPr/>
        <p:txBody>
          <a:bodyPr/>
          <a:lstStyle/>
          <a:p>
            <a:fld id="{C0B45609-0F2D-42E9-B4E1-B71756F7A216}" type="slidenum">
              <a:rPr lang="en-US" smtClean="0"/>
              <a:t>1</a:t>
            </a:fld>
            <a:endParaRPr lang="en-US"/>
          </a:p>
        </p:txBody>
      </p:sp>
    </p:spTree>
    <p:extLst>
      <p:ext uri="{BB962C8B-B14F-4D97-AF65-F5344CB8AC3E}">
        <p14:creationId xmlns:p14="http://schemas.microsoft.com/office/powerpoint/2010/main" val="27315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Selecting the WS Program allows an employer to determine whether the position is being posted for the Federal Work-Study (FWS) or Carolina Works (CW) program.  If you are unsure of the difference, please review the WS Supervisor Training presentation for more information.</a:t>
            </a:r>
          </a:p>
          <a:p>
            <a:endParaRPr lang="en-US" sz="1200" dirty="0">
              <a:cs typeface="Calibri"/>
            </a:endParaRPr>
          </a:p>
          <a:p>
            <a:r>
              <a:rPr lang="en-US" sz="1200" dirty="0">
                <a:cs typeface="Calibri"/>
              </a:rPr>
              <a:t>Guide development guide link https://studentaid.unc.edu/wp-content/uploads/sites/1072/2021/03/Job_Development_Guide.pdf</a:t>
            </a:r>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10</a:t>
            </a:fld>
            <a:endParaRPr lang="en-US"/>
          </a:p>
        </p:txBody>
      </p:sp>
    </p:spTree>
    <p:extLst>
      <p:ext uri="{BB962C8B-B14F-4D97-AF65-F5344CB8AC3E}">
        <p14:creationId xmlns:p14="http://schemas.microsoft.com/office/powerpoint/2010/main" val="323148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11</a:t>
            </a:fld>
            <a:endParaRPr lang="en-US"/>
          </a:p>
        </p:txBody>
      </p:sp>
    </p:spTree>
    <p:extLst>
      <p:ext uri="{BB962C8B-B14F-4D97-AF65-F5344CB8AC3E}">
        <p14:creationId xmlns:p14="http://schemas.microsoft.com/office/powerpoint/2010/main" val="140485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selection of several job categories which allows students to search for jobs by a particular position type. The list varies with the WS Program and employer type</a:t>
            </a:r>
          </a:p>
          <a:p>
            <a:endParaRPr lang="en-US" sz="300" u="sng" dirty="0"/>
          </a:p>
          <a:p>
            <a:r>
              <a:rPr lang="en-US" dirty="0"/>
              <a:t>Example: a position washing glassware &amp; assisting with equipment in a research laboratory would utilize the “Research (Support)” option</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12</a:t>
            </a:fld>
            <a:endParaRPr lang="en-US"/>
          </a:p>
        </p:txBody>
      </p:sp>
    </p:spTree>
    <p:extLst>
      <p:ext uri="{BB962C8B-B14F-4D97-AF65-F5344CB8AC3E}">
        <p14:creationId xmlns:p14="http://schemas.microsoft.com/office/powerpoint/2010/main" val="200583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selection of several job categories which allows students to search for jobs by a particular position type. The list varies with the WS Program and employer type</a:t>
            </a:r>
          </a:p>
          <a:p>
            <a:endParaRPr lang="en-US" sz="300" u="sng" dirty="0"/>
          </a:p>
          <a:p>
            <a:r>
              <a:rPr lang="en-US" dirty="0"/>
              <a:t>Example: a position washing glassware &amp; assisting with equipment in a research laboratory would utilize the “Research (Support)” option</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13</a:t>
            </a:fld>
            <a:endParaRPr lang="en-US"/>
          </a:p>
        </p:txBody>
      </p:sp>
    </p:spTree>
    <p:extLst>
      <p:ext uri="{BB962C8B-B14F-4D97-AF65-F5344CB8AC3E}">
        <p14:creationId xmlns:p14="http://schemas.microsoft.com/office/powerpoint/2010/main" val="401676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title of the position that you would like displayed to students.  In many cases this is also the official position title used with Human Resources, but it can also be a less official description.</a:t>
            </a:r>
          </a:p>
          <a:p>
            <a:endParaRPr lang="en-US" sz="300" u="sng" dirty="0"/>
          </a:p>
          <a:p>
            <a:r>
              <a:rPr lang="en-US" dirty="0"/>
              <a:t>Example: a position washing glassware &amp; assisting with equipment in a research laboratory might use the title “Laboratory Maintenance Technician </a:t>
            </a:r>
            <a:r>
              <a:rPr lang="en-US" dirty="0">
                <a:latin typeface="Times New Roman" panose="02020603050405020304" pitchFamily="18" charset="0"/>
                <a:cs typeface="Times New Roman" panose="02020603050405020304" pitchFamily="18" charset="0"/>
              </a:rPr>
              <a:t>I</a:t>
            </a:r>
            <a:r>
              <a:rPr lang="en-US" dirty="0"/>
              <a:t>” or “Student Worker in Research Lab”</a:t>
            </a:r>
          </a:p>
          <a:p>
            <a:endParaRPr lang="en-US" dirty="0">
              <a:cs typeface="Calibri"/>
            </a:endParaRPr>
          </a:p>
          <a:p>
            <a:r>
              <a:rPr lang="en-US" sz="1200" dirty="0">
                <a:solidFill>
                  <a:schemeClr val="accent1">
                    <a:lumMod val="75000"/>
                  </a:schemeClr>
                </a:solidFill>
              </a:rPr>
              <a:t>Students may look through dozens of job postings before selection one for application.  Try to make your name representative of the position and its duties rather than a generalization.  For example, “Davis Library Rare Books Collection Assistant” is much better at attracting applicants than “Student Worker in Library”.</a:t>
            </a:r>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14</a:t>
            </a:fld>
            <a:endParaRPr lang="en-US"/>
          </a:p>
        </p:txBody>
      </p:sp>
    </p:spTree>
    <p:extLst>
      <p:ext uri="{BB962C8B-B14F-4D97-AF65-F5344CB8AC3E}">
        <p14:creationId xmlns:p14="http://schemas.microsoft.com/office/powerpoint/2010/main" val="1675685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15</a:t>
            </a:fld>
            <a:endParaRPr lang="en-US"/>
          </a:p>
        </p:txBody>
      </p:sp>
    </p:spTree>
    <p:extLst>
      <p:ext uri="{BB962C8B-B14F-4D97-AF65-F5344CB8AC3E}">
        <p14:creationId xmlns:p14="http://schemas.microsoft.com/office/powerpoint/2010/main" val="1698800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Part 5: </a:t>
            </a:r>
            <a:r>
              <a:rPr lang="en-US" sz="1200" dirty="0"/>
              <a:t>Scheduling and flexibility of hours</a:t>
            </a:r>
          </a:p>
          <a:p>
            <a:endParaRPr lang="en-US" dirty="0">
              <a:cs typeface="Calibri"/>
            </a:endParaRPr>
          </a:p>
          <a:p>
            <a:r>
              <a:rPr lang="en-US" dirty="0">
                <a:cs typeface="Calibri"/>
              </a:rPr>
              <a:t>Part 6: </a:t>
            </a:r>
            <a:r>
              <a:rPr lang="en-US" u="sng" dirty="0"/>
              <a:t>Learning Outcomes</a:t>
            </a:r>
          </a:p>
          <a:p>
            <a:endParaRPr lang="en-US" sz="300" u="sng" dirty="0"/>
          </a:p>
          <a:p>
            <a:r>
              <a:rPr lang="en-US" dirty="0"/>
              <a:t>This section allows you to list 3 or more skills students will develop by working in this position.  </a:t>
            </a:r>
            <a:r>
              <a:rPr lang="en-US" dirty="0" err="1"/>
              <a:t>JobX</a:t>
            </a:r>
            <a:r>
              <a:rPr lang="en-US" dirty="0"/>
              <a:t> provides a list of over 130 skills across 8 areas University Career Services Identifies as the most desirable areas for employers:</a:t>
            </a:r>
          </a:p>
          <a:p>
            <a:pPr marL="342900" indent="-342900">
              <a:buFont typeface="+mj-lt"/>
              <a:buAutoNum type="arabicPeriod"/>
            </a:pPr>
            <a:r>
              <a:rPr lang="en-US" dirty="0"/>
              <a:t>Professionalism &amp; Work Ethic</a:t>
            </a:r>
          </a:p>
          <a:p>
            <a:pPr marL="342900" indent="-342900">
              <a:buFont typeface="+mj-lt"/>
              <a:buAutoNum type="arabicPeriod"/>
            </a:pPr>
            <a:r>
              <a:rPr lang="en-US" dirty="0"/>
              <a:t>Career Management</a:t>
            </a:r>
          </a:p>
          <a:p>
            <a:pPr marL="342900" indent="-342900">
              <a:buFont typeface="+mj-lt"/>
              <a:buAutoNum type="arabicPeriod"/>
            </a:pPr>
            <a:r>
              <a:rPr lang="en-US" dirty="0"/>
              <a:t>Creativity &amp; Problem Solving</a:t>
            </a:r>
          </a:p>
          <a:p>
            <a:pPr marL="342900" indent="-342900">
              <a:buFont typeface="+mj-lt"/>
              <a:buAutoNum type="arabicPeriod"/>
            </a:pPr>
            <a:r>
              <a:rPr lang="en-US" dirty="0"/>
              <a:t>Global Perspective</a:t>
            </a:r>
          </a:p>
          <a:p>
            <a:pPr marL="342900" indent="-342900">
              <a:buFont typeface="+mj-lt"/>
              <a:buAutoNum type="arabicPeriod"/>
            </a:pPr>
            <a:r>
              <a:rPr lang="en-US" dirty="0"/>
              <a:t>Communication</a:t>
            </a:r>
          </a:p>
          <a:p>
            <a:pPr marL="342900" indent="-342900">
              <a:buFont typeface="+mj-lt"/>
              <a:buAutoNum type="arabicPeriod"/>
            </a:pPr>
            <a:r>
              <a:rPr lang="en-US" dirty="0"/>
              <a:t>Technical Application</a:t>
            </a:r>
          </a:p>
          <a:p>
            <a:pPr marL="342900" indent="-342900">
              <a:buFont typeface="+mj-lt"/>
              <a:buAutoNum type="arabicPeriod"/>
            </a:pPr>
            <a:r>
              <a:rPr lang="en-US" dirty="0"/>
              <a:t>Teamwork, Collaboration, &amp; Leadership</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16</a:t>
            </a:fld>
            <a:endParaRPr lang="en-US"/>
          </a:p>
        </p:txBody>
      </p:sp>
    </p:spTree>
    <p:extLst>
      <p:ext uri="{BB962C8B-B14F-4D97-AF65-F5344CB8AC3E}">
        <p14:creationId xmlns:p14="http://schemas.microsoft.com/office/powerpoint/2010/main" val="74036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Keywords for Search</a:t>
            </a:r>
          </a:p>
          <a:p>
            <a:endParaRPr lang="en-US" sz="300" u="sng" dirty="0"/>
          </a:p>
          <a:p>
            <a:r>
              <a:rPr lang="en-US" dirty="0"/>
              <a:t>The keyword search section was developed in response to requests from students and supervisors for a better search tool.  Employers can use a list of key phrases prefixed with a # to help students easily find positions relevant to them.  For example, employers looking for students interested in Chemistry can use “#Chemistry” as a key search term.  Before, this search would have yielded jobs located in the Chemistry </a:t>
            </a:r>
            <a:r>
              <a:rPr lang="en-US" dirty="0" err="1"/>
              <a:t>Buliding</a:t>
            </a:r>
            <a:r>
              <a:rPr lang="en-US" dirty="0"/>
              <a:t>, with the Chemistry department, and even employers with the last name Chemistry.</a:t>
            </a:r>
          </a:p>
          <a:p>
            <a:endParaRPr lang="en-US" dirty="0">
              <a:cs typeface="Calibri"/>
            </a:endParaRPr>
          </a:p>
          <a:p>
            <a:r>
              <a:rPr lang="en-US" u="sng" dirty="0"/>
              <a:t>Number of Available Openings</a:t>
            </a:r>
          </a:p>
          <a:p>
            <a:endParaRPr lang="en-US" sz="300" u="sng" dirty="0"/>
          </a:p>
          <a:p>
            <a:r>
              <a:rPr lang="en-US" dirty="0"/>
              <a:t>One job profile can be used to hire multiple employees, streamlining your application review process.  Keep in mind you’ll need to file multiple job profiles if the program, description, requirements, hours, or pay differs between openings</a:t>
            </a:r>
          </a:p>
          <a:p>
            <a:endParaRPr lang="en-US" dirty="0">
              <a:cs typeface="Calibri"/>
            </a:endParaRPr>
          </a:p>
          <a:p>
            <a:r>
              <a:rPr lang="en-US" u="sng" dirty="0"/>
              <a:t>Hours Per Week</a:t>
            </a:r>
          </a:p>
          <a:p>
            <a:endParaRPr lang="en-US" sz="300" u="sng" dirty="0"/>
          </a:p>
          <a:p>
            <a:r>
              <a:rPr lang="en-US" dirty="0"/>
              <a:t>Ranging from 0 to 20 (the max allowed under program regulations), this field lets you set the expected minimum and maximum number of hours per week a student will work.  The average values vary greatly between positions, but most students actually work an average of 10-12 hours per week.</a:t>
            </a:r>
          </a:p>
          <a:p>
            <a:r>
              <a:rPr lang="en-US" dirty="0">
                <a:cs typeface="Calibri"/>
              </a:rPr>
              <a:t>Make sure number on right is bigger than the number on the left.</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17</a:t>
            </a:fld>
            <a:endParaRPr lang="en-US"/>
          </a:p>
        </p:txBody>
      </p:sp>
    </p:spTree>
    <p:extLst>
      <p:ext uri="{BB962C8B-B14F-4D97-AF65-F5344CB8AC3E}">
        <p14:creationId xmlns:p14="http://schemas.microsoft.com/office/powerpoint/2010/main" val="161456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18</a:t>
            </a:fld>
            <a:endParaRPr lang="en-US"/>
          </a:p>
        </p:txBody>
      </p:sp>
    </p:spTree>
    <p:extLst>
      <p:ext uri="{BB962C8B-B14F-4D97-AF65-F5344CB8AC3E}">
        <p14:creationId xmlns:p14="http://schemas.microsoft.com/office/powerpoint/2010/main" val="404239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19</a:t>
            </a:fld>
            <a:endParaRPr lang="en-US"/>
          </a:p>
        </p:txBody>
      </p:sp>
    </p:spTree>
    <p:extLst>
      <p:ext uri="{BB962C8B-B14F-4D97-AF65-F5344CB8AC3E}">
        <p14:creationId xmlns:p14="http://schemas.microsoft.com/office/powerpoint/2010/main" val="76443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panose="020B0603020102020204" pitchFamily="34" charset="0"/>
              </a:rPr>
              <a:t>This presentation is for OFF-Campus Community Supervisors on how to use </a:t>
            </a:r>
            <a:r>
              <a:rPr lang="en-US" dirty="0" err="1">
                <a:latin typeface="Franklin Gothic Medium" panose="020B0603020102020204" pitchFamily="34" charset="0"/>
              </a:rPr>
              <a:t>Jobx</a:t>
            </a:r>
            <a:r>
              <a:rPr lang="en-US" dirty="0">
                <a:latin typeface="Franklin Gothic Medium" panose="020B0603020102020204" pitchFamily="34" charset="0"/>
              </a:rPr>
              <a:t> to post and manage work-study positions. If you are an ON-campus UNC supervisor, please visit the ON campus UNC supervisor OSSA website here for your trainings:</a:t>
            </a:r>
          </a:p>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2</a:t>
            </a:fld>
            <a:endParaRPr lang="en-US"/>
          </a:p>
        </p:txBody>
      </p:sp>
    </p:spTree>
    <p:extLst>
      <p:ext uri="{BB962C8B-B14F-4D97-AF65-F5344CB8AC3E}">
        <p14:creationId xmlns:p14="http://schemas.microsoft.com/office/powerpoint/2010/main" val="5478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Primary Contact Information (</a:t>
            </a:r>
            <a:r>
              <a:rPr lang="en-US" sz="1100" u="sng" dirty="0"/>
              <a:t>person, phone, fax, email, location</a:t>
            </a:r>
            <a:r>
              <a:rPr lang="en-US" sz="1200" u="sng" dirty="0"/>
              <a:t>):</a:t>
            </a:r>
          </a:p>
          <a:p>
            <a:endParaRPr lang="en-US" sz="400" u="sng" dirty="0"/>
          </a:p>
          <a:p>
            <a:r>
              <a:rPr lang="en-US" sz="1200" dirty="0"/>
              <a:t>Provide information on who is in charge of the application review, interview, selection, and supervision processes.  In almost every case, this will be you.  As such, the system will autofill most of this information for you based on your </a:t>
            </a:r>
            <a:r>
              <a:rPr lang="en-US" sz="1200" dirty="0" err="1"/>
              <a:t>JobX</a:t>
            </a:r>
            <a:r>
              <a:rPr lang="en-US" sz="1200" dirty="0"/>
              <a:t> Profile.</a:t>
            </a:r>
          </a:p>
          <a:p>
            <a:endParaRPr lang="en-US" sz="1200" dirty="0"/>
          </a:p>
          <a:p>
            <a:r>
              <a:rPr lang="en-US" sz="1200" u="sng" dirty="0"/>
              <a:t>Secondary Contact People</a:t>
            </a:r>
          </a:p>
          <a:p>
            <a:endParaRPr lang="en-US" sz="400" u="sng" dirty="0"/>
          </a:p>
          <a:p>
            <a:r>
              <a:rPr lang="en-US" sz="1200" dirty="0"/>
              <a:t>If your </a:t>
            </a:r>
            <a:r>
              <a:rPr lang="en-US" sz="1200" dirty="0" err="1"/>
              <a:t>JobX</a:t>
            </a:r>
            <a:r>
              <a:rPr lang="en-US" sz="1200" dirty="0"/>
              <a:t> Profile is associated with another user (e.g. you both work in the same departments), you can add  them with the posting here as a secondary supervisor.  This will allow other users to assist in the administration of the application, search, &amp; hiring functions in </a:t>
            </a:r>
            <a:r>
              <a:rPr lang="en-US" sz="1200" dirty="0" err="1"/>
              <a:t>JobX</a:t>
            </a:r>
            <a:r>
              <a:rPr lang="en-US" sz="1200" dirty="0"/>
              <a:t> as well as legitimize their ability to supervise students in the position.  To select someone, highlight their name and click the [Add&gt;&gt;&gt;] button.</a:t>
            </a:r>
          </a:p>
          <a:p>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20</a:t>
            </a:fld>
            <a:endParaRPr lang="en-US"/>
          </a:p>
        </p:txBody>
      </p:sp>
    </p:spTree>
    <p:extLst>
      <p:ext uri="{BB962C8B-B14F-4D97-AF65-F5344CB8AC3E}">
        <p14:creationId xmlns:p14="http://schemas.microsoft.com/office/powerpoint/2010/main" val="2364618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Application includes several required fields (student name, PID, email, year in school) and a voluntary field (major)</a:t>
            </a:r>
          </a:p>
          <a:p>
            <a:endParaRPr lang="en-US" dirty="0"/>
          </a:p>
          <a:p>
            <a:r>
              <a:rPr lang="en-US" dirty="0"/>
              <a:t>Common Application Questions-Prior Work/Volunteer Experience contains a space for students to include their resume &amp; cover letter as well as provide information about former employment and references</a:t>
            </a:r>
          </a:p>
          <a:p>
            <a:endParaRPr lang="en-US" dirty="0"/>
          </a:p>
          <a:p>
            <a:r>
              <a:rPr lang="en-US" dirty="0"/>
              <a:t>Custom application questions allow you add your own custom questions to the job application. </a:t>
            </a:r>
          </a:p>
          <a:p>
            <a:r>
              <a:rPr lang="en-US" dirty="0"/>
              <a:t>You also have the option to create custom application questions to add to your job posting.  While we’d strongly encourage you to create questions for areas related to required job duties (i.e. checking for certifications and experience), please keep in mind that there are questions interviewers and supervisors can not legally ask (e.g. do you have children).  If you need help determining the legality of your question, please check with your HR Department.</a:t>
            </a:r>
            <a:br>
              <a:rPr lang="en-US" dirty="0"/>
            </a:br>
            <a:r>
              <a:rPr lang="en-US" sz="900" dirty="0"/>
              <a:t> </a:t>
            </a:r>
            <a:br>
              <a:rPr lang="en-US" dirty="0"/>
            </a:br>
            <a:r>
              <a:rPr lang="en-US" dirty="0"/>
              <a:t>This section has two tabs: Pick from Existing Questions &amp; Create a New Question</a:t>
            </a:r>
          </a:p>
          <a:p>
            <a:endParaRPr lang="en-US" sz="800" dirty="0"/>
          </a:p>
          <a:p>
            <a:pPr marL="109538"/>
            <a:r>
              <a:rPr lang="en-US" dirty="0"/>
              <a:t>Pick from Existing Questions allows you to add a question that you’ve already created in another job application.  This is helpful if you’ve already set up your question in a previous year or another application in the current year.</a:t>
            </a:r>
          </a:p>
          <a:p>
            <a:pPr marL="109538"/>
            <a:endParaRPr lang="en-US" sz="800" dirty="0"/>
          </a:p>
          <a:p>
            <a:pPr marL="109538"/>
            <a:r>
              <a:rPr lang="en-US" dirty="0"/>
              <a:t>Create a New Question, lets you do exactly that using a new menu in two parts. </a:t>
            </a:r>
          </a:p>
          <a:p>
            <a:pPr marL="109538" marR="0" lvl="0" indent="0" algn="l" defTabSz="914400" rtl="0" eaLnBrk="1" fontAlgn="auto" latinLnBrk="0" hangingPunct="1">
              <a:lnSpc>
                <a:spcPct val="100000"/>
              </a:lnSpc>
              <a:spcBef>
                <a:spcPts val="0"/>
              </a:spcBef>
              <a:spcAft>
                <a:spcPts val="0"/>
              </a:spcAft>
              <a:buClrTx/>
              <a:buSzTx/>
              <a:buFontTx/>
              <a:buNone/>
              <a:tabLst/>
              <a:defRPr/>
            </a:pPr>
            <a:r>
              <a:rPr lang="en-US" dirty="0"/>
              <a:t>Question Details allows you to choose the type of question from a given list including text, date, choice questions, file upload, and instructional text; the last option is extremely helpful if you’d like to relay a message to job applicants.</a:t>
            </a:r>
          </a:p>
          <a:p>
            <a:pPr marL="109538"/>
            <a:endParaRPr lang="en-US" dirty="0"/>
          </a:p>
          <a:p>
            <a:r>
              <a:rPr lang="en-US" dirty="0"/>
              <a:t>Once you’ve selected the type of question, the page will reset to provide data capture options that best fit the question format.</a:t>
            </a:r>
            <a:r>
              <a:rPr lang="en-US" sz="900" dirty="0"/>
              <a:t> </a:t>
            </a:r>
            <a:r>
              <a:rPr lang="en-US" dirty="0"/>
              <a:t>  </a:t>
            </a:r>
          </a:p>
          <a:p>
            <a:endParaRPr lang="en-US" sz="300" dirty="0"/>
          </a:p>
          <a:p>
            <a:r>
              <a:rPr lang="en-US" dirty="0"/>
              <a:t>All options require the following fields</a:t>
            </a:r>
          </a:p>
          <a:p>
            <a:pPr marL="171450" indent="-171450">
              <a:buFont typeface="Arial" panose="020B0604020202020204" pitchFamily="34" charset="0"/>
              <a:buChar char="•"/>
            </a:pPr>
            <a:r>
              <a:rPr lang="en-US" sz="1000" dirty="0"/>
              <a:t>Question Name</a:t>
            </a:r>
          </a:p>
          <a:p>
            <a:pPr marL="171450" indent="-171450">
              <a:buFont typeface="Arial" panose="020B0604020202020204" pitchFamily="34" charset="0"/>
              <a:buChar char="•"/>
            </a:pPr>
            <a:r>
              <a:rPr lang="en-US" sz="1000" dirty="0"/>
              <a:t>Question Label</a:t>
            </a:r>
          </a:p>
          <a:p>
            <a:pPr marL="171450" indent="-171450">
              <a:buFont typeface="Arial" panose="020B0604020202020204" pitchFamily="34" charset="0"/>
              <a:buChar char="•"/>
            </a:pPr>
            <a:endParaRPr lang="en-US" sz="300" dirty="0"/>
          </a:p>
          <a:p>
            <a:r>
              <a:rPr lang="en-US" dirty="0"/>
              <a:t>Additionally, you may be asked to provide the following data</a:t>
            </a:r>
          </a:p>
          <a:p>
            <a:pPr marL="171450" indent="-171450">
              <a:buFont typeface="Arial" panose="020B0604020202020204" pitchFamily="34" charset="0"/>
              <a:buChar char="•"/>
            </a:pPr>
            <a:r>
              <a:rPr lang="en-US" sz="1000" dirty="0"/>
              <a:t>Default Value</a:t>
            </a:r>
          </a:p>
          <a:p>
            <a:pPr marL="171450" indent="-171450">
              <a:buFont typeface="Arial" panose="020B0604020202020204" pitchFamily="34" charset="0"/>
              <a:buChar char="•"/>
            </a:pPr>
            <a:r>
              <a:rPr lang="en-US" sz="1000" dirty="0"/>
              <a:t>Regular Expression </a:t>
            </a:r>
          </a:p>
          <a:p>
            <a:pPr marL="171450" indent="-171450">
              <a:buFont typeface="Arial" panose="020B0604020202020204" pitchFamily="34" charset="0"/>
              <a:buChar char="•"/>
            </a:pPr>
            <a:r>
              <a:rPr lang="en-US" sz="1000" dirty="0"/>
              <a:t>Require Confirmation</a:t>
            </a:r>
          </a:p>
          <a:p>
            <a:pPr marL="171450" indent="-171450">
              <a:buFont typeface="Arial" panose="020B0604020202020204" pitchFamily="34" charset="0"/>
              <a:buChar char="•"/>
            </a:pPr>
            <a:r>
              <a:rPr lang="en-US" sz="1000" dirty="0"/>
              <a:t>Question Choices</a:t>
            </a:r>
          </a:p>
          <a:p>
            <a:pPr marL="109538" marR="0" lvl="0" indent="0" algn="l" defTabSz="914400" rtl="0" eaLnBrk="1" fontAlgn="auto" latinLnBrk="0" hangingPunct="1">
              <a:lnSpc>
                <a:spcPct val="100000"/>
              </a:lnSpc>
              <a:spcBef>
                <a:spcPts val="0"/>
              </a:spcBef>
              <a:spcAft>
                <a:spcPts val="0"/>
              </a:spcAft>
              <a:buClrTx/>
              <a:buSzTx/>
              <a:buFontTx/>
              <a:buNone/>
              <a:tabLst/>
              <a:defRPr/>
            </a:pPr>
            <a:r>
              <a:rPr lang="en-US" dirty="0"/>
              <a:t>Application Behavior governs where the question is placed.  You can choose to locate the question in a new section or one of the existing sections.  The first two boxes determine in which section you’d like to place the question; the last determines the question’s order within the section.</a:t>
            </a:r>
          </a:p>
          <a:p>
            <a:pPr marL="109538"/>
            <a:endParaRPr lang="en-US" dirty="0"/>
          </a:p>
          <a:p>
            <a:pPr marL="109538" marR="0" lvl="0" indent="0" algn="l" defTabSz="914400" rtl="0" eaLnBrk="1" fontAlgn="auto" latinLnBrk="0" hangingPunct="1">
              <a:lnSpc>
                <a:spcPct val="100000"/>
              </a:lnSpc>
              <a:spcBef>
                <a:spcPts val="0"/>
              </a:spcBef>
              <a:spcAft>
                <a:spcPts val="0"/>
              </a:spcAft>
              <a:buClrTx/>
              <a:buSzTx/>
              <a:buFontTx/>
              <a:buNone/>
              <a:tabLst/>
              <a:defRPr/>
            </a:pPr>
            <a:r>
              <a:rPr lang="en-US" b="1" dirty="0"/>
              <a:t>***Once you’ve finished creating your question, don’t forget to click the [Add Question] button ***</a:t>
            </a:r>
          </a:p>
          <a:p>
            <a:pPr marL="109538"/>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21</a:t>
            </a:fld>
            <a:endParaRPr lang="en-US"/>
          </a:p>
        </p:txBody>
      </p:sp>
    </p:spTree>
    <p:extLst>
      <p:ext uri="{BB962C8B-B14F-4D97-AF65-F5344CB8AC3E}">
        <p14:creationId xmlns:p14="http://schemas.microsoft.com/office/powerpoint/2010/main" val="312795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Pro Tip: Viewing the job details is a great way to proofread, see what applicants will see, and provides you with an opportunity to save a copy of the description for your records &amp; future years.</a:t>
            </a:r>
          </a:p>
          <a:p>
            <a:endParaRPr lang="en-US" dirty="0">
              <a:cs typeface="Calibri"/>
            </a:endParaRPr>
          </a:p>
          <a:p>
            <a:endParaRPr lang="en-US" dirty="0">
              <a:cs typeface="Calibri"/>
            </a:endParaRPr>
          </a:p>
          <a:p>
            <a:r>
              <a:rPr lang="en-US" dirty="0"/>
              <a:t>To edit the job profile from step 1, use the “Edit Job” option in the dropdown menu.</a:t>
            </a:r>
          </a:p>
          <a:p>
            <a:endParaRPr lang="en-US" dirty="0"/>
          </a:p>
          <a:p>
            <a:r>
              <a:rPr lang="en-US" dirty="0"/>
              <a:t>To edit the questions from step 2, use the “Manage Application” option in the dropdown menu.</a:t>
            </a:r>
          </a:p>
          <a:p>
            <a:endParaRPr lang="en-US" dirty="0"/>
          </a:p>
          <a:p>
            <a:r>
              <a:rPr lang="en-US" dirty="0"/>
              <a:t>To review the position/application details, request that the job status be changed (e.g. to have the job reviewed after making edits), or any of the other manager functions click on the job title (</a:t>
            </a:r>
            <a:r>
              <a:rPr lang="en-US" dirty="0">
                <a:solidFill>
                  <a:srgbClr val="C00000"/>
                </a:solidFill>
              </a:rPr>
              <a:t>Red Hyperlink</a:t>
            </a:r>
            <a:r>
              <a:rPr lang="en-US" dirty="0"/>
              <a:t>).  </a:t>
            </a:r>
          </a:p>
          <a:p>
            <a:endParaRPr lang="en-US" dirty="0"/>
          </a:p>
          <a:p>
            <a:pPr algn="ctr"/>
            <a:r>
              <a:rPr lang="en-US" sz="1200" b="1" dirty="0"/>
              <a:t>***Please note that updating any portion of the job posting will require the position to be reinspected </a:t>
            </a:r>
          </a:p>
          <a:p>
            <a:pPr algn="ctr"/>
            <a:r>
              <a:rPr lang="en-US" sz="1200" b="1" dirty="0"/>
              <a:t>before it will become visible to applicants.***</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22</a:t>
            </a:fld>
            <a:endParaRPr lang="en-US"/>
          </a:p>
        </p:txBody>
      </p:sp>
    </p:spTree>
    <p:extLst>
      <p:ext uri="{BB962C8B-B14F-4D97-AF65-F5344CB8AC3E}">
        <p14:creationId xmlns:p14="http://schemas.microsoft.com/office/powerpoint/2010/main" val="2975490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Pro Tip: Viewing the job details is a great way to proofread, see what applicants will see, and provides you with an opportunity to save a copy of the description for your records &amp; future years.</a:t>
            </a:r>
          </a:p>
          <a:p>
            <a:endParaRPr lang="en-US" dirty="0">
              <a:cs typeface="Calibri"/>
            </a:endParaRPr>
          </a:p>
          <a:p>
            <a:endParaRPr lang="en-US" dirty="0">
              <a:cs typeface="Calibri"/>
            </a:endParaRPr>
          </a:p>
          <a:p>
            <a:r>
              <a:rPr lang="en-US" dirty="0"/>
              <a:t>To edit the job profile from step 1, use the “Edit Job” option in the dropdown menu.</a:t>
            </a:r>
          </a:p>
          <a:p>
            <a:endParaRPr lang="en-US" dirty="0"/>
          </a:p>
          <a:p>
            <a:r>
              <a:rPr lang="en-US" dirty="0"/>
              <a:t>To edit the questions from step 2, use the “Manage Application” option in the dropdown menu.</a:t>
            </a:r>
          </a:p>
          <a:p>
            <a:endParaRPr lang="en-US" dirty="0"/>
          </a:p>
          <a:p>
            <a:r>
              <a:rPr lang="en-US" dirty="0"/>
              <a:t>To review the position/application details, request that the job status be changed (e.g. to have the job reviewed after making edits), or any of the other manager functions click on the job title (</a:t>
            </a:r>
            <a:r>
              <a:rPr lang="en-US" dirty="0">
                <a:solidFill>
                  <a:srgbClr val="C00000"/>
                </a:solidFill>
              </a:rPr>
              <a:t>Red Hyperlink</a:t>
            </a:r>
            <a:r>
              <a:rPr lang="en-US" dirty="0"/>
              <a:t>).  </a:t>
            </a:r>
          </a:p>
          <a:p>
            <a:endParaRPr lang="en-US" dirty="0"/>
          </a:p>
          <a:p>
            <a:pPr algn="ctr"/>
            <a:r>
              <a:rPr lang="en-US" sz="1200" b="1" dirty="0"/>
              <a:t>***Please note that updating any portion of the job posting will require the position to be reinspected </a:t>
            </a:r>
          </a:p>
          <a:p>
            <a:pPr algn="ctr"/>
            <a:r>
              <a:rPr lang="en-US" sz="1200" b="1" dirty="0"/>
              <a:t>before it will become visible to applicants.***</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23</a:t>
            </a:fld>
            <a:endParaRPr lang="en-US"/>
          </a:p>
        </p:txBody>
      </p:sp>
    </p:spTree>
    <p:extLst>
      <p:ext uri="{BB962C8B-B14F-4D97-AF65-F5344CB8AC3E}">
        <p14:creationId xmlns:p14="http://schemas.microsoft.com/office/powerpoint/2010/main" val="4007523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24</a:t>
            </a:fld>
            <a:endParaRPr lang="en-US"/>
          </a:p>
        </p:txBody>
      </p:sp>
    </p:spTree>
    <p:extLst>
      <p:ext uri="{BB962C8B-B14F-4D97-AF65-F5344CB8AC3E}">
        <p14:creationId xmlns:p14="http://schemas.microsoft.com/office/powerpoint/2010/main" val="244336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25</a:t>
            </a:fld>
            <a:endParaRPr lang="en-US"/>
          </a:p>
        </p:txBody>
      </p:sp>
    </p:spTree>
    <p:extLst>
      <p:ext uri="{BB962C8B-B14F-4D97-AF65-F5344CB8AC3E}">
        <p14:creationId xmlns:p14="http://schemas.microsoft.com/office/powerpoint/2010/main" val="312522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Pro Tip: This is an excellent opportunity to review and update all portions of the Update Job Profile page to ensure you are attracting the best applicants possible.  Sparse, clunky, or confusing posts receive fewer applicants as job-seekers simply stop reading the post and move on.</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26</a:t>
            </a:fld>
            <a:endParaRPr lang="en-US"/>
          </a:p>
        </p:txBody>
      </p:sp>
    </p:spTree>
    <p:extLst>
      <p:ext uri="{BB962C8B-B14F-4D97-AF65-F5344CB8AC3E}">
        <p14:creationId xmlns:p14="http://schemas.microsoft.com/office/powerpoint/2010/main" val="1814021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27</a:t>
            </a:fld>
            <a:endParaRPr lang="en-US"/>
          </a:p>
        </p:txBody>
      </p:sp>
    </p:spTree>
    <p:extLst>
      <p:ext uri="{BB962C8B-B14F-4D97-AF65-F5344CB8AC3E}">
        <p14:creationId xmlns:p14="http://schemas.microsoft.com/office/powerpoint/2010/main" val="992784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28</a:t>
            </a:fld>
            <a:endParaRPr lang="en-US"/>
          </a:p>
        </p:txBody>
      </p:sp>
    </p:spTree>
    <p:extLst>
      <p:ext uri="{BB962C8B-B14F-4D97-AF65-F5344CB8AC3E}">
        <p14:creationId xmlns:p14="http://schemas.microsoft.com/office/powerpoint/2010/main" val="982364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Pro Tip: Viewing the job details is a great way to proofread, see what applicants will see, and provides you with an opportunity to save a copy of the description for your records &amp; future years.</a:t>
            </a:r>
          </a:p>
          <a:p>
            <a:endParaRPr lang="en-US" dirty="0">
              <a:cs typeface="Calibri"/>
            </a:endParaRPr>
          </a:p>
          <a:p>
            <a:endParaRPr lang="en-US" dirty="0">
              <a:cs typeface="Calibri"/>
            </a:endParaRPr>
          </a:p>
          <a:p>
            <a:r>
              <a:rPr lang="en-US" dirty="0"/>
              <a:t>To edit the job profile from step 1, use the “Edit Job” option in the dropdown menu.</a:t>
            </a:r>
          </a:p>
          <a:p>
            <a:endParaRPr lang="en-US" dirty="0"/>
          </a:p>
          <a:p>
            <a:r>
              <a:rPr lang="en-US" dirty="0"/>
              <a:t>To edit the questions from step 2, use the “Manage Application” option in the dropdown menu.</a:t>
            </a:r>
          </a:p>
          <a:p>
            <a:endParaRPr lang="en-US" dirty="0"/>
          </a:p>
          <a:p>
            <a:r>
              <a:rPr lang="en-US" dirty="0"/>
              <a:t>To review the position/application details, request that the job status be changed (e.g. to have the job reviewed after making edits), or any of the other manager functions click on the job title (</a:t>
            </a:r>
            <a:r>
              <a:rPr lang="en-US" dirty="0">
                <a:solidFill>
                  <a:srgbClr val="C00000"/>
                </a:solidFill>
              </a:rPr>
              <a:t>Red Hyperlink</a:t>
            </a:r>
            <a:r>
              <a:rPr lang="en-US" dirty="0"/>
              <a:t>).  </a:t>
            </a:r>
          </a:p>
          <a:p>
            <a:endParaRPr lang="en-US" dirty="0"/>
          </a:p>
          <a:p>
            <a:pPr algn="ctr"/>
            <a:r>
              <a:rPr lang="en-US" sz="1200" b="1" dirty="0"/>
              <a:t>***Please note that updating any portion of the job posting will require the position to be reinspected </a:t>
            </a:r>
          </a:p>
          <a:p>
            <a:pPr algn="ctr"/>
            <a:r>
              <a:rPr lang="en-US" sz="1200" b="1" dirty="0"/>
              <a:t>before it will become visible to applicants.***</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29</a:t>
            </a:fld>
            <a:endParaRPr lang="en-US"/>
          </a:p>
        </p:txBody>
      </p:sp>
    </p:spTree>
    <p:extLst>
      <p:ext uri="{BB962C8B-B14F-4D97-AF65-F5344CB8AC3E}">
        <p14:creationId xmlns:p14="http://schemas.microsoft.com/office/powerpoint/2010/main" val="12809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Regulatory training is the same for all supervisors</a:t>
            </a:r>
          </a:p>
          <a:p>
            <a:pPr marL="228600" indent="-228600">
              <a:buAutoNum type="arabicPeriod"/>
            </a:pPr>
            <a:r>
              <a:rPr lang="en-US" baseline="0" dirty="0"/>
              <a:t>Review Program Calendar and Website Resources</a:t>
            </a:r>
          </a:p>
          <a:p>
            <a:pPr marL="228600" indent="-228600">
              <a:buAutoNum type="arabicPeriod"/>
            </a:pPr>
            <a:r>
              <a:rPr lang="en-US" baseline="0" dirty="0"/>
              <a:t>Jobx training for on campus supervisors, Jobx training for off campus supervisors</a:t>
            </a:r>
          </a:p>
          <a:p>
            <a:pPr marL="228600" indent="-228600">
              <a:buAutoNum type="arabicPeriod"/>
            </a:pPr>
            <a:r>
              <a:rPr lang="en-US" baseline="0" dirty="0"/>
              <a:t>New supervisor request form for new and replacement supervisors to complete once</a:t>
            </a:r>
          </a:p>
          <a:p>
            <a:pPr marL="228600" indent="-228600">
              <a:buAutoNum type="arabicPeriod"/>
            </a:pPr>
            <a:r>
              <a:rPr lang="en-US" baseline="0" dirty="0"/>
              <a:t>Take your quiz! Upon quiz completion, Thomas will be notified if you scored 100% and will set up your site visit.</a:t>
            </a:r>
          </a:p>
          <a:p>
            <a:pPr marL="228600" indent="-228600">
              <a:buAutoNum type="arabicPeriod"/>
            </a:pPr>
            <a:r>
              <a:rPr lang="en-US" baseline="0" dirty="0" err="1"/>
              <a:t>Jobx</a:t>
            </a:r>
            <a:r>
              <a:rPr lang="en-US" baseline="0" dirty="0"/>
              <a:t> Access granted after site visit is complete! </a:t>
            </a:r>
          </a:p>
          <a:p>
            <a:pPr marL="228600" indent="-228600">
              <a:buAutoNum type="arabicPeriod"/>
            </a:pPr>
            <a:endParaRPr lang="en-US" baseline="0" dirty="0"/>
          </a:p>
          <a:p>
            <a:pPr marL="0" indent="0">
              <a:buNone/>
            </a:pPr>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3</a:t>
            </a:fld>
            <a:endParaRPr lang="en-US"/>
          </a:p>
        </p:txBody>
      </p:sp>
    </p:spTree>
    <p:extLst>
      <p:ext uri="{BB962C8B-B14F-4D97-AF65-F5344CB8AC3E}">
        <p14:creationId xmlns:p14="http://schemas.microsoft.com/office/powerpoint/2010/main" val="226566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30</a:t>
            </a:fld>
            <a:endParaRPr lang="en-US"/>
          </a:p>
        </p:txBody>
      </p:sp>
    </p:spTree>
    <p:extLst>
      <p:ext uri="{BB962C8B-B14F-4D97-AF65-F5344CB8AC3E}">
        <p14:creationId xmlns:p14="http://schemas.microsoft.com/office/powerpoint/2010/main" val="3034801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31</a:t>
            </a:fld>
            <a:endParaRPr lang="en-US"/>
          </a:p>
        </p:txBody>
      </p:sp>
    </p:spTree>
    <p:extLst>
      <p:ext uri="{BB962C8B-B14F-4D97-AF65-F5344CB8AC3E}">
        <p14:creationId xmlns:p14="http://schemas.microsoft.com/office/powerpoint/2010/main" val="1608257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32</a:t>
            </a:fld>
            <a:endParaRPr lang="en-US"/>
          </a:p>
        </p:txBody>
      </p:sp>
    </p:spTree>
    <p:extLst>
      <p:ext uri="{BB962C8B-B14F-4D97-AF65-F5344CB8AC3E}">
        <p14:creationId xmlns:p14="http://schemas.microsoft.com/office/powerpoint/2010/main" val="117564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33</a:t>
            </a:fld>
            <a:endParaRPr lang="en-US"/>
          </a:p>
        </p:txBody>
      </p:sp>
    </p:spTree>
    <p:extLst>
      <p:ext uri="{BB962C8B-B14F-4D97-AF65-F5344CB8AC3E}">
        <p14:creationId xmlns:p14="http://schemas.microsoft.com/office/powerpoint/2010/main" val="1529529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34</a:t>
            </a:fld>
            <a:endParaRPr lang="en-US"/>
          </a:p>
        </p:txBody>
      </p:sp>
    </p:spTree>
    <p:extLst>
      <p:ext uri="{BB962C8B-B14F-4D97-AF65-F5344CB8AC3E}">
        <p14:creationId xmlns:p14="http://schemas.microsoft.com/office/powerpoint/2010/main" val="3140324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35</a:t>
            </a:fld>
            <a:endParaRPr lang="en-US"/>
          </a:p>
        </p:txBody>
      </p:sp>
    </p:spTree>
    <p:extLst>
      <p:ext uri="{BB962C8B-B14F-4D97-AF65-F5344CB8AC3E}">
        <p14:creationId xmlns:p14="http://schemas.microsoft.com/office/powerpoint/2010/main" val="2577019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36</a:t>
            </a:fld>
            <a:endParaRPr lang="en-US"/>
          </a:p>
        </p:txBody>
      </p:sp>
    </p:spTree>
    <p:extLst>
      <p:ext uri="{BB962C8B-B14F-4D97-AF65-F5344CB8AC3E}">
        <p14:creationId xmlns:p14="http://schemas.microsoft.com/office/powerpoint/2010/main" val="3619336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37</a:t>
            </a:fld>
            <a:endParaRPr lang="en-US"/>
          </a:p>
        </p:txBody>
      </p:sp>
    </p:spTree>
    <p:extLst>
      <p:ext uri="{BB962C8B-B14F-4D97-AF65-F5344CB8AC3E}">
        <p14:creationId xmlns:p14="http://schemas.microsoft.com/office/powerpoint/2010/main" val="1085957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38</a:t>
            </a:fld>
            <a:endParaRPr lang="en-US"/>
          </a:p>
        </p:txBody>
      </p:sp>
    </p:spTree>
    <p:extLst>
      <p:ext uri="{BB962C8B-B14F-4D97-AF65-F5344CB8AC3E}">
        <p14:creationId xmlns:p14="http://schemas.microsoft.com/office/powerpoint/2010/main" val="2541644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39</a:t>
            </a:fld>
            <a:endParaRPr lang="en-US"/>
          </a:p>
        </p:txBody>
      </p:sp>
    </p:spTree>
    <p:extLst>
      <p:ext uri="{BB962C8B-B14F-4D97-AF65-F5344CB8AC3E}">
        <p14:creationId xmlns:p14="http://schemas.microsoft.com/office/powerpoint/2010/main" val="61421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0">
              <a:buSzPct val="100000"/>
              <a:buFontTx/>
              <a:buNone/>
            </a:pPr>
            <a:r>
              <a:rPr lang="en-US" dirty="0"/>
              <a:t>Jobx is the current system of record for all Work-Study (WS) placements.</a:t>
            </a:r>
          </a:p>
          <a:p>
            <a:pPr marL="127000" indent="0">
              <a:buSzPct val="100000"/>
              <a:buFontTx/>
              <a:buNone/>
            </a:pPr>
            <a:r>
              <a:rPr lang="en-US" dirty="0" err="1"/>
              <a:t>JobX</a:t>
            </a:r>
            <a:r>
              <a:rPr lang="en-US" dirty="0"/>
              <a:t> currently serves 6 main functions:</a:t>
            </a:r>
          </a:p>
          <a:p>
            <a:pPr marL="584200" lvl="1" indent="0">
              <a:buSzPct val="100000"/>
              <a:buFont typeface="Arial" panose="020B0604020202020204" pitchFamily="34" charset="0"/>
              <a:buNone/>
            </a:pPr>
            <a:r>
              <a:rPr lang="en-US" dirty="0"/>
              <a:t>Provides an online space for employers to create and post positions</a:t>
            </a:r>
          </a:p>
          <a:p>
            <a:pPr marL="584200" lvl="1" indent="0">
              <a:buSzPct val="100000"/>
              <a:buFont typeface="Arial" panose="020B0604020202020204" pitchFamily="34" charset="0"/>
              <a:buNone/>
            </a:pPr>
            <a:r>
              <a:rPr lang="en-US" dirty="0"/>
              <a:t>Provides an online system by which students can search job postings</a:t>
            </a:r>
          </a:p>
          <a:p>
            <a:pPr marL="584200" lvl="1" indent="0">
              <a:buSzPct val="100000"/>
              <a:buFont typeface="Arial" panose="020B0604020202020204" pitchFamily="34" charset="0"/>
              <a:buNone/>
            </a:pPr>
            <a:r>
              <a:rPr lang="en-US" dirty="0"/>
              <a:t>Functions as an application/selection portal allowing students to apply to positions and managers to hire them</a:t>
            </a:r>
          </a:p>
          <a:p>
            <a:pPr marL="584200" lvl="1" indent="0">
              <a:buSzPct val="100000"/>
              <a:buFont typeface="Arial" panose="020B0604020202020204" pitchFamily="34" charset="0"/>
              <a:buNone/>
            </a:pPr>
            <a:r>
              <a:rPr lang="en-US" dirty="0"/>
              <a:t>Serves as a hiring record system, keeping track of which student is employed in which position</a:t>
            </a:r>
          </a:p>
          <a:p>
            <a:pPr marL="584200" lvl="1" indent="0">
              <a:buSzPct val="100000"/>
              <a:buFont typeface="Arial" panose="020B0604020202020204" pitchFamily="34" charset="0"/>
              <a:buNone/>
            </a:pPr>
            <a:r>
              <a:rPr lang="en-US" dirty="0"/>
              <a:t>Retains communication and reporting information, allowing the FWS office to contact students and supervisors with current positions</a:t>
            </a:r>
          </a:p>
          <a:p>
            <a:pPr marL="584200" lvl="1" indent="0">
              <a:buSzPct val="100000"/>
              <a:buFont typeface="Arial" panose="020B0604020202020204" pitchFamily="34" charset="0"/>
              <a:buNone/>
            </a:pPr>
            <a:r>
              <a:rPr lang="en-US" dirty="0"/>
              <a:t>Hosts an informational website for resource dissemination </a:t>
            </a:r>
          </a:p>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4</a:t>
            </a:fld>
            <a:endParaRPr lang="en-US"/>
          </a:p>
        </p:txBody>
      </p:sp>
    </p:spTree>
    <p:extLst>
      <p:ext uri="{BB962C8B-B14F-4D97-AF65-F5344CB8AC3E}">
        <p14:creationId xmlns:p14="http://schemas.microsoft.com/office/powerpoint/2010/main" val="2265669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Confirm that the student’s biographical and contact information is correct.</a:t>
            </a:r>
          </a:p>
          <a:p>
            <a:pPr marL="342900" indent="-342900">
              <a:buFont typeface="+mj-lt"/>
              <a:buAutoNum type="arabicPeriod"/>
            </a:pPr>
            <a:r>
              <a:rPr lang="en-US" sz="1200" dirty="0"/>
              <a:t>Input the student’s hourly wage rate.  This rate has to fit within the job level you chose for the position and will be reviewed.</a:t>
            </a:r>
          </a:p>
          <a:p>
            <a:pPr marL="342900" indent="-342900">
              <a:buFont typeface="+mj-lt"/>
              <a:buAutoNum type="arabicPeriod"/>
            </a:pPr>
            <a:r>
              <a:rPr lang="en-US" sz="1200" dirty="0"/>
              <a:t>Input the expected hours per week.  This figure is an approximation and can vary from week-to-week with supervisor approval.</a:t>
            </a:r>
          </a:p>
          <a:p>
            <a:pPr marL="342900" indent="-342900">
              <a:buFont typeface="+mj-lt"/>
              <a:buAutoNum type="arabicPeriod"/>
            </a:pPr>
            <a:r>
              <a:rPr lang="en-US" sz="1200" dirty="0"/>
              <a:t>Confirm the estimated employment start day and end date.  These dates should default to the correct values for the time frame selected during the job creation process.</a:t>
            </a:r>
          </a:p>
          <a:p>
            <a:pPr marL="342900" indent="-342900">
              <a:buFont typeface="+mj-lt"/>
              <a:buAutoNum type="arabicPeriod"/>
            </a:pPr>
            <a:r>
              <a:rPr lang="en-US" sz="1200" dirty="0"/>
              <a:t>Indicate whether the student is being hired for the first time or rehired to the same position they held in the previous year.</a:t>
            </a:r>
          </a:p>
          <a:p>
            <a:pPr marL="342900" indent="-342900">
              <a:buFont typeface="+mj-lt"/>
              <a:buAutoNum type="arabicPeriod"/>
            </a:pPr>
            <a:r>
              <a:rPr lang="en-US" sz="1200" dirty="0"/>
              <a:t>Provide any additional relevant notes.</a:t>
            </a:r>
          </a:p>
          <a:p>
            <a:pPr marL="342900" indent="-342900">
              <a:buFont typeface="+mj-lt"/>
              <a:buAutoNum type="arabicPeriod"/>
            </a:pPr>
            <a:r>
              <a:rPr lang="en-US" sz="1200" dirty="0"/>
              <a:t>Click the [Submit Request] button</a:t>
            </a:r>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40</a:t>
            </a:fld>
            <a:endParaRPr lang="en-US"/>
          </a:p>
        </p:txBody>
      </p:sp>
    </p:spTree>
    <p:extLst>
      <p:ext uri="{BB962C8B-B14F-4D97-AF65-F5344CB8AC3E}">
        <p14:creationId xmlns:p14="http://schemas.microsoft.com/office/powerpoint/2010/main" val="1864267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41</a:t>
            </a:fld>
            <a:endParaRPr lang="en-US"/>
          </a:p>
        </p:txBody>
      </p:sp>
    </p:spTree>
    <p:extLst>
      <p:ext uri="{BB962C8B-B14F-4D97-AF65-F5344CB8AC3E}">
        <p14:creationId xmlns:p14="http://schemas.microsoft.com/office/powerpoint/2010/main" val="310088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42</a:t>
            </a:fld>
            <a:endParaRPr lang="en-US"/>
          </a:p>
        </p:txBody>
      </p:sp>
    </p:spTree>
    <p:extLst>
      <p:ext uri="{BB962C8B-B14F-4D97-AF65-F5344CB8AC3E}">
        <p14:creationId xmlns:p14="http://schemas.microsoft.com/office/powerpoint/2010/main" val="761762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43</a:t>
            </a:fld>
            <a:endParaRPr lang="en-US"/>
          </a:p>
        </p:txBody>
      </p:sp>
    </p:spTree>
    <p:extLst>
      <p:ext uri="{BB962C8B-B14F-4D97-AF65-F5344CB8AC3E}">
        <p14:creationId xmlns:p14="http://schemas.microsoft.com/office/powerpoint/2010/main" val="3851011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44</a:t>
            </a:fld>
            <a:endParaRPr lang="en-US"/>
          </a:p>
        </p:txBody>
      </p:sp>
    </p:spTree>
    <p:extLst>
      <p:ext uri="{BB962C8B-B14F-4D97-AF65-F5344CB8AC3E}">
        <p14:creationId xmlns:p14="http://schemas.microsoft.com/office/powerpoint/2010/main" val="3964391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45</a:t>
            </a:fld>
            <a:endParaRPr lang="en-US"/>
          </a:p>
        </p:txBody>
      </p:sp>
    </p:spTree>
    <p:extLst>
      <p:ext uri="{BB962C8B-B14F-4D97-AF65-F5344CB8AC3E}">
        <p14:creationId xmlns:p14="http://schemas.microsoft.com/office/powerpoint/2010/main" val="3965845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Huey, AKA Hubert A. DeMarco, the first of his name. Can be found in Pettigrew hall for pets and walks. An exclusive offer for WS students and supervisors. </a:t>
            </a:r>
          </a:p>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46</a:t>
            </a:fld>
            <a:endParaRPr lang="en-US"/>
          </a:p>
        </p:txBody>
      </p:sp>
    </p:spTree>
    <p:extLst>
      <p:ext uri="{BB962C8B-B14F-4D97-AF65-F5344CB8AC3E}">
        <p14:creationId xmlns:p14="http://schemas.microsoft.com/office/powerpoint/2010/main" val="302558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Enter the Jobx website.</a:t>
            </a:r>
          </a:p>
          <a:p>
            <a:r>
              <a:rPr lang="en-US" dirty="0">
                <a:cs typeface="Calibri"/>
              </a:rPr>
              <a:t>https://unc.studentemployment.ngwebsolutions.com/Cmx_Content.aspx?cpId=6</a:t>
            </a:r>
          </a:p>
          <a:p>
            <a:r>
              <a:rPr lang="en-US" dirty="0">
                <a:cs typeface="Calibri"/>
              </a:rPr>
              <a:t>Select work-study supervisors</a:t>
            </a:r>
          </a:p>
          <a:p>
            <a:endParaRPr lang="en-US" dirty="0">
              <a:cs typeface="Calibri"/>
            </a:endParaRPr>
          </a:p>
          <a:p>
            <a:pPr marL="127000" indent="0">
              <a:buSzPct val="100000"/>
              <a:buFontTx/>
              <a:buNone/>
            </a:pPr>
            <a:r>
              <a:rPr lang="en-US" dirty="0" err="1"/>
              <a:t>JobX</a:t>
            </a:r>
            <a:r>
              <a:rPr lang="en-US" dirty="0"/>
              <a:t> currently serves 6 main functions:</a:t>
            </a:r>
          </a:p>
          <a:p>
            <a:pPr marL="584200" lvl="1" indent="0">
              <a:buSzPct val="100000"/>
              <a:buFont typeface="Arial" panose="020B0604020202020204" pitchFamily="34" charset="0"/>
              <a:buNone/>
            </a:pPr>
            <a:r>
              <a:rPr lang="en-US" dirty="0"/>
              <a:t>Provides an online space for employers to create and post positions</a:t>
            </a:r>
          </a:p>
          <a:p>
            <a:pPr marL="584200" lvl="1" indent="0">
              <a:buSzPct val="100000"/>
              <a:buFont typeface="Arial" panose="020B0604020202020204" pitchFamily="34" charset="0"/>
              <a:buNone/>
            </a:pPr>
            <a:r>
              <a:rPr lang="en-US" dirty="0"/>
              <a:t>Provides an online system by which students can search job postings</a:t>
            </a:r>
          </a:p>
          <a:p>
            <a:pPr marL="584200" lvl="1" indent="0">
              <a:buSzPct val="100000"/>
              <a:buFont typeface="Arial" panose="020B0604020202020204" pitchFamily="34" charset="0"/>
              <a:buNone/>
            </a:pPr>
            <a:r>
              <a:rPr lang="en-US" dirty="0"/>
              <a:t>Functions as an application/selection portal allowing students to apply to positions and managers to hire them</a:t>
            </a:r>
          </a:p>
          <a:p>
            <a:pPr marL="584200" lvl="1" indent="0">
              <a:buSzPct val="100000"/>
              <a:buFont typeface="Arial" panose="020B0604020202020204" pitchFamily="34" charset="0"/>
              <a:buNone/>
            </a:pPr>
            <a:r>
              <a:rPr lang="en-US" dirty="0"/>
              <a:t>Serves as a hiring record system, keeping track of which student is employed in which position</a:t>
            </a:r>
          </a:p>
          <a:p>
            <a:pPr marL="584200" lvl="1" indent="0">
              <a:buSzPct val="100000"/>
              <a:buFont typeface="Arial" panose="020B0604020202020204" pitchFamily="34" charset="0"/>
              <a:buNone/>
            </a:pPr>
            <a:r>
              <a:rPr lang="en-US" dirty="0"/>
              <a:t>Retains communication and reporting information, allowing the FWS office to contact students and supervisors with current positions</a:t>
            </a:r>
          </a:p>
          <a:p>
            <a:pPr marL="584200" lvl="1" indent="0">
              <a:buSzPct val="100000"/>
              <a:buFont typeface="Arial" panose="020B0604020202020204" pitchFamily="34" charset="0"/>
              <a:buNone/>
            </a:pPr>
            <a:r>
              <a:rPr lang="en-US" dirty="0"/>
              <a:t>Hosts an informational website for resource dissemination </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5</a:t>
            </a:fld>
            <a:endParaRPr lang="en-US"/>
          </a:p>
        </p:txBody>
      </p:sp>
    </p:spTree>
    <p:extLst>
      <p:ext uri="{BB962C8B-B14F-4D97-AF65-F5344CB8AC3E}">
        <p14:creationId xmlns:p14="http://schemas.microsoft.com/office/powerpoint/2010/main" val="72569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main page you will see students, work-study supervisors, and prospective supervisor pages.</a:t>
            </a:r>
          </a:p>
          <a:p>
            <a:r>
              <a:rPr lang="en-US" dirty="0">
                <a:cs typeface="Calibri"/>
              </a:rPr>
              <a:t>Select the “Work-Study Supervisor page”</a:t>
            </a:r>
          </a:p>
          <a:p>
            <a:endParaRPr lang="en-US" dirty="0">
              <a:cs typeface="Calibri"/>
            </a:endParaRPr>
          </a:p>
          <a:p>
            <a:r>
              <a:rPr lang="en-US" dirty="0">
                <a:cs typeface="Calibri"/>
              </a:rPr>
              <a:t>Select the OFF Campus Community Service Login. </a:t>
            </a:r>
            <a:r>
              <a:rPr lang="en-US" sz="1200" b="1" dirty="0">
                <a:solidFill>
                  <a:srgbClr val="1D3D6B"/>
                </a:solidFill>
              </a:rPr>
              <a:t>During your first time using </a:t>
            </a:r>
            <a:r>
              <a:rPr lang="en-US" sz="1200" b="1" dirty="0" err="1">
                <a:solidFill>
                  <a:srgbClr val="1D3D6B"/>
                </a:solidFill>
              </a:rPr>
              <a:t>Jobx</a:t>
            </a:r>
            <a:r>
              <a:rPr lang="en-US" sz="1200" b="1" dirty="0">
                <a:solidFill>
                  <a:srgbClr val="1D3D6B"/>
                </a:solidFill>
              </a:rPr>
              <a:t> you will request a login by clicking the “Request Login” link under the Off-campus community service </a:t>
            </a:r>
            <a:r>
              <a:rPr lang="en-US" sz="1200" b="1" dirty="0" err="1">
                <a:solidFill>
                  <a:srgbClr val="1D3D6B"/>
                </a:solidFill>
              </a:rPr>
              <a:t>Jobx</a:t>
            </a:r>
            <a:r>
              <a:rPr lang="en-US" sz="1200" b="1" dirty="0">
                <a:solidFill>
                  <a:srgbClr val="1D3D6B"/>
                </a:solidFill>
              </a:rPr>
              <a:t> Login link. You will fill out the form, and if you have passed your quiz with a 100% score, completed your site visit, and the new supervisor form if you are new to the program, we will approve your login information so you can sign in and begin posting!</a:t>
            </a:r>
          </a:p>
          <a:p>
            <a:r>
              <a:rPr lang="en-US" dirty="0">
                <a:cs typeface="Calibri"/>
              </a:rPr>
              <a:t>Visit https://studentaid.unc.edu/work-study-program/prospective-employer-information/</a:t>
            </a:r>
          </a:p>
          <a:p>
            <a:pPr lvl="1"/>
            <a:r>
              <a:rPr lang="en-US" dirty="0">
                <a:cs typeface="Calibri"/>
              </a:rPr>
              <a:t>If you are a new supervisor and need access</a:t>
            </a:r>
          </a:p>
          <a:p>
            <a:pPr lvl="1"/>
            <a:endParaRPr lang="en-US" dirty="0">
              <a:cs typeface="Calibri"/>
            </a:endParaRPr>
          </a:p>
          <a:p>
            <a:pPr lvl="1"/>
            <a:endParaRPr lang="en-US" dirty="0">
              <a:cs typeface="Calibri"/>
            </a:endParaRPr>
          </a:p>
          <a:p>
            <a:pPr lvl="1"/>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6</a:t>
            </a:fld>
            <a:endParaRPr lang="en-US"/>
          </a:p>
        </p:txBody>
      </p:sp>
    </p:spTree>
    <p:extLst>
      <p:ext uri="{BB962C8B-B14F-4D97-AF65-F5344CB8AC3E}">
        <p14:creationId xmlns:p14="http://schemas.microsoft.com/office/powerpoint/2010/main" val="204438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time to explore the site. Review the “Help” function for information not covered in this training but you may be interested in. </a:t>
            </a:r>
          </a:p>
        </p:txBody>
      </p:sp>
      <p:sp>
        <p:nvSpPr>
          <p:cNvPr id="4" name="Slide Number Placeholder 3"/>
          <p:cNvSpPr>
            <a:spLocks noGrp="1"/>
          </p:cNvSpPr>
          <p:nvPr>
            <p:ph type="sldNum" sz="quarter" idx="5"/>
          </p:nvPr>
        </p:nvSpPr>
        <p:spPr/>
        <p:txBody>
          <a:bodyPr/>
          <a:lstStyle/>
          <a:p>
            <a:fld id="{C0B45609-0F2D-42E9-B4E1-B71756F7A216}" type="slidenum">
              <a:rPr lang="en-US" smtClean="0"/>
              <a:t>7</a:t>
            </a:fld>
            <a:endParaRPr lang="en-US"/>
          </a:p>
        </p:txBody>
      </p:sp>
    </p:spTree>
    <p:extLst>
      <p:ext uri="{BB962C8B-B14F-4D97-AF65-F5344CB8AC3E}">
        <p14:creationId xmlns:p14="http://schemas.microsoft.com/office/powerpoint/2010/main" val="315354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returning WS Supervisor who will not be creating new positions, you may skip to the next section: </a:t>
            </a:r>
            <a:r>
              <a:rPr lang="en-US" dirty="0">
                <a:hlinkClick r:id="" action="ppaction://noaction"/>
              </a:rPr>
              <a:t>Updating positions from a previous year</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8</a:t>
            </a:fld>
            <a:endParaRPr lang="en-US"/>
          </a:p>
        </p:txBody>
      </p:sp>
    </p:spTree>
    <p:extLst>
      <p:ext uri="{BB962C8B-B14F-4D97-AF65-F5344CB8AC3E}">
        <p14:creationId xmlns:p14="http://schemas.microsoft.com/office/powerpoint/2010/main" val="135753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returning WS Supervisor who will not be creating new positions, you may skip to the next section: </a:t>
            </a:r>
            <a:r>
              <a:rPr lang="en-US" dirty="0">
                <a:hlinkClick r:id="" action="ppaction://noaction"/>
              </a:rPr>
              <a:t>Updating positions from a previous year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ever forget, the text at the top of the page will remind you how to add a job! </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9</a:t>
            </a:fld>
            <a:endParaRPr lang="en-US"/>
          </a:p>
        </p:txBody>
      </p:sp>
    </p:spTree>
    <p:extLst>
      <p:ext uri="{BB962C8B-B14F-4D97-AF65-F5344CB8AC3E}">
        <p14:creationId xmlns:p14="http://schemas.microsoft.com/office/powerpoint/2010/main" val="236118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212" y="1419819"/>
            <a:ext cx="7322545" cy="2387600"/>
          </a:xfrm>
        </p:spPr>
        <p:txBody>
          <a:bodyPr anchor="b"/>
          <a:lstStyle>
            <a:lvl1pPr algn="l">
              <a:defRPr sz="6000">
                <a:solidFill>
                  <a:schemeClr val="bg1"/>
                </a:solidFill>
                <a:latin typeface="Franklin Gothic Demi" panose="020B07030201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212" y="4002836"/>
            <a:ext cx="9144000" cy="614884"/>
          </a:xfrm>
        </p:spPr>
        <p:txBody>
          <a:bodyPr/>
          <a:lstStyle>
            <a:lvl1pPr marL="0" indent="0" algn="l">
              <a:lnSpc>
                <a:spcPct val="50000"/>
              </a:lnSpc>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January 30, 2020</a:t>
            </a:r>
          </a:p>
          <a:p>
            <a:r>
              <a:rPr lang="en-US"/>
              <a:t>5-5:45 p.m. EST</a:t>
            </a:r>
          </a:p>
        </p:txBody>
      </p:sp>
    </p:spTree>
    <p:extLst>
      <p:ext uri="{BB962C8B-B14F-4D97-AF65-F5344CB8AC3E}">
        <p14:creationId xmlns:p14="http://schemas.microsoft.com/office/powerpoint/2010/main" val="110205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1424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3347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51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chemeClr val="bg1"/>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56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65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89912F-49D0-484C-B68F-E6E434AC9309}"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3526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9912F-49D0-484C-B68F-E6E434AC9309}"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00213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9912F-49D0-484C-B68F-E6E434AC9309}"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365700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56151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597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9912F-49D0-484C-B68F-E6E434AC9309}" type="datetimeFigureOut">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D72EB-AC7E-459D-B34F-70530254AF4C}" type="slidenum">
              <a:rPr lang="en-US" smtClean="0"/>
              <a:t>‹#›</a:t>
            </a:fld>
            <a:endParaRPr lang="en-US"/>
          </a:p>
        </p:txBody>
      </p:sp>
    </p:spTree>
    <p:extLst>
      <p:ext uri="{BB962C8B-B14F-4D97-AF65-F5344CB8AC3E}">
        <p14:creationId xmlns:p14="http://schemas.microsoft.com/office/powerpoint/2010/main" val="69564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studentaid.unc.edu/wp-content/uploads/sites/1072/2021/03/Job_Development_Guid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unc.edu/wp-content/uploads/sites/1072/2021/03/Job_Development_Guid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tudentaid.unc.edu/wp-content/uploads/sites/1072/2021/03/Job_Development_Guid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tudentaid.unc.edu/wp-content/uploads/sites/1072/2021/03/Job_Development_Guide.pdf"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s://unc.studentemployment.ngwebsolutions.com/Cmx_Content.aspx?cpId=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https://unc.studentemployment.ngwebsolutions.com/Cmx_Content.aspx?cpId=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hyperlink" Target="https://studentaid.unc.edu/wp-content/uploads/sites/1072/2019/12/Interview_Question_Pointers.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unc.studentemployment.ngwebsolutions.com/Cmx_Content.aspx?cpId=7"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19.jp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hyperlink" Target="https://unc.studentemployment.ngwebsolutions.com/Cmx_Content.aspx?cpId=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nc.studentemployment.ngwebsolution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nc.studentemployment.ngwebsolutions.com/Cmx_Content.aspx?cpId=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unc.studentemployment.ngwebsolutions.com/Cmx_Content.aspx?cpId=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work-study@unc.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A building next to a tree&#10;&#10;Description automatically generated">
            <a:extLst>
              <a:ext uri="{FF2B5EF4-FFF2-40B4-BE49-F238E27FC236}">
                <a16:creationId xmlns:a16="http://schemas.microsoft.com/office/drawing/2014/main" id="{F2C19B56-9737-6145-B8B2-53050D2D1F4A}"/>
              </a:ext>
            </a:extLst>
          </p:cNvPr>
          <p:cNvPicPr>
            <a:picLocks noChangeAspect="1"/>
          </p:cNvPicPr>
          <p:nvPr/>
        </p:nvPicPr>
        <p:blipFill rotWithShape="1">
          <a:blip r:embed="rId3">
            <a:extLst>
              <a:ext uri="{28A0092B-C50C-407E-A947-70E740481C1C}">
                <a14:useLocalDpi xmlns:a14="http://schemas.microsoft.com/office/drawing/2010/main" val="0"/>
              </a:ext>
            </a:extLst>
          </a:blip>
          <a:srcRect t="33385" r="26051" b="4221"/>
          <a:stretch/>
        </p:blipFill>
        <p:spPr>
          <a:xfrm>
            <a:off x="0" y="0"/>
            <a:ext cx="12192001" cy="6858000"/>
          </a:xfrm>
          <a:prstGeom prst="rect">
            <a:avLst/>
          </a:prstGeom>
        </p:spPr>
      </p:pic>
      <p:sp>
        <p:nvSpPr>
          <p:cNvPr id="6" name="Rectangle 5"/>
          <p:cNvSpPr/>
          <p:nvPr/>
        </p:nvSpPr>
        <p:spPr>
          <a:xfrm>
            <a:off x="0" y="1157288"/>
            <a:ext cx="12192000" cy="5700712"/>
          </a:xfrm>
          <a:prstGeom prst="rect">
            <a:avLst/>
          </a:prstGeom>
          <a:gradFill>
            <a:gsLst>
              <a:gs pos="66000">
                <a:schemeClr val="bg2">
                  <a:lumMod val="10000"/>
                  <a:alpha val="0"/>
                </a:schemeClr>
              </a:gs>
              <a:gs pos="100000">
                <a:schemeClr val="bg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19044582-DC3B-4246-BF18-EDAFC7BB1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3140">
            <a:off x="-3469759" y="1633298"/>
            <a:ext cx="9229940" cy="6858000"/>
          </a:xfrm>
          <a:prstGeom prst="rect">
            <a:avLst/>
          </a:prstGeom>
        </p:spPr>
      </p:pic>
      <p:sp>
        <p:nvSpPr>
          <p:cNvPr id="8" name="Title 1">
            <a:extLst>
              <a:ext uri="{FF2B5EF4-FFF2-40B4-BE49-F238E27FC236}">
                <a16:creationId xmlns:a16="http://schemas.microsoft.com/office/drawing/2014/main" id="{3BDCB34E-F2F0-F44A-8677-154C5DD0CDC0}"/>
              </a:ext>
            </a:extLst>
          </p:cNvPr>
          <p:cNvSpPr txBox="1">
            <a:spLocks/>
          </p:cNvSpPr>
          <p:nvPr/>
        </p:nvSpPr>
        <p:spPr>
          <a:xfrm>
            <a:off x="382102" y="4947612"/>
            <a:ext cx="6307810" cy="20502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Franklin Gothic Demi" panose="020B0703020102020204" pitchFamily="34" charset="0"/>
                <a:ea typeface="+mj-ea"/>
                <a:cs typeface="+mj-cs"/>
              </a:defRPr>
            </a:lvl1pPr>
          </a:lstStyle>
          <a:p>
            <a:endParaRPr lang="en-US" sz="8000" dirty="0">
              <a:latin typeface="+mj-lt"/>
            </a:endParaRPr>
          </a:p>
          <a:p>
            <a:r>
              <a:rPr lang="en-US" sz="5600" dirty="0">
                <a:latin typeface="+mj-lt"/>
              </a:rPr>
              <a:t>Work-Study</a:t>
            </a:r>
          </a:p>
          <a:p>
            <a:r>
              <a:rPr lang="en-US" sz="5600" dirty="0">
                <a:solidFill>
                  <a:srgbClr val="13294B"/>
                </a:solidFill>
                <a:latin typeface="+mj-lt"/>
              </a:rPr>
              <a:t>OFF-Campus</a:t>
            </a:r>
          </a:p>
          <a:p>
            <a:r>
              <a:rPr lang="en-US" sz="4800" dirty="0">
                <a:solidFill>
                  <a:srgbClr val="E0EF53"/>
                </a:solidFill>
                <a:latin typeface="+mj-lt"/>
              </a:rPr>
              <a:t>Jobx</a:t>
            </a:r>
            <a:r>
              <a:rPr lang="en-US" sz="4800" dirty="0">
                <a:latin typeface="+mj-lt"/>
              </a:rPr>
              <a:t> Training</a:t>
            </a:r>
          </a:p>
          <a:p>
            <a:r>
              <a:rPr lang="en-US" sz="6500" dirty="0">
                <a:latin typeface="+mj-lt"/>
              </a:rPr>
              <a:t>21-22</a:t>
            </a:r>
          </a:p>
          <a:p>
            <a:endParaRPr lang="en-US" sz="8000" dirty="0">
              <a:latin typeface="+mj-lt"/>
            </a:endParaRPr>
          </a:p>
        </p:txBody>
      </p:sp>
      <p:pic>
        <p:nvPicPr>
          <p:cNvPr id="4" name="Picture 3" descr="A picture containing text&#10;&#10;Description automatically generated">
            <a:extLst>
              <a:ext uri="{FF2B5EF4-FFF2-40B4-BE49-F238E27FC236}">
                <a16:creationId xmlns:a16="http://schemas.microsoft.com/office/drawing/2014/main" id="{FDB5CDC2-949A-4ABF-87AE-B1569F9E0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4009" y="6297675"/>
            <a:ext cx="3300991" cy="460249"/>
          </a:xfrm>
          <a:prstGeom prst="rect">
            <a:avLst/>
          </a:prstGeom>
        </p:spPr>
      </p:pic>
    </p:spTree>
    <p:extLst>
      <p:ext uri="{BB962C8B-B14F-4D97-AF65-F5344CB8AC3E}">
        <p14:creationId xmlns:p14="http://schemas.microsoft.com/office/powerpoint/2010/main" val="200407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3" y="337305"/>
            <a:ext cx="10715807" cy="144795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5100" b="1" dirty="0">
                <a:solidFill>
                  <a:schemeClr val="bg1"/>
                </a:solidFill>
              </a:rPr>
              <a:t>b) Posting new positions</a:t>
            </a:r>
          </a:p>
          <a:p>
            <a:pPr>
              <a:lnSpc>
                <a:spcPct val="150000"/>
              </a:lnSpc>
            </a:pPr>
            <a:r>
              <a:rPr lang="en-US" sz="3400" dirty="0">
                <a:solidFill>
                  <a:schemeClr val="bg1"/>
                </a:solidFill>
              </a:rPr>
              <a:t>1. Next, Select the “Job Type” you wish to list the position as, then hit the “Go to next step” button</a:t>
            </a:r>
          </a:p>
          <a:p>
            <a:pPr>
              <a:lnSpc>
                <a:spcPct val="150000"/>
              </a:lnSpc>
            </a:pPr>
            <a:r>
              <a:rPr lang="en-US" sz="3400" dirty="0">
                <a:solidFill>
                  <a:schemeClr val="bg1"/>
                </a:solidFill>
              </a:rPr>
              <a:t>2. Review the Job Profile Guide under Supervisor Resources and start your Job Profile</a:t>
            </a:r>
          </a:p>
        </p:txBody>
      </p:sp>
      <p:pic>
        <p:nvPicPr>
          <p:cNvPr id="13" name="Picture 12">
            <a:hlinkClick r:id="rId3"/>
            <a:extLst>
              <a:ext uri="{FF2B5EF4-FFF2-40B4-BE49-F238E27FC236}">
                <a16:creationId xmlns:a16="http://schemas.microsoft.com/office/drawing/2014/main" id="{43B4384F-8D79-4BC8-BE51-276C84D80E97}"/>
              </a:ext>
            </a:extLst>
          </p:cNvPr>
          <p:cNvPicPr>
            <a:picLocks noChangeAspect="1"/>
          </p:cNvPicPr>
          <p:nvPr/>
        </p:nvPicPr>
        <p:blipFill>
          <a:blip r:embed="rId4"/>
          <a:stretch>
            <a:fillRect/>
          </a:stretch>
        </p:blipFill>
        <p:spPr>
          <a:xfrm>
            <a:off x="6441091" y="2479671"/>
            <a:ext cx="5343525" cy="3419475"/>
          </a:xfrm>
          <a:prstGeom prst="rect">
            <a:avLst/>
          </a:prstGeom>
        </p:spPr>
      </p:pic>
      <p:sp>
        <p:nvSpPr>
          <p:cNvPr id="15" name="Arrow: Right 14">
            <a:extLst>
              <a:ext uri="{FF2B5EF4-FFF2-40B4-BE49-F238E27FC236}">
                <a16:creationId xmlns:a16="http://schemas.microsoft.com/office/drawing/2014/main" id="{5CF5E40F-15CB-4F77-9B6E-B4B09F318770}"/>
              </a:ext>
            </a:extLst>
          </p:cNvPr>
          <p:cNvSpPr/>
          <p:nvPr/>
        </p:nvSpPr>
        <p:spPr>
          <a:xfrm rot="8569674">
            <a:off x="9091996" y="3981285"/>
            <a:ext cx="666462"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9F6918F4-F205-4185-BB07-E9155F87A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84" y="3094865"/>
            <a:ext cx="5149543" cy="1785729"/>
          </a:xfrm>
          <a:prstGeom prst="rect">
            <a:avLst/>
          </a:prstGeom>
        </p:spPr>
      </p:pic>
      <p:sp>
        <p:nvSpPr>
          <p:cNvPr id="12" name="Arrow: Right 11">
            <a:extLst>
              <a:ext uri="{FF2B5EF4-FFF2-40B4-BE49-F238E27FC236}">
                <a16:creationId xmlns:a16="http://schemas.microsoft.com/office/drawing/2014/main" id="{A3C56DE5-D60D-4B6F-853A-517633E144EA}"/>
              </a:ext>
            </a:extLst>
          </p:cNvPr>
          <p:cNvSpPr/>
          <p:nvPr/>
        </p:nvSpPr>
        <p:spPr>
          <a:xfrm rot="19995661">
            <a:off x="2794601" y="4000524"/>
            <a:ext cx="1249696" cy="1935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4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26364" y="-711200"/>
            <a:ext cx="12065636" cy="62013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a:t>
            </a:r>
            <a:r>
              <a:rPr lang="en-US" sz="2400" b="1" dirty="0" err="1">
                <a:solidFill>
                  <a:schemeClr val="bg1"/>
                </a:solidFill>
              </a:rPr>
              <a:t>positions_Job</a:t>
            </a:r>
            <a:r>
              <a:rPr lang="en-US" sz="2400" b="1" dirty="0">
                <a:solidFill>
                  <a:schemeClr val="bg1"/>
                </a:solidFill>
              </a:rPr>
              <a:t> Profile</a:t>
            </a:r>
          </a:p>
          <a:p>
            <a:pPr>
              <a:lnSpc>
                <a:spcPct val="150000"/>
              </a:lnSpc>
            </a:pPr>
            <a:endParaRPr lang="en-US" sz="3200" dirty="0">
              <a:solidFill>
                <a:srgbClr val="E0EF53"/>
              </a:solidFill>
            </a:endParaRPr>
          </a:p>
          <a:p>
            <a:pPr>
              <a:lnSpc>
                <a:spcPct val="150000"/>
              </a:lnSpc>
            </a:pPr>
            <a:r>
              <a:rPr lang="en-US" sz="1800" dirty="0">
                <a:solidFill>
                  <a:srgbClr val="E0EF53"/>
                </a:solidFill>
                <a:hlinkClick r:id="rId3">
                  <a:extLst>
                    <a:ext uri="{A12FA001-AC4F-418D-AE19-62706E023703}">
                      <ahyp:hlinkClr xmlns:ahyp="http://schemas.microsoft.com/office/drawing/2018/hyperlinkcolor" val="tx"/>
                    </a:ext>
                  </a:extLst>
                </a:hlinkClick>
              </a:rPr>
              <a:t>Have the job Development guide up as we go</a:t>
            </a:r>
          </a:p>
          <a:p>
            <a:pPr>
              <a:lnSpc>
                <a:spcPct val="150000"/>
              </a:lnSpc>
            </a:pPr>
            <a:r>
              <a:rPr lang="en-US" sz="1800" dirty="0">
                <a:solidFill>
                  <a:srgbClr val="E0EF53"/>
                </a:solidFill>
                <a:hlinkClick r:id="rId3">
                  <a:extLst>
                    <a:ext uri="{A12FA001-AC4F-418D-AE19-62706E023703}">
                      <ahyp:hlinkClr xmlns:ahyp="http://schemas.microsoft.com/office/drawing/2018/hyperlinkcolor" val="tx"/>
                    </a:ext>
                  </a:extLst>
                </a:hlinkClick>
              </a:rPr>
              <a:t> through each of the sections! </a:t>
            </a:r>
            <a:endParaRPr lang="en-US" sz="1800" dirty="0">
              <a:solidFill>
                <a:srgbClr val="E0EF53"/>
              </a:solidFill>
            </a:endParaRPr>
          </a:p>
          <a:p>
            <a:pPr>
              <a:lnSpc>
                <a:spcPct val="150000"/>
              </a:lnSpc>
            </a:pPr>
            <a:endParaRPr lang="en-US" sz="3400" dirty="0">
              <a:solidFill>
                <a:schemeClr val="bg1"/>
              </a:solidFill>
            </a:endParaRPr>
          </a:p>
        </p:txBody>
      </p:sp>
      <p:pic>
        <p:nvPicPr>
          <p:cNvPr id="3" name="Picture 2">
            <a:extLst>
              <a:ext uri="{FF2B5EF4-FFF2-40B4-BE49-F238E27FC236}">
                <a16:creationId xmlns:a16="http://schemas.microsoft.com/office/drawing/2014/main" id="{6F7246F6-5250-4069-AD19-7FF2A84D6CC5}"/>
              </a:ext>
            </a:extLst>
          </p:cNvPr>
          <p:cNvPicPr>
            <a:picLocks noChangeAspect="1"/>
          </p:cNvPicPr>
          <p:nvPr/>
        </p:nvPicPr>
        <p:blipFill>
          <a:blip r:embed="rId4"/>
          <a:stretch>
            <a:fillRect/>
          </a:stretch>
        </p:blipFill>
        <p:spPr>
          <a:xfrm>
            <a:off x="5272392" y="0"/>
            <a:ext cx="6645984"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07275CCE-0A79-4E9F-B4F1-B71D4849D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24" y="3297115"/>
            <a:ext cx="3246302" cy="2082734"/>
          </a:xfrm>
          <a:prstGeom prst="rect">
            <a:avLst/>
          </a:prstGeom>
        </p:spPr>
      </p:pic>
    </p:spTree>
    <p:extLst>
      <p:ext uri="{BB962C8B-B14F-4D97-AF65-F5344CB8AC3E}">
        <p14:creationId xmlns:p14="http://schemas.microsoft.com/office/powerpoint/2010/main" val="306080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26364" y="-711200"/>
            <a:ext cx="12065636" cy="62013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positions_Job Profile</a:t>
            </a:r>
          </a:p>
          <a:p>
            <a:pPr>
              <a:lnSpc>
                <a:spcPct val="150000"/>
              </a:lnSpc>
            </a:pPr>
            <a:r>
              <a:rPr lang="en-US" sz="2000" dirty="0">
                <a:solidFill>
                  <a:schemeClr val="bg1"/>
                </a:solidFill>
              </a:rPr>
              <a:t>Part 1: Select Job Category</a:t>
            </a:r>
          </a:p>
          <a:p>
            <a:pPr>
              <a:lnSpc>
                <a:spcPct val="150000"/>
              </a:lnSpc>
            </a:pPr>
            <a:r>
              <a:rPr lang="en-US" sz="2000" dirty="0">
                <a:solidFill>
                  <a:schemeClr val="bg1"/>
                </a:solidFill>
              </a:rPr>
              <a:t>In Person: Job is completely performed In-Person </a:t>
            </a:r>
          </a:p>
          <a:p>
            <a:pPr>
              <a:lnSpc>
                <a:spcPct val="150000"/>
              </a:lnSpc>
            </a:pPr>
            <a:r>
              <a:rPr lang="en-US" sz="2000" dirty="0">
                <a:solidFill>
                  <a:schemeClr val="bg1"/>
                </a:solidFill>
              </a:rPr>
              <a:t>Hybrid: Student’s location will vary from working virtually or In-person </a:t>
            </a:r>
          </a:p>
          <a:p>
            <a:pPr>
              <a:lnSpc>
                <a:spcPct val="150000"/>
              </a:lnSpc>
            </a:pPr>
            <a:r>
              <a:rPr lang="en-US" sz="2000" dirty="0">
                <a:solidFill>
                  <a:schemeClr val="bg1"/>
                </a:solidFill>
              </a:rPr>
              <a:t>Virtual: Job is completely performed virtually</a:t>
            </a:r>
          </a:p>
          <a:p>
            <a:pPr>
              <a:lnSpc>
                <a:spcPct val="150000"/>
              </a:lnSpc>
            </a:pPr>
            <a:endParaRPr lang="en-US" sz="5100" b="1" dirty="0">
              <a:solidFill>
                <a:schemeClr val="bg1"/>
              </a:solidFill>
            </a:endParaRPr>
          </a:p>
          <a:p>
            <a:pPr>
              <a:lnSpc>
                <a:spcPct val="150000"/>
              </a:lnSpc>
            </a:pPr>
            <a:endParaRPr lang="en-US" sz="3400" dirty="0">
              <a:solidFill>
                <a:schemeClr val="bg1"/>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666749B7-5292-4ED6-B495-BF9904C69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090" y="2786743"/>
            <a:ext cx="8244526" cy="3616020"/>
          </a:xfrm>
          <a:prstGeom prst="rect">
            <a:avLst/>
          </a:prstGeom>
        </p:spPr>
      </p:pic>
      <p:sp>
        <p:nvSpPr>
          <p:cNvPr id="5" name="Arrow: Right 4">
            <a:extLst>
              <a:ext uri="{FF2B5EF4-FFF2-40B4-BE49-F238E27FC236}">
                <a16:creationId xmlns:a16="http://schemas.microsoft.com/office/drawing/2014/main" id="{91F17CB6-08A8-4624-AFB1-68616DF8D99E}"/>
              </a:ext>
            </a:extLst>
          </p:cNvPr>
          <p:cNvSpPr/>
          <p:nvPr/>
        </p:nvSpPr>
        <p:spPr>
          <a:xfrm rot="8569674" flipV="1">
            <a:off x="8817687" y="3587843"/>
            <a:ext cx="666462" cy="4183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D5F6C96-B27C-4ADB-AEB9-F3E36A7E7767}"/>
              </a:ext>
            </a:extLst>
          </p:cNvPr>
          <p:cNvSpPr/>
          <p:nvPr/>
        </p:nvSpPr>
        <p:spPr>
          <a:xfrm>
            <a:off x="1174883" y="3933007"/>
            <a:ext cx="666462"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27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E1F6"/>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26364" y="-191911"/>
            <a:ext cx="12426880" cy="5682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rgbClr val="1D3D6B"/>
                </a:solidFill>
              </a:rPr>
              <a:t>b) Posting new positions_Job Profile</a:t>
            </a:r>
          </a:p>
          <a:p>
            <a:pPr>
              <a:lnSpc>
                <a:spcPct val="150000"/>
              </a:lnSpc>
            </a:pPr>
            <a:r>
              <a:rPr lang="en-US" sz="2000" dirty="0">
                <a:solidFill>
                  <a:srgbClr val="C00000"/>
                </a:solidFill>
              </a:rPr>
              <a:t>If you're posting a Federal Work Study position that is eligible for the 100% cost share match, you must request to post the positing prior by speaking with Meg DeMarco and you MUST select either:</a:t>
            </a:r>
          </a:p>
          <a:p>
            <a:pPr>
              <a:lnSpc>
                <a:spcPct val="150000"/>
              </a:lnSpc>
            </a:pPr>
            <a:r>
              <a:rPr lang="en-US" sz="2000" dirty="0">
                <a:solidFill>
                  <a:srgbClr val="FF0000"/>
                </a:solidFill>
              </a:rPr>
              <a:t>Hybrid Location: Tutoring, Family Literacy Community Service</a:t>
            </a:r>
          </a:p>
          <a:p>
            <a:pPr>
              <a:lnSpc>
                <a:spcPct val="150000"/>
              </a:lnSpc>
            </a:pPr>
            <a:r>
              <a:rPr lang="en-US" sz="2000" dirty="0">
                <a:solidFill>
                  <a:srgbClr val="FF0000"/>
                </a:solidFill>
              </a:rPr>
              <a:t>In Person: Tutoring, Family Literacy Community Service</a:t>
            </a:r>
          </a:p>
          <a:p>
            <a:pPr>
              <a:lnSpc>
                <a:spcPct val="150000"/>
              </a:lnSpc>
            </a:pPr>
            <a:r>
              <a:rPr lang="en-US" sz="2000" dirty="0">
                <a:solidFill>
                  <a:srgbClr val="FF0000"/>
                </a:solidFill>
              </a:rPr>
              <a:t>Virtual: Tutoring, Family Literacy Community Service</a:t>
            </a:r>
          </a:p>
          <a:p>
            <a:pPr>
              <a:lnSpc>
                <a:spcPct val="150000"/>
              </a:lnSpc>
            </a:pPr>
            <a:endParaRPr lang="en-US" sz="2000" dirty="0">
              <a:solidFill>
                <a:schemeClr val="bg1"/>
              </a:solidFill>
            </a:endParaRPr>
          </a:p>
          <a:p>
            <a:pPr>
              <a:lnSpc>
                <a:spcPct val="150000"/>
              </a:lnSpc>
            </a:pPr>
            <a:endParaRPr lang="en-US" sz="5100" b="1" dirty="0">
              <a:solidFill>
                <a:schemeClr val="bg1"/>
              </a:solidFill>
            </a:endParaRPr>
          </a:p>
          <a:p>
            <a:pPr>
              <a:lnSpc>
                <a:spcPct val="150000"/>
              </a:lnSpc>
            </a:pPr>
            <a:endParaRPr lang="en-US" sz="3400" dirty="0">
              <a:solidFill>
                <a:schemeClr val="bg1"/>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666749B7-5292-4ED6-B495-BF9904C69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33" y="3136699"/>
            <a:ext cx="8244526" cy="3616020"/>
          </a:xfrm>
          <a:prstGeom prst="rect">
            <a:avLst/>
          </a:prstGeom>
        </p:spPr>
      </p:pic>
      <p:sp>
        <p:nvSpPr>
          <p:cNvPr id="5" name="Arrow: Right 4">
            <a:extLst>
              <a:ext uri="{FF2B5EF4-FFF2-40B4-BE49-F238E27FC236}">
                <a16:creationId xmlns:a16="http://schemas.microsoft.com/office/drawing/2014/main" id="{91F17CB6-08A8-4624-AFB1-68616DF8D99E}"/>
              </a:ext>
            </a:extLst>
          </p:cNvPr>
          <p:cNvSpPr/>
          <p:nvPr/>
        </p:nvSpPr>
        <p:spPr>
          <a:xfrm rot="8569674" flipV="1">
            <a:off x="7350132" y="3893467"/>
            <a:ext cx="666462" cy="4183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D5F6C96-B27C-4ADB-AEB9-F3E36A7E7767}"/>
              </a:ext>
            </a:extLst>
          </p:cNvPr>
          <p:cNvSpPr/>
          <p:nvPr/>
        </p:nvSpPr>
        <p:spPr>
          <a:xfrm rot="10800000">
            <a:off x="1655800" y="4316829"/>
            <a:ext cx="666462"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6">
            <a:extLst>
              <a:ext uri="{FF2B5EF4-FFF2-40B4-BE49-F238E27FC236}">
                <a16:creationId xmlns:a16="http://schemas.microsoft.com/office/drawing/2014/main" id="{CC61698E-5B6D-4E2F-B883-1FEFB767FAFB}"/>
              </a:ext>
            </a:extLst>
          </p:cNvPr>
          <p:cNvSpPr txBox="1"/>
          <p:nvPr/>
        </p:nvSpPr>
        <p:spPr>
          <a:xfrm>
            <a:off x="8861777" y="2626984"/>
            <a:ext cx="3122689" cy="3754874"/>
          </a:xfrm>
          <a:custGeom>
            <a:avLst/>
            <a:gdLst>
              <a:gd name="connsiteX0" fmla="*/ 0 w 3122689"/>
              <a:gd name="connsiteY0" fmla="*/ 0 h 3754874"/>
              <a:gd name="connsiteX1" fmla="*/ 593311 w 3122689"/>
              <a:gd name="connsiteY1" fmla="*/ 0 h 3754874"/>
              <a:gd name="connsiteX2" fmla="*/ 1155395 w 3122689"/>
              <a:gd name="connsiteY2" fmla="*/ 0 h 3754874"/>
              <a:gd name="connsiteX3" fmla="*/ 1779933 w 3122689"/>
              <a:gd name="connsiteY3" fmla="*/ 0 h 3754874"/>
              <a:gd name="connsiteX4" fmla="*/ 2310790 w 3122689"/>
              <a:gd name="connsiteY4" fmla="*/ 0 h 3754874"/>
              <a:gd name="connsiteX5" fmla="*/ 3122689 w 3122689"/>
              <a:gd name="connsiteY5" fmla="*/ 0 h 3754874"/>
              <a:gd name="connsiteX6" fmla="*/ 3122689 w 3122689"/>
              <a:gd name="connsiteY6" fmla="*/ 588264 h 3754874"/>
              <a:gd name="connsiteX7" fmla="*/ 3122689 w 3122689"/>
              <a:gd name="connsiteY7" fmla="*/ 1214076 h 3754874"/>
              <a:gd name="connsiteX8" fmla="*/ 3122689 w 3122689"/>
              <a:gd name="connsiteY8" fmla="*/ 1727242 h 3754874"/>
              <a:gd name="connsiteX9" fmla="*/ 3122689 w 3122689"/>
              <a:gd name="connsiteY9" fmla="*/ 2277957 h 3754874"/>
              <a:gd name="connsiteX10" fmla="*/ 3122689 w 3122689"/>
              <a:gd name="connsiteY10" fmla="*/ 2791123 h 3754874"/>
              <a:gd name="connsiteX11" fmla="*/ 3122689 w 3122689"/>
              <a:gd name="connsiteY11" fmla="*/ 3754874 h 3754874"/>
              <a:gd name="connsiteX12" fmla="*/ 2560605 w 3122689"/>
              <a:gd name="connsiteY12" fmla="*/ 3754874 h 3754874"/>
              <a:gd name="connsiteX13" fmla="*/ 1967294 w 3122689"/>
              <a:gd name="connsiteY13" fmla="*/ 3754874 h 3754874"/>
              <a:gd name="connsiteX14" fmla="*/ 1280302 w 3122689"/>
              <a:gd name="connsiteY14" fmla="*/ 3754874 h 3754874"/>
              <a:gd name="connsiteX15" fmla="*/ 655765 w 3122689"/>
              <a:gd name="connsiteY15" fmla="*/ 3754874 h 3754874"/>
              <a:gd name="connsiteX16" fmla="*/ 0 w 3122689"/>
              <a:gd name="connsiteY16" fmla="*/ 3754874 h 3754874"/>
              <a:gd name="connsiteX17" fmla="*/ 0 w 3122689"/>
              <a:gd name="connsiteY17" fmla="*/ 3241708 h 3754874"/>
              <a:gd name="connsiteX18" fmla="*/ 0 w 3122689"/>
              <a:gd name="connsiteY18" fmla="*/ 2653444 h 3754874"/>
              <a:gd name="connsiteX19" fmla="*/ 0 w 3122689"/>
              <a:gd name="connsiteY19" fmla="*/ 1952534 h 3754874"/>
              <a:gd name="connsiteX20" fmla="*/ 0 w 3122689"/>
              <a:gd name="connsiteY20" fmla="*/ 1251625 h 3754874"/>
              <a:gd name="connsiteX21" fmla="*/ 0 w 3122689"/>
              <a:gd name="connsiteY21" fmla="*/ 588264 h 3754874"/>
              <a:gd name="connsiteX22" fmla="*/ 0 w 3122689"/>
              <a:gd name="connsiteY22" fmla="*/ 0 h 37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22689" h="3754874" extrusionOk="0">
                <a:moveTo>
                  <a:pt x="0" y="0"/>
                </a:moveTo>
                <a:cubicBezTo>
                  <a:pt x="237279" y="4869"/>
                  <a:pt x="430275" y="10230"/>
                  <a:pt x="593311" y="0"/>
                </a:cubicBezTo>
                <a:cubicBezTo>
                  <a:pt x="756347" y="-10230"/>
                  <a:pt x="929342" y="-8357"/>
                  <a:pt x="1155395" y="0"/>
                </a:cubicBezTo>
                <a:cubicBezTo>
                  <a:pt x="1381448" y="8357"/>
                  <a:pt x="1523960" y="11849"/>
                  <a:pt x="1779933" y="0"/>
                </a:cubicBezTo>
                <a:cubicBezTo>
                  <a:pt x="2035906" y="-11849"/>
                  <a:pt x="2148154" y="18036"/>
                  <a:pt x="2310790" y="0"/>
                </a:cubicBezTo>
                <a:cubicBezTo>
                  <a:pt x="2473426" y="-18036"/>
                  <a:pt x="2941675" y="-26288"/>
                  <a:pt x="3122689" y="0"/>
                </a:cubicBezTo>
                <a:cubicBezTo>
                  <a:pt x="3105879" y="174736"/>
                  <a:pt x="3097698" y="354477"/>
                  <a:pt x="3122689" y="588264"/>
                </a:cubicBezTo>
                <a:cubicBezTo>
                  <a:pt x="3147680" y="822051"/>
                  <a:pt x="3113564" y="1048167"/>
                  <a:pt x="3122689" y="1214076"/>
                </a:cubicBezTo>
                <a:cubicBezTo>
                  <a:pt x="3131814" y="1379985"/>
                  <a:pt x="3138923" y="1578537"/>
                  <a:pt x="3122689" y="1727242"/>
                </a:cubicBezTo>
                <a:cubicBezTo>
                  <a:pt x="3106455" y="1875947"/>
                  <a:pt x="3138650" y="2041870"/>
                  <a:pt x="3122689" y="2277957"/>
                </a:cubicBezTo>
                <a:cubicBezTo>
                  <a:pt x="3106728" y="2514045"/>
                  <a:pt x="3139869" y="2687996"/>
                  <a:pt x="3122689" y="2791123"/>
                </a:cubicBezTo>
                <a:cubicBezTo>
                  <a:pt x="3105509" y="2894250"/>
                  <a:pt x="3157448" y="3352260"/>
                  <a:pt x="3122689" y="3754874"/>
                </a:cubicBezTo>
                <a:cubicBezTo>
                  <a:pt x="2992387" y="3755349"/>
                  <a:pt x="2711299" y="3779006"/>
                  <a:pt x="2560605" y="3754874"/>
                </a:cubicBezTo>
                <a:cubicBezTo>
                  <a:pt x="2409911" y="3730742"/>
                  <a:pt x="2129474" y="3732124"/>
                  <a:pt x="1967294" y="3754874"/>
                </a:cubicBezTo>
                <a:cubicBezTo>
                  <a:pt x="1805114" y="3777624"/>
                  <a:pt x="1576225" y="3755959"/>
                  <a:pt x="1280302" y="3754874"/>
                </a:cubicBezTo>
                <a:cubicBezTo>
                  <a:pt x="984379" y="3753789"/>
                  <a:pt x="829897" y="3762596"/>
                  <a:pt x="655765" y="3754874"/>
                </a:cubicBezTo>
                <a:cubicBezTo>
                  <a:pt x="481633" y="3747152"/>
                  <a:pt x="266965" y="3734397"/>
                  <a:pt x="0" y="3754874"/>
                </a:cubicBezTo>
                <a:cubicBezTo>
                  <a:pt x="4694" y="3514609"/>
                  <a:pt x="16749" y="3346716"/>
                  <a:pt x="0" y="3241708"/>
                </a:cubicBezTo>
                <a:cubicBezTo>
                  <a:pt x="-16749" y="3136700"/>
                  <a:pt x="-2803" y="2914281"/>
                  <a:pt x="0" y="2653444"/>
                </a:cubicBezTo>
                <a:cubicBezTo>
                  <a:pt x="2803" y="2392607"/>
                  <a:pt x="17576" y="2300301"/>
                  <a:pt x="0" y="1952534"/>
                </a:cubicBezTo>
                <a:cubicBezTo>
                  <a:pt x="-17576" y="1604767"/>
                  <a:pt x="7576" y="1411874"/>
                  <a:pt x="0" y="1251625"/>
                </a:cubicBezTo>
                <a:cubicBezTo>
                  <a:pt x="-7576" y="1091376"/>
                  <a:pt x="-10103" y="895212"/>
                  <a:pt x="0" y="588264"/>
                </a:cubicBezTo>
                <a:cubicBezTo>
                  <a:pt x="10103" y="281316"/>
                  <a:pt x="8203" y="168704"/>
                  <a:pt x="0" y="0"/>
                </a:cubicBezTo>
                <a:close/>
              </a:path>
            </a:pathLst>
          </a:custGeom>
          <a:noFill/>
          <a:ln>
            <a:solidFill>
              <a:srgbClr val="C8DC07"/>
            </a:solidFill>
            <a:extLst>
              <a:ext uri="{C807C97D-BFC1-408E-A445-0C87EB9F89A2}">
                <ask:lineSketchStyleProps xmlns:ask="http://schemas.microsoft.com/office/drawing/2018/sketchyshapes" sd="559668610">
                  <a:prstGeom prst="rect">
                    <a:avLst/>
                  </a:prstGeom>
                  <ask:type>
                    <ask:lineSketchFreehand/>
                  </ask:type>
                </ask:lineSketchStyleProps>
              </a:ext>
            </a:extLst>
          </a:ln>
        </p:spPr>
        <p:txBody>
          <a:bodyPr wrap="square">
            <a:spAutoFit/>
          </a:bodyPr>
          <a:lstStyle>
            <a:defPPr>
              <a:defRPr lang="en-US"/>
            </a:defPPr>
            <a:lvl1pPr>
              <a:defRPr sz="1400">
                <a:solidFill>
                  <a:srgbClr val="C8DC07"/>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1D3D6B"/>
                </a:solidFill>
              </a:rPr>
              <a:t>Eligible Positions:</a:t>
            </a:r>
          </a:p>
          <a:p>
            <a:pPr marL="342900" indent="-342900">
              <a:buAutoNum type="arabicPeriod"/>
            </a:pPr>
            <a:r>
              <a:rPr lang="en-US" dirty="0">
                <a:solidFill>
                  <a:srgbClr val="1D3D6B"/>
                </a:solidFill>
                <a:effectLst/>
              </a:rPr>
              <a:t>the student is employed as a reading or mathematics tutor for preschool age children or children who are in elementary school; </a:t>
            </a:r>
          </a:p>
          <a:p>
            <a:pPr marL="342900" indent="-342900">
              <a:buAutoNum type="arabicPeriod"/>
            </a:pPr>
            <a:r>
              <a:rPr lang="en-US" dirty="0">
                <a:solidFill>
                  <a:srgbClr val="1D3D6B"/>
                </a:solidFill>
                <a:effectLst/>
              </a:rPr>
              <a:t>the student is performing family literacy activities in a family literacy project that provides services to families with preschool age children or children who are in elementary school; </a:t>
            </a:r>
          </a:p>
          <a:p>
            <a:pPr marL="342900" indent="-342900">
              <a:buAutoNum type="arabicPeriod"/>
            </a:pPr>
            <a:r>
              <a:rPr lang="en-US" dirty="0">
                <a:solidFill>
                  <a:srgbClr val="1D3D6B"/>
                </a:solidFill>
                <a:effectLst/>
              </a:rPr>
              <a:t>the student is employed in community service activities and is performing civic education and participation activities in a project as defined in 34 CFR 675.18(g)(4).</a:t>
            </a:r>
            <a:endParaRPr lang="en-US" sz="1100" b="1" dirty="0">
              <a:solidFill>
                <a:srgbClr val="1D3D6B"/>
              </a:solidFill>
            </a:endParaRPr>
          </a:p>
        </p:txBody>
      </p:sp>
    </p:spTree>
    <p:extLst>
      <p:ext uri="{BB962C8B-B14F-4D97-AF65-F5344CB8AC3E}">
        <p14:creationId xmlns:p14="http://schemas.microsoft.com/office/powerpoint/2010/main" val="80295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3" y="134104"/>
            <a:ext cx="10962551" cy="2185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positions_Job Profile</a:t>
            </a:r>
          </a:p>
          <a:p>
            <a:pPr>
              <a:lnSpc>
                <a:spcPct val="150000"/>
              </a:lnSpc>
            </a:pPr>
            <a:r>
              <a:rPr lang="en-US" sz="2000" dirty="0">
                <a:solidFill>
                  <a:schemeClr val="bg1"/>
                </a:solidFill>
              </a:rPr>
              <a:t>Part 2: Job Title 	</a:t>
            </a:r>
          </a:p>
          <a:p>
            <a:pPr>
              <a:lnSpc>
                <a:spcPct val="150000"/>
              </a:lnSpc>
            </a:pPr>
            <a:r>
              <a:rPr lang="en-US" sz="2000" dirty="0">
                <a:solidFill>
                  <a:schemeClr val="bg1"/>
                </a:solidFill>
              </a:rPr>
              <a:t>Make it something  that will be powerful on a growing resume</a:t>
            </a:r>
          </a:p>
          <a:p>
            <a:pPr>
              <a:lnSpc>
                <a:spcPct val="150000"/>
              </a:lnSpc>
            </a:pPr>
            <a:r>
              <a:rPr lang="en-US" sz="2000" dirty="0">
                <a:solidFill>
                  <a:schemeClr val="bg1"/>
                </a:solidFill>
              </a:rPr>
              <a:t>Promote Management, Responsibility, and Skill to gain interest</a:t>
            </a:r>
          </a:p>
        </p:txBody>
      </p:sp>
      <p:sp>
        <p:nvSpPr>
          <p:cNvPr id="9" name="Arrow: Right 8">
            <a:extLst>
              <a:ext uri="{FF2B5EF4-FFF2-40B4-BE49-F238E27FC236}">
                <a16:creationId xmlns:a16="http://schemas.microsoft.com/office/drawing/2014/main" id="{BC04C796-6856-45E7-9A86-C4E1733584B1}"/>
              </a:ext>
            </a:extLst>
          </p:cNvPr>
          <p:cNvSpPr/>
          <p:nvPr/>
        </p:nvSpPr>
        <p:spPr>
          <a:xfrm>
            <a:off x="474819" y="5244226"/>
            <a:ext cx="666462"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E50444-5335-4FD1-A6DC-24BCC71946EC}"/>
              </a:ext>
            </a:extLst>
          </p:cNvPr>
          <p:cNvPicPr>
            <a:picLocks noChangeAspect="1"/>
          </p:cNvPicPr>
          <p:nvPr/>
        </p:nvPicPr>
        <p:blipFill>
          <a:blip r:embed="rId3"/>
          <a:stretch>
            <a:fillRect/>
          </a:stretch>
        </p:blipFill>
        <p:spPr>
          <a:xfrm>
            <a:off x="1179864" y="4453894"/>
            <a:ext cx="8916252" cy="2044733"/>
          </a:xfrm>
          <a:prstGeom prst="rect">
            <a:avLst/>
          </a:prstGeom>
        </p:spPr>
      </p:pic>
      <p:sp>
        <p:nvSpPr>
          <p:cNvPr id="15" name="Arrow: Right 14">
            <a:extLst>
              <a:ext uri="{FF2B5EF4-FFF2-40B4-BE49-F238E27FC236}">
                <a16:creationId xmlns:a16="http://schemas.microsoft.com/office/drawing/2014/main" id="{D7AD068C-498A-470B-8021-017D3E8601A5}"/>
              </a:ext>
            </a:extLst>
          </p:cNvPr>
          <p:cNvSpPr/>
          <p:nvPr/>
        </p:nvSpPr>
        <p:spPr>
          <a:xfrm rot="18182064">
            <a:off x="7945183" y="4414807"/>
            <a:ext cx="1824264" cy="2470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14FB149-6A5C-4EAC-8243-F96827AD9FA0}"/>
              </a:ext>
            </a:extLst>
          </p:cNvPr>
          <p:cNvPicPr>
            <a:picLocks noChangeAspect="1"/>
          </p:cNvPicPr>
          <p:nvPr/>
        </p:nvPicPr>
        <p:blipFill>
          <a:blip r:embed="rId4"/>
          <a:stretch>
            <a:fillRect/>
          </a:stretch>
        </p:blipFill>
        <p:spPr>
          <a:xfrm>
            <a:off x="5810838" y="2817261"/>
            <a:ext cx="3152775" cy="419100"/>
          </a:xfrm>
          <a:prstGeom prst="rect">
            <a:avLst/>
          </a:prstGeom>
        </p:spPr>
      </p:pic>
      <p:pic>
        <p:nvPicPr>
          <p:cNvPr id="19" name="Picture 18">
            <a:extLst>
              <a:ext uri="{FF2B5EF4-FFF2-40B4-BE49-F238E27FC236}">
                <a16:creationId xmlns:a16="http://schemas.microsoft.com/office/drawing/2014/main" id="{01275C5F-8883-4F3C-9B2F-EEDF19FB38B4}"/>
              </a:ext>
            </a:extLst>
          </p:cNvPr>
          <p:cNvPicPr>
            <a:picLocks noChangeAspect="1"/>
          </p:cNvPicPr>
          <p:nvPr/>
        </p:nvPicPr>
        <p:blipFill>
          <a:blip r:embed="rId4"/>
          <a:stretch>
            <a:fillRect/>
          </a:stretch>
        </p:blipFill>
        <p:spPr>
          <a:xfrm>
            <a:off x="5810837" y="3223553"/>
            <a:ext cx="3152775" cy="419100"/>
          </a:xfrm>
          <a:prstGeom prst="rect">
            <a:avLst/>
          </a:prstGeom>
        </p:spPr>
      </p:pic>
      <p:pic>
        <p:nvPicPr>
          <p:cNvPr id="21" name="Picture 20">
            <a:extLst>
              <a:ext uri="{FF2B5EF4-FFF2-40B4-BE49-F238E27FC236}">
                <a16:creationId xmlns:a16="http://schemas.microsoft.com/office/drawing/2014/main" id="{5613220C-8569-4E6C-9F33-BF3A5307FF47}"/>
              </a:ext>
            </a:extLst>
          </p:cNvPr>
          <p:cNvPicPr>
            <a:picLocks noChangeAspect="1"/>
          </p:cNvPicPr>
          <p:nvPr/>
        </p:nvPicPr>
        <p:blipFill>
          <a:blip r:embed="rId5"/>
          <a:stretch>
            <a:fillRect/>
          </a:stretch>
        </p:blipFill>
        <p:spPr>
          <a:xfrm>
            <a:off x="7890956" y="2822429"/>
            <a:ext cx="4048125" cy="514350"/>
          </a:xfrm>
          <a:prstGeom prst="rect">
            <a:avLst/>
          </a:prstGeom>
        </p:spPr>
      </p:pic>
      <p:pic>
        <p:nvPicPr>
          <p:cNvPr id="23" name="Picture 22">
            <a:extLst>
              <a:ext uri="{FF2B5EF4-FFF2-40B4-BE49-F238E27FC236}">
                <a16:creationId xmlns:a16="http://schemas.microsoft.com/office/drawing/2014/main" id="{3078FB26-8202-4A28-A6D7-9865C9314F2C}"/>
              </a:ext>
            </a:extLst>
          </p:cNvPr>
          <p:cNvPicPr>
            <a:picLocks noChangeAspect="1"/>
          </p:cNvPicPr>
          <p:nvPr/>
        </p:nvPicPr>
        <p:blipFill>
          <a:blip r:embed="rId6"/>
          <a:stretch>
            <a:fillRect/>
          </a:stretch>
        </p:blipFill>
        <p:spPr>
          <a:xfrm>
            <a:off x="7936234" y="3211880"/>
            <a:ext cx="4002847" cy="430781"/>
          </a:xfrm>
          <a:prstGeom prst="rect">
            <a:avLst/>
          </a:prstGeom>
        </p:spPr>
      </p:pic>
    </p:spTree>
    <p:extLst>
      <p:ext uri="{BB962C8B-B14F-4D97-AF65-F5344CB8AC3E}">
        <p14:creationId xmlns:p14="http://schemas.microsoft.com/office/powerpoint/2010/main" val="404112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99872" y="73287"/>
            <a:ext cx="10715807" cy="144795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4800" b="1" dirty="0">
                <a:solidFill>
                  <a:schemeClr val="bg1"/>
                </a:solidFill>
              </a:rPr>
              <a:t>b) Posting new positions_Job Profile</a:t>
            </a:r>
          </a:p>
          <a:p>
            <a:pPr>
              <a:lnSpc>
                <a:spcPct val="150000"/>
              </a:lnSpc>
            </a:pPr>
            <a:r>
              <a:rPr lang="en-US" sz="4400" dirty="0">
                <a:solidFill>
                  <a:schemeClr val="bg1"/>
                </a:solidFill>
              </a:rPr>
              <a:t>Part 3: Job Description</a:t>
            </a:r>
          </a:p>
          <a:p>
            <a:pPr>
              <a:lnSpc>
                <a:spcPct val="150000"/>
              </a:lnSpc>
            </a:pPr>
            <a:r>
              <a:rPr lang="en-US" sz="4400" dirty="0">
                <a:solidFill>
                  <a:schemeClr val="bg1"/>
                </a:solidFill>
              </a:rPr>
              <a:t>Part 4: Job Requirements</a:t>
            </a:r>
          </a:p>
        </p:txBody>
      </p:sp>
      <p:pic>
        <p:nvPicPr>
          <p:cNvPr id="7" name="Picture 6">
            <a:extLst>
              <a:ext uri="{FF2B5EF4-FFF2-40B4-BE49-F238E27FC236}">
                <a16:creationId xmlns:a16="http://schemas.microsoft.com/office/drawing/2014/main" id="{C774B90D-09BA-4641-A29A-5EF71865E268}"/>
              </a:ext>
            </a:extLst>
          </p:cNvPr>
          <p:cNvPicPr>
            <a:picLocks noChangeAspect="1"/>
          </p:cNvPicPr>
          <p:nvPr/>
        </p:nvPicPr>
        <p:blipFill>
          <a:blip r:embed="rId3"/>
          <a:stretch>
            <a:fillRect/>
          </a:stretch>
        </p:blipFill>
        <p:spPr>
          <a:xfrm>
            <a:off x="418682" y="1396833"/>
            <a:ext cx="11673446" cy="3246650"/>
          </a:xfrm>
          <a:prstGeom prst="rect">
            <a:avLst/>
          </a:prstGeom>
        </p:spPr>
      </p:pic>
      <p:sp>
        <p:nvSpPr>
          <p:cNvPr id="9" name="Arrow: Right 8">
            <a:extLst>
              <a:ext uri="{FF2B5EF4-FFF2-40B4-BE49-F238E27FC236}">
                <a16:creationId xmlns:a16="http://schemas.microsoft.com/office/drawing/2014/main" id="{EEE63210-B781-4E35-98AA-D8E61FD510EB}"/>
              </a:ext>
            </a:extLst>
          </p:cNvPr>
          <p:cNvSpPr/>
          <p:nvPr/>
        </p:nvSpPr>
        <p:spPr>
          <a:xfrm>
            <a:off x="0" y="2197987"/>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8F35C328-AE7C-4631-9550-5EBA30D7840C}"/>
              </a:ext>
            </a:extLst>
          </p:cNvPr>
          <p:cNvSpPr/>
          <p:nvPr/>
        </p:nvSpPr>
        <p:spPr>
          <a:xfrm rot="20029230">
            <a:off x="4699723" y="2019925"/>
            <a:ext cx="196757" cy="176635"/>
          </a:xfrm>
          <a:prstGeom prst="star5">
            <a:avLst/>
          </a:prstGeom>
          <a:solidFill>
            <a:srgbClr val="E0EF5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960844A9-E7BD-4A6A-A5AE-BDC2D57A6645}"/>
              </a:ext>
            </a:extLst>
          </p:cNvPr>
          <p:cNvSpPr/>
          <p:nvPr/>
        </p:nvSpPr>
        <p:spPr>
          <a:xfrm>
            <a:off x="0" y="3985000"/>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33E3FC5A-339E-4B9B-B719-DD82C76DF7E3}"/>
              </a:ext>
            </a:extLst>
          </p:cNvPr>
          <p:cNvSpPr/>
          <p:nvPr/>
        </p:nvSpPr>
        <p:spPr>
          <a:xfrm rot="20029230">
            <a:off x="4667074" y="3860846"/>
            <a:ext cx="196757" cy="176635"/>
          </a:xfrm>
          <a:prstGeom prst="star5">
            <a:avLst/>
          </a:prstGeom>
          <a:solidFill>
            <a:srgbClr val="E0EF5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A15205-0CD3-48E0-AE41-66521E449813}"/>
              </a:ext>
            </a:extLst>
          </p:cNvPr>
          <p:cNvSpPr txBox="1"/>
          <p:nvPr/>
        </p:nvSpPr>
        <p:spPr>
          <a:xfrm>
            <a:off x="7050860" y="297540"/>
            <a:ext cx="4481209" cy="584775"/>
          </a:xfrm>
          <a:prstGeom prst="rect">
            <a:avLst/>
          </a:prstGeom>
          <a:noFill/>
        </p:spPr>
        <p:txBody>
          <a:bodyPr wrap="square" rtlCol="0">
            <a:spAutoFit/>
          </a:bodyPr>
          <a:lstStyle/>
          <a:p>
            <a:pPr algn="ctr"/>
            <a:r>
              <a:rPr lang="en-US" sz="1600" dirty="0">
                <a:solidFill>
                  <a:schemeClr val="bg1"/>
                </a:solidFill>
              </a:rPr>
              <a:t>List the skills students will gain under learning outcomes on the </a:t>
            </a:r>
            <a:r>
              <a:rPr lang="en-US" sz="1600" b="1" dirty="0">
                <a:solidFill>
                  <a:srgbClr val="FF0000"/>
                </a:solidFill>
                <a:hlinkClick r:id="rId4">
                  <a:extLst>
                    <a:ext uri="{A12FA001-AC4F-418D-AE19-62706E023703}">
                      <ahyp:hlinkClr xmlns:ahyp="http://schemas.microsoft.com/office/drawing/2018/hyperlinkcolor" val="tx"/>
                    </a:ext>
                  </a:extLst>
                </a:hlinkClick>
              </a:rPr>
              <a:t>Job Development Guide!</a:t>
            </a:r>
            <a:endParaRPr lang="en-US" sz="1600" b="1" dirty="0"/>
          </a:p>
        </p:txBody>
      </p:sp>
      <p:sp>
        <p:nvSpPr>
          <p:cNvPr id="32" name="Callout: Down Arrow 31">
            <a:extLst>
              <a:ext uri="{FF2B5EF4-FFF2-40B4-BE49-F238E27FC236}">
                <a16:creationId xmlns:a16="http://schemas.microsoft.com/office/drawing/2014/main" id="{C808899E-69E1-4A58-B2E7-1F5CE6AAEBCB}"/>
              </a:ext>
            </a:extLst>
          </p:cNvPr>
          <p:cNvSpPr/>
          <p:nvPr/>
        </p:nvSpPr>
        <p:spPr>
          <a:xfrm>
            <a:off x="7130372" y="188472"/>
            <a:ext cx="4481209" cy="1224746"/>
          </a:xfrm>
          <a:custGeom>
            <a:avLst/>
            <a:gdLst>
              <a:gd name="connsiteX0" fmla="*/ 0 w 4481209"/>
              <a:gd name="connsiteY0" fmla="*/ 0 h 1224746"/>
              <a:gd name="connsiteX1" fmla="*/ 4481209 w 4481209"/>
              <a:gd name="connsiteY1" fmla="*/ 0 h 1224746"/>
              <a:gd name="connsiteX2" fmla="*/ 4481209 w 4481209"/>
              <a:gd name="connsiteY2" fmla="*/ 795803 h 1224746"/>
              <a:gd name="connsiteX3" fmla="*/ 2330642 w 4481209"/>
              <a:gd name="connsiteY3" fmla="*/ 795803 h 1224746"/>
              <a:gd name="connsiteX4" fmla="*/ 2330642 w 4481209"/>
              <a:gd name="connsiteY4" fmla="*/ 967194 h 1224746"/>
              <a:gd name="connsiteX5" fmla="*/ 2456282 w 4481209"/>
              <a:gd name="connsiteY5" fmla="*/ 967194 h 1224746"/>
              <a:gd name="connsiteX6" fmla="*/ 2240605 w 4481209"/>
              <a:gd name="connsiteY6" fmla="*/ 1224746 h 1224746"/>
              <a:gd name="connsiteX7" fmla="*/ 2024927 w 4481209"/>
              <a:gd name="connsiteY7" fmla="*/ 967194 h 1224746"/>
              <a:gd name="connsiteX8" fmla="*/ 2150567 w 4481209"/>
              <a:gd name="connsiteY8" fmla="*/ 967194 h 1224746"/>
              <a:gd name="connsiteX9" fmla="*/ 2150567 w 4481209"/>
              <a:gd name="connsiteY9" fmla="*/ 795803 h 1224746"/>
              <a:gd name="connsiteX10" fmla="*/ 0 w 4481209"/>
              <a:gd name="connsiteY10" fmla="*/ 795803 h 1224746"/>
              <a:gd name="connsiteX11" fmla="*/ 0 w 4481209"/>
              <a:gd name="connsiteY11" fmla="*/ 0 h 12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1209" h="1224746" extrusionOk="0">
                <a:moveTo>
                  <a:pt x="0" y="0"/>
                </a:moveTo>
                <a:cubicBezTo>
                  <a:pt x="2006867" y="-85526"/>
                  <a:pt x="2483178" y="-62297"/>
                  <a:pt x="4481209" y="0"/>
                </a:cubicBezTo>
                <a:cubicBezTo>
                  <a:pt x="4458990" y="108811"/>
                  <a:pt x="4460396" y="662255"/>
                  <a:pt x="4481209" y="795803"/>
                </a:cubicBezTo>
                <a:cubicBezTo>
                  <a:pt x="3954129" y="757854"/>
                  <a:pt x="3312305" y="704448"/>
                  <a:pt x="2330642" y="795803"/>
                </a:cubicBezTo>
                <a:cubicBezTo>
                  <a:pt x="2329837" y="842819"/>
                  <a:pt x="2325352" y="922485"/>
                  <a:pt x="2330642" y="967194"/>
                </a:cubicBezTo>
                <a:cubicBezTo>
                  <a:pt x="2373534" y="967199"/>
                  <a:pt x="2429017" y="957146"/>
                  <a:pt x="2456282" y="967194"/>
                </a:cubicBezTo>
                <a:cubicBezTo>
                  <a:pt x="2374738" y="1032768"/>
                  <a:pt x="2338743" y="1103429"/>
                  <a:pt x="2240605" y="1224746"/>
                </a:cubicBezTo>
                <a:cubicBezTo>
                  <a:pt x="2194798" y="1214042"/>
                  <a:pt x="2106457" y="1069567"/>
                  <a:pt x="2024927" y="967194"/>
                </a:cubicBezTo>
                <a:cubicBezTo>
                  <a:pt x="2063208" y="977980"/>
                  <a:pt x="2106243" y="971965"/>
                  <a:pt x="2150567" y="967194"/>
                </a:cubicBezTo>
                <a:cubicBezTo>
                  <a:pt x="2145038" y="945002"/>
                  <a:pt x="2144947" y="866900"/>
                  <a:pt x="2150567" y="795803"/>
                </a:cubicBezTo>
                <a:cubicBezTo>
                  <a:pt x="1734905" y="729473"/>
                  <a:pt x="548162" y="625997"/>
                  <a:pt x="0" y="795803"/>
                </a:cubicBezTo>
                <a:cubicBezTo>
                  <a:pt x="-20279" y="658721"/>
                  <a:pt x="15093" y="366842"/>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14703"/>
                      <a:gd name="adj2" fmla="val 17610"/>
                      <a:gd name="adj3" fmla="val 21029"/>
                      <a:gd name="adj4" fmla="val 6497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llout: Down Arrow 32">
            <a:extLst>
              <a:ext uri="{FF2B5EF4-FFF2-40B4-BE49-F238E27FC236}">
                <a16:creationId xmlns:a16="http://schemas.microsoft.com/office/drawing/2014/main" id="{2B2AAFA1-F1FC-46DC-AF58-CC332BEA5FD9}"/>
              </a:ext>
            </a:extLst>
          </p:cNvPr>
          <p:cNvSpPr/>
          <p:nvPr/>
        </p:nvSpPr>
        <p:spPr>
          <a:xfrm rot="10800000">
            <a:off x="3319669" y="4576147"/>
            <a:ext cx="7469255" cy="2411494"/>
          </a:xfrm>
          <a:custGeom>
            <a:avLst/>
            <a:gdLst>
              <a:gd name="connsiteX0" fmla="*/ 0 w 7469255"/>
              <a:gd name="connsiteY0" fmla="*/ 0 h 2411494"/>
              <a:gd name="connsiteX1" fmla="*/ 7469255 w 7469255"/>
              <a:gd name="connsiteY1" fmla="*/ 0 h 2411494"/>
              <a:gd name="connsiteX2" fmla="*/ 7469255 w 7469255"/>
              <a:gd name="connsiteY2" fmla="*/ 2033902 h 2411494"/>
              <a:gd name="connsiteX3" fmla="*/ 3880499 w 7469255"/>
              <a:gd name="connsiteY3" fmla="*/ 2033902 h 2411494"/>
              <a:gd name="connsiteX4" fmla="*/ 3880499 w 7469255"/>
              <a:gd name="connsiteY4" fmla="*/ 2133304 h 2411494"/>
              <a:gd name="connsiteX5" fmla="*/ 3933310 w 7469255"/>
              <a:gd name="connsiteY5" fmla="*/ 2133304 h 2411494"/>
              <a:gd name="connsiteX6" fmla="*/ 3734628 w 7469255"/>
              <a:gd name="connsiteY6" fmla="*/ 2411494 h 2411494"/>
              <a:gd name="connsiteX7" fmla="*/ 3535945 w 7469255"/>
              <a:gd name="connsiteY7" fmla="*/ 2133304 h 2411494"/>
              <a:gd name="connsiteX8" fmla="*/ 3588756 w 7469255"/>
              <a:gd name="connsiteY8" fmla="*/ 2133304 h 2411494"/>
              <a:gd name="connsiteX9" fmla="*/ 3588756 w 7469255"/>
              <a:gd name="connsiteY9" fmla="*/ 2033902 h 2411494"/>
              <a:gd name="connsiteX10" fmla="*/ 0 w 7469255"/>
              <a:gd name="connsiteY10" fmla="*/ 2033902 h 2411494"/>
              <a:gd name="connsiteX11" fmla="*/ 0 w 7469255"/>
              <a:gd name="connsiteY11" fmla="*/ 0 h 241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9255" h="2411494" extrusionOk="0">
                <a:moveTo>
                  <a:pt x="0" y="0"/>
                </a:moveTo>
                <a:cubicBezTo>
                  <a:pt x="2813072" y="-85526"/>
                  <a:pt x="6277772" y="-62297"/>
                  <a:pt x="7469255" y="0"/>
                </a:cubicBezTo>
                <a:cubicBezTo>
                  <a:pt x="7355537" y="236499"/>
                  <a:pt x="7525608" y="1277449"/>
                  <a:pt x="7469255" y="2033902"/>
                </a:cubicBezTo>
                <a:cubicBezTo>
                  <a:pt x="6745279" y="1995953"/>
                  <a:pt x="4502837" y="1942547"/>
                  <a:pt x="3880499" y="2033902"/>
                </a:cubicBezTo>
                <a:cubicBezTo>
                  <a:pt x="3880661" y="2068497"/>
                  <a:pt x="3877093" y="2119293"/>
                  <a:pt x="3880499" y="2133304"/>
                </a:cubicBezTo>
                <a:cubicBezTo>
                  <a:pt x="3906242" y="2130899"/>
                  <a:pt x="3909445" y="2131689"/>
                  <a:pt x="3933310" y="2133304"/>
                </a:cubicBezTo>
                <a:cubicBezTo>
                  <a:pt x="3909683" y="2211489"/>
                  <a:pt x="3792623" y="2325867"/>
                  <a:pt x="3734628" y="2411494"/>
                </a:cubicBezTo>
                <a:cubicBezTo>
                  <a:pt x="3715830" y="2371481"/>
                  <a:pt x="3547845" y="2172952"/>
                  <a:pt x="3535945" y="2133304"/>
                </a:cubicBezTo>
                <a:cubicBezTo>
                  <a:pt x="3556083" y="2133162"/>
                  <a:pt x="3572615" y="2134491"/>
                  <a:pt x="3588756" y="2133304"/>
                </a:cubicBezTo>
                <a:cubicBezTo>
                  <a:pt x="3581474" y="2101824"/>
                  <a:pt x="3595476" y="2048714"/>
                  <a:pt x="3588756" y="2033902"/>
                </a:cubicBezTo>
                <a:cubicBezTo>
                  <a:pt x="3123449" y="1967572"/>
                  <a:pt x="432213" y="1864096"/>
                  <a:pt x="0" y="2033902"/>
                </a:cubicBezTo>
                <a:cubicBezTo>
                  <a:pt x="-92571" y="1368136"/>
                  <a:pt x="16147" y="260104"/>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12098"/>
                      <a:gd name="adj2" fmla="val 8239"/>
                      <a:gd name="adj3" fmla="val 11536"/>
                      <a:gd name="adj4" fmla="val 8434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18C8E30-03C8-4B02-ACDE-CAFCEAA53C3B}"/>
              </a:ext>
            </a:extLst>
          </p:cNvPr>
          <p:cNvSpPr txBox="1"/>
          <p:nvPr/>
        </p:nvSpPr>
        <p:spPr>
          <a:xfrm>
            <a:off x="3600573" y="4919008"/>
            <a:ext cx="17520786" cy="1938992"/>
          </a:xfrm>
          <a:prstGeom prst="rect">
            <a:avLst/>
          </a:prstGeom>
          <a:noFill/>
        </p:spPr>
        <p:txBody>
          <a:bodyPr wrap="square" rtlCol="0">
            <a:spAutoFit/>
          </a:bodyPr>
          <a:lstStyle/>
          <a:p>
            <a:pPr algn="just"/>
            <a:r>
              <a:rPr lang="en-US" sz="1200" dirty="0">
                <a:solidFill>
                  <a:schemeClr val="bg1"/>
                </a:solidFill>
              </a:rPr>
              <a:t>Knowledge:</a:t>
            </a:r>
          </a:p>
          <a:p>
            <a:pPr marL="342900" indent="-342900" algn="just">
              <a:buAutoNum type="arabicPeriod"/>
            </a:pPr>
            <a:r>
              <a:rPr lang="en-US" sz="1200" dirty="0">
                <a:solidFill>
                  <a:schemeClr val="bg1"/>
                </a:solidFill>
              </a:rPr>
              <a:t>Student must understand laboratory equipment or agree to learn from other lab members</a:t>
            </a:r>
          </a:p>
          <a:p>
            <a:pPr algn="just"/>
            <a:r>
              <a:rPr lang="en-US" sz="1200" dirty="0">
                <a:solidFill>
                  <a:schemeClr val="bg1"/>
                </a:solidFill>
              </a:rPr>
              <a:t>Skills:</a:t>
            </a:r>
          </a:p>
          <a:p>
            <a:pPr marL="342900" indent="-342900" algn="just">
              <a:buAutoNum type="arabicPeriod"/>
            </a:pPr>
            <a:r>
              <a:rPr lang="en-US" sz="1200" dirty="0">
                <a:solidFill>
                  <a:schemeClr val="bg1"/>
                </a:solidFill>
              </a:rPr>
              <a:t>Excellent organization skills</a:t>
            </a:r>
          </a:p>
          <a:p>
            <a:pPr marL="342900" indent="-342900" algn="just">
              <a:buAutoNum type="arabicPeriod"/>
            </a:pPr>
            <a:r>
              <a:rPr lang="en-US" sz="1200" dirty="0">
                <a:solidFill>
                  <a:schemeClr val="bg1"/>
                </a:solidFill>
              </a:rPr>
              <a:t>Basic skills with </a:t>
            </a:r>
            <a:r>
              <a:rPr lang="en-US" sz="1200" dirty="0" err="1">
                <a:solidFill>
                  <a:schemeClr val="bg1"/>
                </a:solidFill>
              </a:rPr>
              <a:t>ProMed</a:t>
            </a:r>
            <a:r>
              <a:rPr lang="en-US" sz="1200" dirty="0">
                <a:solidFill>
                  <a:schemeClr val="bg1"/>
                </a:solidFill>
              </a:rPr>
              <a:t> research tool and Microsoft Excel or willingness to learn</a:t>
            </a:r>
          </a:p>
          <a:p>
            <a:pPr algn="just"/>
            <a:r>
              <a:rPr lang="en-US" sz="1200" dirty="0">
                <a:solidFill>
                  <a:schemeClr val="bg1"/>
                </a:solidFill>
              </a:rPr>
              <a:t>Abilities:</a:t>
            </a:r>
          </a:p>
          <a:p>
            <a:pPr marL="342900" indent="-342900" algn="just">
              <a:buAutoNum type="arabicPeriod"/>
            </a:pPr>
            <a:r>
              <a:rPr lang="en-US" sz="1200" dirty="0">
                <a:solidFill>
                  <a:schemeClr val="bg1"/>
                </a:solidFill>
              </a:rPr>
              <a:t>Student must be able to stand at a workbench and lab sink for extended periods of time</a:t>
            </a:r>
          </a:p>
          <a:p>
            <a:pPr algn="just"/>
            <a:r>
              <a:rPr lang="en-US" sz="1200" dirty="0">
                <a:solidFill>
                  <a:schemeClr val="bg1"/>
                </a:solidFill>
              </a:rPr>
              <a:t>Other:</a:t>
            </a:r>
          </a:p>
          <a:p>
            <a:pPr marL="342900" indent="-342900" algn="just">
              <a:buAutoNum type="arabicPeriod"/>
            </a:pPr>
            <a:r>
              <a:rPr lang="en-US" sz="1200" dirty="0">
                <a:solidFill>
                  <a:schemeClr val="bg1"/>
                </a:solidFill>
              </a:rPr>
              <a:t>Must be willing to always wear proper safety equipment</a:t>
            </a:r>
          </a:p>
          <a:p>
            <a:pPr marL="342900" indent="-342900" algn="just">
              <a:buAutoNum type="arabicPeriod"/>
            </a:pPr>
            <a:r>
              <a:rPr lang="en-US" sz="1200" dirty="0">
                <a:solidFill>
                  <a:schemeClr val="bg1"/>
                </a:solidFill>
              </a:rPr>
              <a:t>2. Must have Laboratory Safety certification or will be willing to complete before starting in the position</a:t>
            </a:r>
            <a:endParaRPr lang="en-US" sz="2400" dirty="0">
              <a:solidFill>
                <a:schemeClr val="bg1"/>
              </a:solidFill>
            </a:endParaRPr>
          </a:p>
        </p:txBody>
      </p:sp>
    </p:spTree>
    <p:extLst>
      <p:ext uri="{BB962C8B-B14F-4D97-AF65-F5344CB8AC3E}">
        <p14:creationId xmlns:p14="http://schemas.microsoft.com/office/powerpoint/2010/main" val="316388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3" y="337305"/>
            <a:ext cx="10715807" cy="144795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4800" b="1" dirty="0">
                <a:solidFill>
                  <a:schemeClr val="bg1"/>
                </a:solidFill>
              </a:rPr>
              <a:t>b) Posting new positions_Job Profile</a:t>
            </a:r>
          </a:p>
          <a:p>
            <a:pPr>
              <a:lnSpc>
                <a:spcPct val="150000"/>
              </a:lnSpc>
            </a:pPr>
            <a:r>
              <a:rPr lang="en-US" sz="4400" dirty="0">
                <a:solidFill>
                  <a:schemeClr val="bg1"/>
                </a:solidFill>
              </a:rPr>
              <a:t>Part 5: Job Duration and Schedule: Describe Timeframe/Scheduling /Flexibility </a:t>
            </a:r>
          </a:p>
          <a:p>
            <a:pPr>
              <a:lnSpc>
                <a:spcPct val="150000"/>
              </a:lnSpc>
            </a:pPr>
            <a:r>
              <a:rPr lang="en-US" sz="4400" dirty="0">
                <a:solidFill>
                  <a:schemeClr val="bg1"/>
                </a:solidFill>
              </a:rPr>
              <a:t>Part 6: Learning Outcomes</a:t>
            </a:r>
          </a:p>
        </p:txBody>
      </p:sp>
      <p:pic>
        <p:nvPicPr>
          <p:cNvPr id="3" name="Picture 2">
            <a:extLst>
              <a:ext uri="{FF2B5EF4-FFF2-40B4-BE49-F238E27FC236}">
                <a16:creationId xmlns:a16="http://schemas.microsoft.com/office/drawing/2014/main" id="{23DE7F4C-3D19-4C01-B762-5DAA0799FB04}"/>
              </a:ext>
            </a:extLst>
          </p:cNvPr>
          <p:cNvPicPr>
            <a:picLocks noChangeAspect="1"/>
          </p:cNvPicPr>
          <p:nvPr/>
        </p:nvPicPr>
        <p:blipFill rotWithShape="1">
          <a:blip r:embed="rId3"/>
          <a:srcRect r="102" b="28155"/>
          <a:stretch/>
        </p:blipFill>
        <p:spPr>
          <a:xfrm>
            <a:off x="486079" y="2054767"/>
            <a:ext cx="11303844" cy="1777932"/>
          </a:xfrm>
          <a:prstGeom prst="rect">
            <a:avLst/>
          </a:prstGeom>
        </p:spPr>
      </p:pic>
      <p:pic>
        <p:nvPicPr>
          <p:cNvPr id="5" name="Picture 4">
            <a:extLst>
              <a:ext uri="{FF2B5EF4-FFF2-40B4-BE49-F238E27FC236}">
                <a16:creationId xmlns:a16="http://schemas.microsoft.com/office/drawing/2014/main" id="{1522C269-9D72-40E5-A920-84E2FB3D291A}"/>
              </a:ext>
            </a:extLst>
          </p:cNvPr>
          <p:cNvPicPr>
            <a:picLocks noChangeAspect="1"/>
          </p:cNvPicPr>
          <p:nvPr/>
        </p:nvPicPr>
        <p:blipFill>
          <a:blip r:embed="rId4"/>
          <a:stretch>
            <a:fillRect/>
          </a:stretch>
        </p:blipFill>
        <p:spPr>
          <a:xfrm>
            <a:off x="486079" y="2657983"/>
            <a:ext cx="2562225" cy="571500"/>
          </a:xfrm>
          <a:prstGeom prst="rect">
            <a:avLst/>
          </a:prstGeom>
        </p:spPr>
      </p:pic>
      <p:sp>
        <p:nvSpPr>
          <p:cNvPr id="7" name="Arrow: Right 6">
            <a:extLst>
              <a:ext uri="{FF2B5EF4-FFF2-40B4-BE49-F238E27FC236}">
                <a16:creationId xmlns:a16="http://schemas.microsoft.com/office/drawing/2014/main" id="{2A1948F8-E955-4DE0-82AA-A349990D1F32}"/>
              </a:ext>
            </a:extLst>
          </p:cNvPr>
          <p:cNvSpPr/>
          <p:nvPr/>
        </p:nvSpPr>
        <p:spPr>
          <a:xfrm>
            <a:off x="-14197" y="2827716"/>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981D0D-08F0-4FA4-BF88-9D785A624814}"/>
              </a:ext>
            </a:extLst>
          </p:cNvPr>
          <p:cNvPicPr>
            <a:picLocks noChangeAspect="1"/>
          </p:cNvPicPr>
          <p:nvPr/>
        </p:nvPicPr>
        <p:blipFill>
          <a:blip r:embed="rId5"/>
          <a:stretch>
            <a:fillRect/>
          </a:stretch>
        </p:blipFill>
        <p:spPr>
          <a:xfrm>
            <a:off x="504357" y="4338948"/>
            <a:ext cx="9048750" cy="533400"/>
          </a:xfrm>
          <a:prstGeom prst="rect">
            <a:avLst/>
          </a:prstGeom>
        </p:spPr>
      </p:pic>
      <p:sp>
        <p:nvSpPr>
          <p:cNvPr id="11" name="Arrow: Right 10">
            <a:extLst>
              <a:ext uri="{FF2B5EF4-FFF2-40B4-BE49-F238E27FC236}">
                <a16:creationId xmlns:a16="http://schemas.microsoft.com/office/drawing/2014/main" id="{0B78B491-C2D4-4562-9EF6-3CF344FB18FA}"/>
              </a:ext>
            </a:extLst>
          </p:cNvPr>
          <p:cNvSpPr/>
          <p:nvPr/>
        </p:nvSpPr>
        <p:spPr>
          <a:xfrm>
            <a:off x="0" y="4455473"/>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id="{90AEFEA1-DBEF-4919-B9CC-EF18BDFBE747}"/>
              </a:ext>
            </a:extLst>
          </p:cNvPr>
          <p:cNvSpPr/>
          <p:nvPr/>
        </p:nvSpPr>
        <p:spPr>
          <a:xfrm rot="10800000">
            <a:off x="2071991" y="4872347"/>
            <a:ext cx="5894962" cy="1648348"/>
          </a:xfrm>
          <a:custGeom>
            <a:avLst/>
            <a:gdLst>
              <a:gd name="connsiteX0" fmla="*/ 0 w 5894962"/>
              <a:gd name="connsiteY0" fmla="*/ 0 h 1648348"/>
              <a:gd name="connsiteX1" fmla="*/ 5894962 w 5894962"/>
              <a:gd name="connsiteY1" fmla="*/ 0 h 1648348"/>
              <a:gd name="connsiteX2" fmla="*/ 5894962 w 5894962"/>
              <a:gd name="connsiteY2" fmla="*/ 1269838 h 1648348"/>
              <a:gd name="connsiteX3" fmla="*/ 3072846 w 5894962"/>
              <a:gd name="connsiteY3" fmla="*/ 1269838 h 1648348"/>
              <a:gd name="connsiteX4" fmla="*/ 3072846 w 5894962"/>
              <a:gd name="connsiteY4" fmla="*/ 1425112 h 1648348"/>
              <a:gd name="connsiteX5" fmla="*/ 3190596 w 5894962"/>
              <a:gd name="connsiteY5" fmla="*/ 1425112 h 1648348"/>
              <a:gd name="connsiteX6" fmla="*/ 2947481 w 5894962"/>
              <a:gd name="connsiteY6" fmla="*/ 1648348 h 1648348"/>
              <a:gd name="connsiteX7" fmla="*/ 2704366 w 5894962"/>
              <a:gd name="connsiteY7" fmla="*/ 1425112 h 1648348"/>
              <a:gd name="connsiteX8" fmla="*/ 2822116 w 5894962"/>
              <a:gd name="connsiteY8" fmla="*/ 1425112 h 1648348"/>
              <a:gd name="connsiteX9" fmla="*/ 2822116 w 5894962"/>
              <a:gd name="connsiteY9" fmla="*/ 1269838 h 1648348"/>
              <a:gd name="connsiteX10" fmla="*/ 0 w 5894962"/>
              <a:gd name="connsiteY10" fmla="*/ 1269838 h 1648348"/>
              <a:gd name="connsiteX11" fmla="*/ 0 w 5894962"/>
              <a:gd name="connsiteY11" fmla="*/ 0 h 16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4962" h="1648348" extrusionOk="0">
                <a:moveTo>
                  <a:pt x="0" y="0"/>
                </a:moveTo>
                <a:cubicBezTo>
                  <a:pt x="817724" y="-85526"/>
                  <a:pt x="4121541" y="-62297"/>
                  <a:pt x="5894962" y="0"/>
                </a:cubicBezTo>
                <a:cubicBezTo>
                  <a:pt x="5810856" y="234574"/>
                  <a:pt x="5878292" y="918655"/>
                  <a:pt x="5894962" y="1269838"/>
                </a:cubicBezTo>
                <a:cubicBezTo>
                  <a:pt x="4610491" y="1231889"/>
                  <a:pt x="4466290" y="1178483"/>
                  <a:pt x="3072846" y="1269838"/>
                </a:cubicBezTo>
                <a:cubicBezTo>
                  <a:pt x="3061445" y="1300494"/>
                  <a:pt x="3060388" y="1347580"/>
                  <a:pt x="3072846" y="1425112"/>
                </a:cubicBezTo>
                <a:cubicBezTo>
                  <a:pt x="3096165" y="1414849"/>
                  <a:pt x="3155325" y="1435452"/>
                  <a:pt x="3190596" y="1425112"/>
                </a:cubicBezTo>
                <a:cubicBezTo>
                  <a:pt x="3091210" y="1555231"/>
                  <a:pt x="3030226" y="1587072"/>
                  <a:pt x="2947481" y="1648348"/>
                </a:cubicBezTo>
                <a:cubicBezTo>
                  <a:pt x="2894585" y="1592751"/>
                  <a:pt x="2742224" y="1478949"/>
                  <a:pt x="2704366" y="1425112"/>
                </a:cubicBezTo>
                <a:cubicBezTo>
                  <a:pt x="2747598" y="1419129"/>
                  <a:pt x="2769747" y="1430923"/>
                  <a:pt x="2822116" y="1425112"/>
                </a:cubicBezTo>
                <a:cubicBezTo>
                  <a:pt x="2832546" y="1398577"/>
                  <a:pt x="2828134" y="1346708"/>
                  <a:pt x="2822116" y="1269838"/>
                </a:cubicBezTo>
                <a:cubicBezTo>
                  <a:pt x="1472606" y="1203508"/>
                  <a:pt x="1332701" y="1100032"/>
                  <a:pt x="0" y="1269838"/>
                </a:cubicBezTo>
                <a:cubicBezTo>
                  <a:pt x="79596" y="1140073"/>
                  <a:pt x="-16897" y="532854"/>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15211"/>
                      <a:gd name="adj2" fmla="val 14749"/>
                      <a:gd name="adj3" fmla="val 13543"/>
                      <a:gd name="adj4" fmla="val 770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65EB5F-8668-4A02-97FA-7E2B53258681}"/>
              </a:ext>
            </a:extLst>
          </p:cNvPr>
          <p:cNvSpPr txBox="1"/>
          <p:nvPr/>
        </p:nvSpPr>
        <p:spPr>
          <a:xfrm>
            <a:off x="1660188" y="5467197"/>
            <a:ext cx="6566170" cy="95410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rPr>
              <a:t>List 3</a:t>
            </a:r>
            <a:r>
              <a:rPr lang="en-US" sz="1400" dirty="0">
                <a:solidFill>
                  <a:srgbClr val="FF0000"/>
                </a:solidFill>
                <a:effectLst>
                  <a:outerShdw blurRad="38100" dist="38100" dir="2700000" algn="tl">
                    <a:srgbClr val="000000">
                      <a:alpha val="43137"/>
                    </a:srgbClr>
                  </a:outerShdw>
                </a:effectLst>
              </a:rPr>
              <a:t> </a:t>
            </a:r>
            <a:r>
              <a:rPr lang="en-US" sz="1400" dirty="0">
                <a:solidFill>
                  <a:schemeClr val="bg1"/>
                </a:solidFill>
              </a:rPr>
              <a:t>or more learning outcomes students will develop by working in this</a:t>
            </a:r>
          </a:p>
          <a:p>
            <a:pPr algn="ctr"/>
            <a:r>
              <a:rPr lang="en-US" sz="1400" dirty="0">
                <a:solidFill>
                  <a:schemeClr val="bg1"/>
                </a:solidFill>
              </a:rPr>
              <a:t> position based on the list of skills on the </a:t>
            </a:r>
            <a:r>
              <a:rPr lang="en-US" sz="1400" dirty="0">
                <a:solidFill>
                  <a:srgbClr val="FF0000"/>
                </a:solidFill>
                <a:hlinkClick r:id="rId6">
                  <a:extLst>
                    <a:ext uri="{A12FA001-AC4F-418D-AE19-62706E023703}">
                      <ahyp:hlinkClr xmlns:ahyp="http://schemas.microsoft.com/office/drawing/2018/hyperlinkcolor" val="tx"/>
                    </a:ext>
                  </a:extLst>
                </a:hlinkClick>
              </a:rPr>
              <a:t>Job Development Guide!</a:t>
            </a:r>
            <a:endParaRPr lang="en-US" sz="1400" dirty="0">
              <a:solidFill>
                <a:srgbClr val="FF0000"/>
              </a:solidFill>
            </a:endParaRPr>
          </a:p>
          <a:p>
            <a:pPr algn="ctr"/>
            <a:r>
              <a:rPr lang="en-US" sz="1400" dirty="0">
                <a:solidFill>
                  <a:schemeClr val="bg1"/>
                </a:solidFill>
              </a:rPr>
              <a:t> These are crucial for our students in developing their resumes and </a:t>
            </a:r>
          </a:p>
          <a:p>
            <a:pPr algn="ctr"/>
            <a:r>
              <a:rPr lang="en-US" sz="1400" dirty="0">
                <a:solidFill>
                  <a:schemeClr val="bg1"/>
                </a:solidFill>
              </a:rPr>
              <a:t>enhancing their future careers</a:t>
            </a:r>
          </a:p>
        </p:txBody>
      </p:sp>
      <p:sp>
        <p:nvSpPr>
          <p:cNvPr id="13" name="TextBox 12">
            <a:extLst>
              <a:ext uri="{FF2B5EF4-FFF2-40B4-BE49-F238E27FC236}">
                <a16:creationId xmlns:a16="http://schemas.microsoft.com/office/drawing/2014/main" id="{DA298923-33FB-4150-A408-9F84EB21B736}"/>
              </a:ext>
            </a:extLst>
          </p:cNvPr>
          <p:cNvSpPr txBox="1"/>
          <p:nvPr/>
        </p:nvSpPr>
        <p:spPr>
          <a:xfrm>
            <a:off x="8226358" y="5028401"/>
            <a:ext cx="3787304" cy="1600438"/>
          </a:xfrm>
          <a:prstGeom prst="rect">
            <a:avLst/>
          </a:prstGeom>
          <a:noFill/>
        </p:spPr>
        <p:txBody>
          <a:bodyPr wrap="square" rtlCol="0">
            <a:spAutoFit/>
          </a:bodyPr>
          <a:lstStyle/>
          <a:p>
            <a:pPr marL="342900" indent="-342900">
              <a:buFont typeface="+mj-lt"/>
              <a:buAutoNum type="arabicParenR"/>
            </a:pPr>
            <a:r>
              <a:rPr lang="en-US" sz="1400" dirty="0">
                <a:solidFill>
                  <a:srgbClr val="E0EF53"/>
                </a:solidFill>
              </a:rPr>
              <a:t>Professionalism &amp; Work Ethic</a:t>
            </a:r>
          </a:p>
          <a:p>
            <a:pPr marL="342900" indent="-342900">
              <a:buFont typeface="+mj-lt"/>
              <a:buAutoNum type="arabicParenR"/>
            </a:pPr>
            <a:r>
              <a:rPr lang="en-US" sz="1400" dirty="0">
                <a:solidFill>
                  <a:srgbClr val="E0EF53"/>
                </a:solidFill>
              </a:rPr>
              <a:t>Career Management</a:t>
            </a:r>
          </a:p>
          <a:p>
            <a:pPr marL="342900" indent="-342900">
              <a:buFont typeface="+mj-lt"/>
              <a:buAutoNum type="arabicParenR"/>
            </a:pPr>
            <a:r>
              <a:rPr lang="en-US" sz="1400" dirty="0">
                <a:solidFill>
                  <a:srgbClr val="E0EF53"/>
                </a:solidFill>
              </a:rPr>
              <a:t>Creativity &amp; Problem Solving</a:t>
            </a:r>
          </a:p>
          <a:p>
            <a:pPr marL="342900" indent="-342900">
              <a:buFont typeface="+mj-lt"/>
              <a:buAutoNum type="arabicParenR"/>
            </a:pPr>
            <a:r>
              <a:rPr lang="en-US" sz="1400" dirty="0">
                <a:solidFill>
                  <a:srgbClr val="E0EF53"/>
                </a:solidFill>
              </a:rPr>
              <a:t>Global Perspective</a:t>
            </a:r>
          </a:p>
          <a:p>
            <a:pPr marL="342900" indent="-342900">
              <a:buFont typeface="+mj-lt"/>
              <a:buAutoNum type="arabicParenR"/>
            </a:pPr>
            <a:r>
              <a:rPr lang="en-US" sz="1400" dirty="0">
                <a:solidFill>
                  <a:srgbClr val="E0EF53"/>
                </a:solidFill>
              </a:rPr>
              <a:t>Communication</a:t>
            </a:r>
          </a:p>
          <a:p>
            <a:pPr marL="342900" indent="-342900">
              <a:buFont typeface="+mj-lt"/>
              <a:buAutoNum type="arabicParenR"/>
            </a:pPr>
            <a:r>
              <a:rPr lang="en-US" sz="1400" dirty="0">
                <a:solidFill>
                  <a:srgbClr val="E0EF53"/>
                </a:solidFill>
              </a:rPr>
              <a:t>Technical Application</a:t>
            </a:r>
          </a:p>
          <a:p>
            <a:pPr marL="342900" indent="-342900">
              <a:buFont typeface="+mj-lt"/>
              <a:buAutoNum type="arabicParenR"/>
            </a:pPr>
            <a:r>
              <a:rPr lang="en-US" sz="1400" dirty="0">
                <a:solidFill>
                  <a:srgbClr val="E0EF53"/>
                </a:solidFill>
              </a:rPr>
              <a:t>Teamwork, Collaboration, &amp; Leadership</a:t>
            </a:r>
          </a:p>
        </p:txBody>
      </p:sp>
    </p:spTree>
    <p:extLst>
      <p:ext uri="{BB962C8B-B14F-4D97-AF65-F5344CB8AC3E}">
        <p14:creationId xmlns:p14="http://schemas.microsoft.com/office/powerpoint/2010/main" val="91764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3" y="134103"/>
            <a:ext cx="11862437" cy="373697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a:t>
            </a:r>
            <a:r>
              <a:rPr lang="en-US" sz="2400" b="1" dirty="0" err="1">
                <a:solidFill>
                  <a:schemeClr val="bg1"/>
                </a:solidFill>
              </a:rPr>
              <a:t>positions_Job</a:t>
            </a:r>
            <a:r>
              <a:rPr lang="en-US" sz="2400" b="1" dirty="0">
                <a:solidFill>
                  <a:schemeClr val="bg1"/>
                </a:solidFill>
              </a:rPr>
              <a:t> Profile</a:t>
            </a:r>
          </a:p>
          <a:p>
            <a:pPr>
              <a:lnSpc>
                <a:spcPct val="150000"/>
              </a:lnSpc>
            </a:pPr>
            <a:endParaRPr lang="en-US" sz="2400" b="1" dirty="0">
              <a:solidFill>
                <a:schemeClr val="bg1"/>
              </a:solidFill>
            </a:endParaRPr>
          </a:p>
          <a:p>
            <a:pPr>
              <a:lnSpc>
                <a:spcPct val="150000"/>
              </a:lnSpc>
            </a:pPr>
            <a:r>
              <a:rPr lang="en-US" sz="2000" dirty="0">
                <a:solidFill>
                  <a:schemeClr val="bg1"/>
                </a:solidFill>
              </a:rPr>
              <a:t>Part 7: Keywords for Search: Separate by comma and add key words and areas students may search for when looking for a position</a:t>
            </a:r>
          </a:p>
          <a:p>
            <a:pPr>
              <a:lnSpc>
                <a:spcPct val="150000"/>
              </a:lnSpc>
            </a:pPr>
            <a:endParaRPr lang="en-US" sz="2000" dirty="0">
              <a:solidFill>
                <a:schemeClr val="bg1"/>
              </a:solidFill>
            </a:endParaRPr>
          </a:p>
          <a:p>
            <a:pPr>
              <a:lnSpc>
                <a:spcPct val="150000"/>
              </a:lnSpc>
            </a:pPr>
            <a:r>
              <a:rPr lang="en-US" sz="2000" dirty="0">
                <a:solidFill>
                  <a:schemeClr val="bg1"/>
                </a:solidFill>
              </a:rPr>
              <a:t>Part 8: Number of Available Openings: How many students do you plan on hiring in this exact position with these same specifications?</a:t>
            </a:r>
          </a:p>
          <a:p>
            <a:pPr>
              <a:lnSpc>
                <a:spcPct val="150000"/>
              </a:lnSpc>
            </a:pPr>
            <a:endParaRPr lang="en-US" sz="2000" dirty="0">
              <a:solidFill>
                <a:schemeClr val="bg1"/>
              </a:solidFill>
            </a:endParaRPr>
          </a:p>
          <a:p>
            <a:pPr>
              <a:lnSpc>
                <a:spcPct val="150000"/>
              </a:lnSpc>
            </a:pPr>
            <a:r>
              <a:rPr lang="en-US" sz="2000" dirty="0">
                <a:solidFill>
                  <a:schemeClr val="bg1"/>
                </a:solidFill>
              </a:rPr>
              <a:t>Part 9: Hours per Week: How many hours do you want your students to work? Max number of hours is 20 per week, the average is 10-12	</a:t>
            </a:r>
          </a:p>
        </p:txBody>
      </p:sp>
      <p:sp>
        <p:nvSpPr>
          <p:cNvPr id="12" name="Arrow: Right 11">
            <a:extLst>
              <a:ext uri="{FF2B5EF4-FFF2-40B4-BE49-F238E27FC236}">
                <a16:creationId xmlns:a16="http://schemas.microsoft.com/office/drawing/2014/main" id="{4BB72F3B-A32C-4CC1-A340-08AE07C4F286}"/>
              </a:ext>
            </a:extLst>
          </p:cNvPr>
          <p:cNvSpPr/>
          <p:nvPr/>
        </p:nvSpPr>
        <p:spPr>
          <a:xfrm>
            <a:off x="963582" y="4068804"/>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3D5BDAA-0B03-41E7-88BC-E0CFED63B4D3}"/>
              </a:ext>
            </a:extLst>
          </p:cNvPr>
          <p:cNvSpPr/>
          <p:nvPr/>
        </p:nvSpPr>
        <p:spPr>
          <a:xfrm>
            <a:off x="963582" y="4596863"/>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3C5408A-9232-402B-9EA1-2C63AD33B029}"/>
              </a:ext>
            </a:extLst>
          </p:cNvPr>
          <p:cNvSpPr/>
          <p:nvPr/>
        </p:nvSpPr>
        <p:spPr>
          <a:xfrm>
            <a:off x="963582" y="5124922"/>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4980104-463E-4A00-AEBE-56AD2C36F3CD}"/>
              </a:ext>
            </a:extLst>
          </p:cNvPr>
          <p:cNvPicPr>
            <a:picLocks noChangeAspect="1"/>
          </p:cNvPicPr>
          <p:nvPr/>
        </p:nvPicPr>
        <p:blipFill rotWithShape="1">
          <a:blip r:embed="rId3"/>
          <a:srcRect t="2882" r="8739" b="-1"/>
          <a:stretch/>
        </p:blipFill>
        <p:spPr>
          <a:xfrm>
            <a:off x="1497582" y="3871083"/>
            <a:ext cx="9196835" cy="1683594"/>
          </a:xfrm>
          <a:prstGeom prst="rect">
            <a:avLst/>
          </a:prstGeom>
        </p:spPr>
      </p:pic>
      <p:sp>
        <p:nvSpPr>
          <p:cNvPr id="20" name="Callout: Down Arrow 19">
            <a:extLst>
              <a:ext uri="{FF2B5EF4-FFF2-40B4-BE49-F238E27FC236}">
                <a16:creationId xmlns:a16="http://schemas.microsoft.com/office/drawing/2014/main" id="{6C236158-2338-4059-A8AA-5EF665B2333A}"/>
              </a:ext>
            </a:extLst>
          </p:cNvPr>
          <p:cNvSpPr/>
          <p:nvPr/>
        </p:nvSpPr>
        <p:spPr>
          <a:xfrm rot="10800000">
            <a:off x="5968128" y="5523563"/>
            <a:ext cx="3956763" cy="1006084"/>
          </a:xfrm>
          <a:custGeom>
            <a:avLst/>
            <a:gdLst>
              <a:gd name="connsiteX0" fmla="*/ 0 w 3956763"/>
              <a:gd name="connsiteY0" fmla="*/ 0 h 1006084"/>
              <a:gd name="connsiteX1" fmla="*/ 3956763 w 3956763"/>
              <a:gd name="connsiteY1" fmla="*/ 0 h 1006084"/>
              <a:gd name="connsiteX2" fmla="*/ 3956763 w 3956763"/>
              <a:gd name="connsiteY2" fmla="*/ 575530 h 1006084"/>
              <a:gd name="connsiteX3" fmla="*/ 2123388 w 3956763"/>
              <a:gd name="connsiteY3" fmla="*/ 575530 h 1006084"/>
              <a:gd name="connsiteX4" fmla="*/ 2123388 w 3956763"/>
              <a:gd name="connsiteY4" fmla="*/ 735779 h 1006084"/>
              <a:gd name="connsiteX5" fmla="*/ 2195253 w 3956763"/>
              <a:gd name="connsiteY5" fmla="*/ 735779 h 1006084"/>
              <a:gd name="connsiteX6" fmla="*/ 1978382 w 3956763"/>
              <a:gd name="connsiteY6" fmla="*/ 1006084 h 1006084"/>
              <a:gd name="connsiteX7" fmla="*/ 1761510 w 3956763"/>
              <a:gd name="connsiteY7" fmla="*/ 735779 h 1006084"/>
              <a:gd name="connsiteX8" fmla="*/ 1833375 w 3956763"/>
              <a:gd name="connsiteY8" fmla="*/ 735779 h 1006084"/>
              <a:gd name="connsiteX9" fmla="*/ 1833375 w 3956763"/>
              <a:gd name="connsiteY9" fmla="*/ 575530 h 1006084"/>
              <a:gd name="connsiteX10" fmla="*/ 0 w 3956763"/>
              <a:gd name="connsiteY10" fmla="*/ 575530 h 1006084"/>
              <a:gd name="connsiteX11" fmla="*/ 0 w 3956763"/>
              <a:gd name="connsiteY11" fmla="*/ 0 h 100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6763" h="1006084" extrusionOk="0">
                <a:moveTo>
                  <a:pt x="0" y="0"/>
                </a:moveTo>
                <a:cubicBezTo>
                  <a:pt x="500685" y="-85526"/>
                  <a:pt x="3093517" y="-62297"/>
                  <a:pt x="3956763" y="0"/>
                </a:cubicBezTo>
                <a:cubicBezTo>
                  <a:pt x="3963542" y="183929"/>
                  <a:pt x="4008316" y="499390"/>
                  <a:pt x="3956763" y="575530"/>
                </a:cubicBezTo>
                <a:cubicBezTo>
                  <a:pt x="3090790" y="422335"/>
                  <a:pt x="3024191" y="490576"/>
                  <a:pt x="2123388" y="575530"/>
                </a:cubicBezTo>
                <a:cubicBezTo>
                  <a:pt x="2124441" y="598863"/>
                  <a:pt x="2112494" y="715554"/>
                  <a:pt x="2123388" y="735779"/>
                </a:cubicBezTo>
                <a:cubicBezTo>
                  <a:pt x="2142271" y="741822"/>
                  <a:pt x="2170822" y="741943"/>
                  <a:pt x="2195253" y="735779"/>
                </a:cubicBezTo>
                <a:cubicBezTo>
                  <a:pt x="2107928" y="821333"/>
                  <a:pt x="2025635" y="953953"/>
                  <a:pt x="1978382" y="1006084"/>
                </a:cubicBezTo>
                <a:cubicBezTo>
                  <a:pt x="1900892" y="921880"/>
                  <a:pt x="1808174" y="837370"/>
                  <a:pt x="1761510" y="735779"/>
                </a:cubicBezTo>
                <a:cubicBezTo>
                  <a:pt x="1795765" y="730653"/>
                  <a:pt x="1819909" y="735824"/>
                  <a:pt x="1833375" y="735779"/>
                </a:cubicBezTo>
                <a:cubicBezTo>
                  <a:pt x="1824134" y="707420"/>
                  <a:pt x="1828327" y="648596"/>
                  <a:pt x="1833375" y="575530"/>
                </a:cubicBezTo>
                <a:cubicBezTo>
                  <a:pt x="1219851" y="572016"/>
                  <a:pt x="639118" y="496448"/>
                  <a:pt x="0" y="575530"/>
                </a:cubicBezTo>
                <a:cubicBezTo>
                  <a:pt x="-20462" y="469885"/>
                  <a:pt x="-45934" y="116746"/>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28826"/>
                      <a:gd name="adj2" fmla="val 21556"/>
                      <a:gd name="adj3" fmla="val 26867"/>
                      <a:gd name="adj4" fmla="val 572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220744-6996-4E7C-8103-86B64FBB5FC4}"/>
              </a:ext>
            </a:extLst>
          </p:cNvPr>
          <p:cNvSpPr txBox="1"/>
          <p:nvPr/>
        </p:nvSpPr>
        <p:spPr>
          <a:xfrm>
            <a:off x="5882977" y="6023113"/>
            <a:ext cx="4041914" cy="461665"/>
          </a:xfrm>
          <a:prstGeom prst="rect">
            <a:avLst/>
          </a:prstGeom>
          <a:noFill/>
        </p:spPr>
        <p:txBody>
          <a:bodyPr wrap="square" rtlCol="0">
            <a:spAutoFit/>
          </a:bodyPr>
          <a:lstStyle/>
          <a:p>
            <a:pPr algn="ctr"/>
            <a:r>
              <a:rPr lang="en-US" sz="1200" dirty="0">
                <a:solidFill>
                  <a:schemeClr val="bg1"/>
                </a:solidFill>
              </a:rPr>
              <a:t>Remember most students have WS awards of $2,700-$3,300 which allows them to work 6-17 hours per week</a:t>
            </a:r>
          </a:p>
        </p:txBody>
      </p:sp>
    </p:spTree>
    <p:extLst>
      <p:ext uri="{BB962C8B-B14F-4D97-AF65-F5344CB8AC3E}">
        <p14:creationId xmlns:p14="http://schemas.microsoft.com/office/powerpoint/2010/main" val="151274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D81EA5-1B9D-42F5-87D8-C4C75EA92A47}"/>
              </a:ext>
            </a:extLst>
          </p:cNvPr>
          <p:cNvSpPr txBox="1">
            <a:spLocks/>
          </p:cNvSpPr>
          <p:nvPr/>
        </p:nvSpPr>
        <p:spPr>
          <a:xfrm>
            <a:off x="302891" y="0"/>
            <a:ext cx="10699725" cy="63511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positions_Job Profile</a:t>
            </a:r>
          </a:p>
          <a:p>
            <a:pPr>
              <a:lnSpc>
                <a:spcPct val="150000"/>
              </a:lnSpc>
            </a:pPr>
            <a:r>
              <a:rPr lang="en-US" sz="2000" dirty="0">
                <a:solidFill>
                  <a:schemeClr val="bg1"/>
                </a:solidFill>
              </a:rPr>
              <a:t>Part 10:	Time Frame for this Job: Define whether the position is for the</a:t>
            </a:r>
          </a:p>
          <a:p>
            <a:pPr>
              <a:lnSpc>
                <a:spcPct val="150000"/>
              </a:lnSpc>
            </a:pPr>
            <a:r>
              <a:rPr lang="en-US" sz="2000" dirty="0">
                <a:solidFill>
                  <a:schemeClr val="bg1"/>
                </a:solidFill>
              </a:rPr>
              <a:t>Summer Carolina Works</a:t>
            </a:r>
          </a:p>
          <a:p>
            <a:pPr>
              <a:lnSpc>
                <a:spcPct val="150000"/>
              </a:lnSpc>
            </a:pPr>
            <a:r>
              <a:rPr lang="en-US" sz="2000" dirty="0">
                <a:solidFill>
                  <a:schemeClr val="bg1"/>
                </a:solidFill>
              </a:rPr>
              <a:t>FWS Academic Year= only FWS students can apply</a:t>
            </a:r>
          </a:p>
          <a:p>
            <a:pPr>
              <a:lnSpc>
                <a:spcPct val="150000"/>
              </a:lnSpc>
            </a:pPr>
            <a:r>
              <a:rPr lang="en-US" sz="2000" dirty="0">
                <a:solidFill>
                  <a:schemeClr val="bg1"/>
                </a:solidFill>
              </a:rPr>
              <a:t>CWS Academic Year= only CW students can apply</a:t>
            </a:r>
          </a:p>
          <a:p>
            <a:pPr>
              <a:lnSpc>
                <a:spcPct val="150000"/>
              </a:lnSpc>
            </a:pPr>
            <a:r>
              <a:rPr lang="en-US" sz="2000" dirty="0">
                <a:solidFill>
                  <a:schemeClr val="bg1"/>
                </a:solidFill>
              </a:rPr>
              <a:t>Fall Only (FWS+CW) = both groups of students can apply</a:t>
            </a:r>
          </a:p>
          <a:p>
            <a:pPr>
              <a:lnSpc>
                <a:spcPct val="150000"/>
              </a:lnSpc>
            </a:pPr>
            <a:r>
              <a:rPr lang="en-US" sz="2000" dirty="0">
                <a:solidFill>
                  <a:schemeClr val="bg1"/>
                </a:solidFill>
              </a:rPr>
              <a:t>Spring Only (FWS+CW)= both groups of students can apply</a:t>
            </a:r>
          </a:p>
          <a:p>
            <a:pPr>
              <a:lnSpc>
                <a:spcPct val="150000"/>
              </a:lnSpc>
            </a:pPr>
            <a:endParaRPr lang="en-US" sz="20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p:txBody>
      </p:sp>
      <p:sp>
        <p:nvSpPr>
          <p:cNvPr id="9" name="Arrow: Right 8">
            <a:extLst>
              <a:ext uri="{FF2B5EF4-FFF2-40B4-BE49-F238E27FC236}">
                <a16:creationId xmlns:a16="http://schemas.microsoft.com/office/drawing/2014/main" id="{C27FA3E1-B636-462D-8331-B3F0B2CA1ABF}"/>
              </a:ext>
            </a:extLst>
          </p:cNvPr>
          <p:cNvSpPr/>
          <p:nvPr/>
        </p:nvSpPr>
        <p:spPr>
          <a:xfrm>
            <a:off x="895919" y="3555870"/>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62BF13-F4BE-4BF0-BEC8-9F3D9A9492EF}"/>
              </a:ext>
            </a:extLst>
          </p:cNvPr>
          <p:cNvPicPr>
            <a:picLocks noChangeAspect="1"/>
          </p:cNvPicPr>
          <p:nvPr/>
        </p:nvPicPr>
        <p:blipFill>
          <a:blip r:embed="rId3"/>
          <a:stretch>
            <a:fillRect/>
          </a:stretch>
        </p:blipFill>
        <p:spPr>
          <a:xfrm>
            <a:off x="1433223" y="3429000"/>
            <a:ext cx="4829175" cy="48577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91DDBEFE-0F66-4331-BE08-C03C07CF52B6}"/>
              </a:ext>
            </a:extLst>
          </p:cNvPr>
          <p:cNvPicPr>
            <a:picLocks noChangeAspect="1"/>
          </p:cNvPicPr>
          <p:nvPr/>
        </p:nvPicPr>
        <p:blipFill rotWithShape="1">
          <a:blip r:embed="rId4">
            <a:extLst>
              <a:ext uri="{28A0092B-C50C-407E-A947-70E740481C1C}">
                <a14:useLocalDpi xmlns:a14="http://schemas.microsoft.com/office/drawing/2010/main" val="0"/>
              </a:ext>
            </a:extLst>
          </a:blip>
          <a:srcRect l="54864" t="4679" r="1463" b="5152"/>
          <a:stretch/>
        </p:blipFill>
        <p:spPr>
          <a:xfrm>
            <a:off x="6188852" y="3429000"/>
            <a:ext cx="4938524" cy="2251213"/>
          </a:xfrm>
          <a:prstGeom prst="rect">
            <a:avLst/>
          </a:prstGeom>
        </p:spPr>
      </p:pic>
      <p:sp>
        <p:nvSpPr>
          <p:cNvPr id="15" name="Rectangle: Rounded Corners 14">
            <a:extLst>
              <a:ext uri="{FF2B5EF4-FFF2-40B4-BE49-F238E27FC236}">
                <a16:creationId xmlns:a16="http://schemas.microsoft.com/office/drawing/2014/main" id="{DD605E2A-D8E8-445E-9183-08ABE5DB77DD}"/>
              </a:ext>
            </a:extLst>
          </p:cNvPr>
          <p:cNvSpPr/>
          <p:nvPr/>
        </p:nvSpPr>
        <p:spPr>
          <a:xfrm>
            <a:off x="8918713" y="1030046"/>
            <a:ext cx="3160643" cy="1540565"/>
          </a:xfrm>
          <a:custGeom>
            <a:avLst/>
            <a:gdLst>
              <a:gd name="connsiteX0" fmla="*/ 0 w 3160643"/>
              <a:gd name="connsiteY0" fmla="*/ 256766 h 1540565"/>
              <a:gd name="connsiteX1" fmla="*/ 256766 w 3160643"/>
              <a:gd name="connsiteY1" fmla="*/ 0 h 1540565"/>
              <a:gd name="connsiteX2" fmla="*/ 945015 w 3160643"/>
              <a:gd name="connsiteY2" fmla="*/ 0 h 1540565"/>
              <a:gd name="connsiteX3" fmla="*/ 1633264 w 3160643"/>
              <a:gd name="connsiteY3" fmla="*/ 0 h 1540565"/>
              <a:gd name="connsiteX4" fmla="*/ 2903877 w 3160643"/>
              <a:gd name="connsiteY4" fmla="*/ 0 h 1540565"/>
              <a:gd name="connsiteX5" fmla="*/ 3160643 w 3160643"/>
              <a:gd name="connsiteY5" fmla="*/ 256766 h 1540565"/>
              <a:gd name="connsiteX6" fmla="*/ 3160643 w 3160643"/>
              <a:gd name="connsiteY6" fmla="*/ 749742 h 1540565"/>
              <a:gd name="connsiteX7" fmla="*/ 3160643 w 3160643"/>
              <a:gd name="connsiteY7" fmla="*/ 1283799 h 1540565"/>
              <a:gd name="connsiteX8" fmla="*/ 2903877 w 3160643"/>
              <a:gd name="connsiteY8" fmla="*/ 1540565 h 1540565"/>
              <a:gd name="connsiteX9" fmla="*/ 2189157 w 3160643"/>
              <a:gd name="connsiteY9" fmla="*/ 1540565 h 1540565"/>
              <a:gd name="connsiteX10" fmla="*/ 1527379 w 3160643"/>
              <a:gd name="connsiteY10" fmla="*/ 1540565 h 1540565"/>
              <a:gd name="connsiteX11" fmla="*/ 945015 w 3160643"/>
              <a:gd name="connsiteY11" fmla="*/ 1540565 h 1540565"/>
              <a:gd name="connsiteX12" fmla="*/ 256766 w 3160643"/>
              <a:gd name="connsiteY12" fmla="*/ 1540565 h 1540565"/>
              <a:gd name="connsiteX13" fmla="*/ 0 w 3160643"/>
              <a:gd name="connsiteY13" fmla="*/ 1283799 h 1540565"/>
              <a:gd name="connsiteX14" fmla="*/ 0 w 3160643"/>
              <a:gd name="connsiteY14" fmla="*/ 770283 h 1540565"/>
              <a:gd name="connsiteX15" fmla="*/ 0 w 3160643"/>
              <a:gd name="connsiteY15" fmla="*/ 256766 h 154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0643" h="1540565" extrusionOk="0">
                <a:moveTo>
                  <a:pt x="0" y="256766"/>
                </a:moveTo>
                <a:cubicBezTo>
                  <a:pt x="22024" y="139858"/>
                  <a:pt x="94667" y="661"/>
                  <a:pt x="256766" y="0"/>
                </a:cubicBezTo>
                <a:cubicBezTo>
                  <a:pt x="548262" y="-31885"/>
                  <a:pt x="666628" y="-30809"/>
                  <a:pt x="945015" y="0"/>
                </a:cubicBezTo>
                <a:cubicBezTo>
                  <a:pt x="1223402" y="30809"/>
                  <a:pt x="1384856" y="-1971"/>
                  <a:pt x="1633264" y="0"/>
                </a:cubicBezTo>
                <a:cubicBezTo>
                  <a:pt x="1881672" y="1971"/>
                  <a:pt x="2540204" y="30304"/>
                  <a:pt x="2903877" y="0"/>
                </a:cubicBezTo>
                <a:cubicBezTo>
                  <a:pt x="3040892" y="4746"/>
                  <a:pt x="3174354" y="106576"/>
                  <a:pt x="3160643" y="256766"/>
                </a:cubicBezTo>
                <a:cubicBezTo>
                  <a:pt x="3160210" y="382715"/>
                  <a:pt x="3169307" y="566796"/>
                  <a:pt x="3160643" y="749742"/>
                </a:cubicBezTo>
                <a:cubicBezTo>
                  <a:pt x="3151979" y="932688"/>
                  <a:pt x="3136121" y="1036332"/>
                  <a:pt x="3160643" y="1283799"/>
                </a:cubicBezTo>
                <a:cubicBezTo>
                  <a:pt x="3179315" y="1435864"/>
                  <a:pt x="3054568" y="1532401"/>
                  <a:pt x="2903877" y="1540565"/>
                </a:cubicBezTo>
                <a:cubicBezTo>
                  <a:pt x="2640048" y="1547160"/>
                  <a:pt x="2456362" y="1562281"/>
                  <a:pt x="2189157" y="1540565"/>
                </a:cubicBezTo>
                <a:cubicBezTo>
                  <a:pt x="1921952" y="1518849"/>
                  <a:pt x="1715222" y="1541693"/>
                  <a:pt x="1527379" y="1540565"/>
                </a:cubicBezTo>
                <a:cubicBezTo>
                  <a:pt x="1339536" y="1539437"/>
                  <a:pt x="1211734" y="1551583"/>
                  <a:pt x="945015" y="1540565"/>
                </a:cubicBezTo>
                <a:cubicBezTo>
                  <a:pt x="678296" y="1529547"/>
                  <a:pt x="416466" y="1556441"/>
                  <a:pt x="256766" y="1540565"/>
                </a:cubicBezTo>
                <a:cubicBezTo>
                  <a:pt x="118013" y="1536433"/>
                  <a:pt x="21640" y="1433102"/>
                  <a:pt x="0" y="1283799"/>
                </a:cubicBezTo>
                <a:cubicBezTo>
                  <a:pt x="-6941" y="1065345"/>
                  <a:pt x="-16288" y="934149"/>
                  <a:pt x="0" y="770283"/>
                </a:cubicBezTo>
                <a:cubicBezTo>
                  <a:pt x="16288" y="606417"/>
                  <a:pt x="-18922" y="485884"/>
                  <a:pt x="0" y="256766"/>
                </a:cubicBezTo>
                <a:close/>
              </a:path>
            </a:pathLst>
          </a:custGeom>
          <a:noFill/>
          <a:ln w="28575">
            <a:solidFill>
              <a:srgbClr val="E0EF53"/>
            </a:solidFill>
            <a:extLst>
              <a:ext uri="{C807C97D-BFC1-408E-A445-0C87EB9F89A2}">
                <ask:lineSketchStyleProps xmlns:ask="http://schemas.microsoft.com/office/drawing/2018/sketchyshapes" sd="42862367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6F709C-8A13-476C-BD50-E63607694E1A}"/>
              </a:ext>
            </a:extLst>
          </p:cNvPr>
          <p:cNvSpPr txBox="1"/>
          <p:nvPr/>
        </p:nvSpPr>
        <p:spPr>
          <a:xfrm>
            <a:off x="8806069" y="1152939"/>
            <a:ext cx="3385930" cy="1384995"/>
          </a:xfrm>
          <a:prstGeom prst="rect">
            <a:avLst/>
          </a:prstGeom>
          <a:noFill/>
        </p:spPr>
        <p:txBody>
          <a:bodyPr wrap="square" rtlCol="0">
            <a:spAutoFit/>
          </a:bodyPr>
          <a:lstStyle/>
          <a:p>
            <a:pPr algn="ctr"/>
            <a:r>
              <a:rPr lang="en-US" sz="1400" dirty="0">
                <a:solidFill>
                  <a:srgbClr val="E0EF53"/>
                </a:solidFill>
              </a:rPr>
              <a:t>All students who are enrolled in the summer, have financial need, and complete the summer request form are eligible for summer Carolina Works award (regardless of if they are a FWS students during fall/spring)</a:t>
            </a:r>
          </a:p>
        </p:txBody>
      </p:sp>
    </p:spTree>
    <p:extLst>
      <p:ext uri="{BB962C8B-B14F-4D97-AF65-F5344CB8AC3E}">
        <p14:creationId xmlns:p14="http://schemas.microsoft.com/office/powerpoint/2010/main" val="34140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85137" y="576051"/>
            <a:ext cx="10962551" cy="2185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positions_Job Profile</a:t>
            </a:r>
          </a:p>
          <a:p>
            <a:pPr>
              <a:lnSpc>
                <a:spcPct val="150000"/>
              </a:lnSpc>
            </a:pPr>
            <a:r>
              <a:rPr lang="en-US" sz="2000" dirty="0">
                <a:solidFill>
                  <a:schemeClr val="bg1"/>
                </a:solidFill>
              </a:rPr>
              <a:t>Part 11: This Job’s Level is:</a:t>
            </a:r>
          </a:p>
          <a:p>
            <a:pPr>
              <a:lnSpc>
                <a:spcPct val="150000"/>
              </a:lnSpc>
            </a:pPr>
            <a:endParaRPr lang="en-US" sz="1600" dirty="0">
              <a:solidFill>
                <a:schemeClr val="bg1"/>
              </a:solidFill>
            </a:endParaRPr>
          </a:p>
          <a:p>
            <a:pPr>
              <a:lnSpc>
                <a:spcPct val="150000"/>
              </a:lnSpc>
            </a:pPr>
            <a:r>
              <a:rPr lang="en-US" sz="1600" dirty="0">
                <a:solidFill>
                  <a:schemeClr val="bg1"/>
                </a:solidFill>
              </a:rPr>
              <a:t>Select the link to determine the Job Level and corresponding pay</a:t>
            </a:r>
          </a:p>
          <a:p>
            <a:pPr>
              <a:lnSpc>
                <a:spcPct val="150000"/>
              </a:lnSpc>
            </a:pPr>
            <a:endParaRPr lang="en-US" sz="18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a:p>
            <a:pPr>
              <a:lnSpc>
                <a:spcPct val="150000"/>
              </a:lnSpc>
            </a:pPr>
            <a:endParaRPr lang="en-US" sz="2000" dirty="0">
              <a:solidFill>
                <a:schemeClr val="bg1"/>
              </a:solidFill>
            </a:endParaRPr>
          </a:p>
        </p:txBody>
      </p:sp>
      <p:pic>
        <p:nvPicPr>
          <p:cNvPr id="5" name="Picture 4">
            <a:extLst>
              <a:ext uri="{FF2B5EF4-FFF2-40B4-BE49-F238E27FC236}">
                <a16:creationId xmlns:a16="http://schemas.microsoft.com/office/drawing/2014/main" id="{8A3883C2-47B2-4590-A3C8-BAB80628FD8F}"/>
              </a:ext>
            </a:extLst>
          </p:cNvPr>
          <p:cNvPicPr>
            <a:picLocks noChangeAspect="1"/>
          </p:cNvPicPr>
          <p:nvPr/>
        </p:nvPicPr>
        <p:blipFill>
          <a:blip r:embed="rId3"/>
          <a:stretch>
            <a:fillRect/>
          </a:stretch>
        </p:blipFill>
        <p:spPr>
          <a:xfrm>
            <a:off x="582797" y="1824064"/>
            <a:ext cx="5962650" cy="733425"/>
          </a:xfrm>
          <a:prstGeom prst="rect">
            <a:avLst/>
          </a:prstGeom>
        </p:spPr>
      </p:pic>
      <p:sp>
        <p:nvSpPr>
          <p:cNvPr id="7" name="Arrow: Right 6">
            <a:extLst>
              <a:ext uri="{FF2B5EF4-FFF2-40B4-BE49-F238E27FC236}">
                <a16:creationId xmlns:a16="http://schemas.microsoft.com/office/drawing/2014/main" id="{BD585656-04F5-42ED-9FCB-D66AA5A2BC98}"/>
              </a:ext>
            </a:extLst>
          </p:cNvPr>
          <p:cNvSpPr/>
          <p:nvPr/>
        </p:nvSpPr>
        <p:spPr>
          <a:xfrm>
            <a:off x="70286" y="1837634"/>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835A613C-3A73-43DF-872A-93D189755F64}"/>
              </a:ext>
            </a:extLst>
          </p:cNvPr>
          <p:cNvSpPr/>
          <p:nvPr/>
        </p:nvSpPr>
        <p:spPr>
          <a:xfrm>
            <a:off x="3727175" y="1757795"/>
            <a:ext cx="2713382" cy="458632"/>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5B9F09E-763D-4B37-9FCC-5A89844CB702}"/>
              </a:ext>
            </a:extLst>
          </p:cNvPr>
          <p:cNvSpPr/>
          <p:nvPr/>
        </p:nvSpPr>
        <p:spPr>
          <a:xfrm rot="19717139">
            <a:off x="5981160" y="1324963"/>
            <a:ext cx="580982" cy="3037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57CC4D-59FA-4EE9-8580-74DCF52A60F0}"/>
              </a:ext>
            </a:extLst>
          </p:cNvPr>
          <p:cNvSpPr txBox="1"/>
          <p:nvPr/>
        </p:nvSpPr>
        <p:spPr>
          <a:xfrm>
            <a:off x="460427" y="2783548"/>
            <a:ext cx="5784575" cy="923330"/>
          </a:xfrm>
          <a:prstGeom prst="rect">
            <a:avLst/>
          </a:prstGeom>
          <a:noFill/>
        </p:spPr>
        <p:txBody>
          <a:bodyPr wrap="square" rtlCol="0">
            <a:spAutoFit/>
          </a:bodyPr>
          <a:lstStyle/>
          <a:p>
            <a:r>
              <a:rPr lang="en-US" dirty="0">
                <a:solidFill>
                  <a:schemeClr val="bg1"/>
                </a:solidFill>
              </a:rPr>
              <a:t>Answer the 5-question assessment</a:t>
            </a:r>
          </a:p>
          <a:p>
            <a:r>
              <a:rPr lang="en-US" dirty="0">
                <a:solidFill>
                  <a:schemeClr val="bg1"/>
                </a:solidFill>
              </a:rPr>
              <a:t>Select “Compute”</a:t>
            </a:r>
          </a:p>
          <a:p>
            <a:r>
              <a:rPr lang="en-US" dirty="0">
                <a:solidFill>
                  <a:schemeClr val="bg1"/>
                </a:solidFill>
              </a:rPr>
              <a:t>Close the window and continue to the next section</a:t>
            </a:r>
          </a:p>
        </p:txBody>
      </p:sp>
      <p:pic>
        <p:nvPicPr>
          <p:cNvPr id="11" name="Picture 10">
            <a:extLst>
              <a:ext uri="{FF2B5EF4-FFF2-40B4-BE49-F238E27FC236}">
                <a16:creationId xmlns:a16="http://schemas.microsoft.com/office/drawing/2014/main" id="{D5AA8630-CE61-41B2-898F-63A09FA1FD94}"/>
              </a:ext>
            </a:extLst>
          </p:cNvPr>
          <p:cNvPicPr>
            <a:picLocks noChangeAspect="1"/>
          </p:cNvPicPr>
          <p:nvPr/>
        </p:nvPicPr>
        <p:blipFill>
          <a:blip r:embed="rId4"/>
          <a:stretch>
            <a:fillRect/>
          </a:stretch>
        </p:blipFill>
        <p:spPr>
          <a:xfrm>
            <a:off x="565317" y="5450287"/>
            <a:ext cx="6684359" cy="737731"/>
          </a:xfrm>
          <a:prstGeom prst="rect">
            <a:avLst/>
          </a:prstGeom>
        </p:spPr>
      </p:pic>
      <p:pic>
        <p:nvPicPr>
          <p:cNvPr id="13" name="Picture 12">
            <a:extLst>
              <a:ext uri="{FF2B5EF4-FFF2-40B4-BE49-F238E27FC236}">
                <a16:creationId xmlns:a16="http://schemas.microsoft.com/office/drawing/2014/main" id="{07B7382A-302A-48F3-8C0F-35496B735090}"/>
              </a:ext>
            </a:extLst>
          </p:cNvPr>
          <p:cNvPicPr>
            <a:picLocks noChangeAspect="1"/>
          </p:cNvPicPr>
          <p:nvPr/>
        </p:nvPicPr>
        <p:blipFill>
          <a:blip r:embed="rId5"/>
          <a:stretch>
            <a:fillRect/>
          </a:stretch>
        </p:blipFill>
        <p:spPr>
          <a:xfrm>
            <a:off x="565317" y="3908039"/>
            <a:ext cx="3159412" cy="1549759"/>
          </a:xfrm>
          <a:prstGeom prst="rect">
            <a:avLst/>
          </a:prstGeom>
        </p:spPr>
      </p:pic>
      <p:sp>
        <p:nvSpPr>
          <p:cNvPr id="15" name="Arrow: Right 14">
            <a:extLst>
              <a:ext uri="{FF2B5EF4-FFF2-40B4-BE49-F238E27FC236}">
                <a16:creationId xmlns:a16="http://schemas.microsoft.com/office/drawing/2014/main" id="{DD609FE0-175F-4108-8861-56730A17175A}"/>
              </a:ext>
            </a:extLst>
          </p:cNvPr>
          <p:cNvSpPr/>
          <p:nvPr/>
        </p:nvSpPr>
        <p:spPr>
          <a:xfrm>
            <a:off x="35342" y="5173385"/>
            <a:ext cx="513512" cy="2725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a:extLst>
              <a:ext uri="{FF2B5EF4-FFF2-40B4-BE49-F238E27FC236}">
                <a16:creationId xmlns:a16="http://schemas.microsoft.com/office/drawing/2014/main" id="{E18CA13A-D1E5-4413-BBA8-DD423F944488}"/>
              </a:ext>
            </a:extLst>
          </p:cNvPr>
          <p:cNvSpPr/>
          <p:nvPr/>
        </p:nvSpPr>
        <p:spPr>
          <a:xfrm>
            <a:off x="460427" y="5502750"/>
            <a:ext cx="2418240" cy="374437"/>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A85F3A-6D86-40D3-B66F-930E00E6B4C5}"/>
              </a:ext>
            </a:extLst>
          </p:cNvPr>
          <p:cNvPicPr>
            <a:picLocks noChangeAspect="1"/>
          </p:cNvPicPr>
          <p:nvPr/>
        </p:nvPicPr>
        <p:blipFill>
          <a:blip r:embed="rId6"/>
          <a:stretch>
            <a:fillRect/>
          </a:stretch>
        </p:blipFill>
        <p:spPr>
          <a:xfrm>
            <a:off x="6545447" y="371920"/>
            <a:ext cx="5316990" cy="5470122"/>
          </a:xfrm>
          <a:prstGeom prst="rect">
            <a:avLst/>
          </a:prstGeom>
        </p:spPr>
      </p:pic>
    </p:spTree>
    <p:extLst>
      <p:ext uri="{BB962C8B-B14F-4D97-AF65-F5344CB8AC3E}">
        <p14:creationId xmlns:p14="http://schemas.microsoft.com/office/powerpoint/2010/main" val="234175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C4F7-2736-4794-9325-1DD8F2F730DF}"/>
              </a:ext>
            </a:extLst>
          </p:cNvPr>
          <p:cNvSpPr>
            <a:spLocks noGrp="1"/>
          </p:cNvSpPr>
          <p:nvPr>
            <p:ph type="title"/>
          </p:nvPr>
        </p:nvSpPr>
        <p:spPr>
          <a:xfrm>
            <a:off x="395112" y="1121665"/>
            <a:ext cx="11105444" cy="3967032"/>
          </a:xfrm>
        </p:spPr>
        <p:txBody>
          <a:bodyPr>
            <a:normAutofit fontScale="90000"/>
          </a:bodyPr>
          <a:lstStyle/>
          <a:p>
            <a:pPr algn="ctr">
              <a:tabLst>
                <a:tab pos="4514850" algn="l"/>
              </a:tabLst>
            </a:pPr>
            <a:r>
              <a:rPr lang="en-US" dirty="0"/>
              <a:t>This Training is for </a:t>
            </a:r>
            <a:br>
              <a:rPr lang="en-US" dirty="0"/>
            </a:br>
            <a:r>
              <a:rPr lang="en-US" dirty="0">
                <a:solidFill>
                  <a:schemeClr val="tx2"/>
                </a:solidFill>
              </a:rPr>
              <a:t>OFF-Campus Community </a:t>
            </a:r>
            <a:r>
              <a:rPr lang="en-US" dirty="0"/>
              <a:t>Supervisors </a:t>
            </a:r>
            <a:br>
              <a:rPr lang="en-US" dirty="0"/>
            </a:br>
            <a:br>
              <a:rPr lang="en-US" dirty="0"/>
            </a:br>
            <a:r>
              <a:rPr lang="en-US" dirty="0"/>
              <a:t>Additional information for each slide will be in the slide notes if you need a more detailed explanation</a:t>
            </a:r>
          </a:p>
        </p:txBody>
      </p:sp>
    </p:spTree>
    <p:extLst>
      <p:ext uri="{BB962C8B-B14F-4D97-AF65-F5344CB8AC3E}">
        <p14:creationId xmlns:p14="http://schemas.microsoft.com/office/powerpoint/2010/main" val="172645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782" y="113466"/>
            <a:ext cx="11862436" cy="21855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positions_Job Profile</a:t>
            </a:r>
          </a:p>
          <a:p>
            <a:pPr>
              <a:lnSpc>
                <a:spcPct val="150000"/>
              </a:lnSpc>
            </a:pPr>
            <a:r>
              <a:rPr lang="en-US" sz="2000" dirty="0">
                <a:solidFill>
                  <a:schemeClr val="bg1"/>
                </a:solidFill>
              </a:rPr>
              <a:t>Part 12-16</a:t>
            </a:r>
          </a:p>
          <a:p>
            <a:pPr>
              <a:lnSpc>
                <a:spcPct val="150000"/>
              </a:lnSpc>
            </a:pPr>
            <a:r>
              <a:rPr lang="en-US" sz="2000" dirty="0">
                <a:solidFill>
                  <a:schemeClr val="bg1"/>
                </a:solidFill>
              </a:rPr>
              <a:t>Select your name as the primary supervisor. Then your phone number, email, and the location of the position. </a:t>
            </a:r>
          </a:p>
          <a:p>
            <a:pPr>
              <a:lnSpc>
                <a:spcPct val="150000"/>
              </a:lnSpc>
            </a:pPr>
            <a:r>
              <a:rPr lang="en-US" sz="2000" dirty="0">
                <a:solidFill>
                  <a:schemeClr val="bg1"/>
                </a:solidFill>
              </a:rPr>
              <a:t>It is </a:t>
            </a:r>
            <a:r>
              <a:rPr lang="en-US" sz="2000" b="1" dirty="0">
                <a:solidFill>
                  <a:schemeClr val="bg1"/>
                </a:solidFill>
                <a:effectLst>
                  <a:outerShdw blurRad="38100" dist="38100" dir="2700000" algn="tl">
                    <a:srgbClr val="000000">
                      <a:alpha val="43137"/>
                    </a:srgbClr>
                  </a:outerShdw>
                </a:effectLst>
              </a:rPr>
              <a:t>recommended</a:t>
            </a:r>
            <a:r>
              <a:rPr lang="en-US" sz="2000" dirty="0">
                <a:solidFill>
                  <a:schemeClr val="bg1"/>
                </a:solidFill>
              </a:rPr>
              <a:t> you have a secondary supervisor listed but not required </a:t>
            </a:r>
          </a:p>
          <a:p>
            <a:pPr>
              <a:lnSpc>
                <a:spcPct val="150000"/>
              </a:lnSpc>
            </a:pPr>
            <a:r>
              <a:rPr lang="en-US" sz="2000" dirty="0">
                <a:solidFill>
                  <a:schemeClr val="bg1"/>
                </a:solidFill>
              </a:rPr>
              <a:t>Submit!</a:t>
            </a:r>
          </a:p>
          <a:p>
            <a:pPr>
              <a:lnSpc>
                <a:spcPct val="150000"/>
              </a:lnSpc>
            </a:pPr>
            <a:endParaRPr lang="en-US" sz="2000" dirty="0">
              <a:solidFill>
                <a:schemeClr val="bg1"/>
              </a:solidFill>
            </a:endParaRPr>
          </a:p>
        </p:txBody>
      </p:sp>
      <p:pic>
        <p:nvPicPr>
          <p:cNvPr id="3" name="Picture 2">
            <a:extLst>
              <a:ext uri="{FF2B5EF4-FFF2-40B4-BE49-F238E27FC236}">
                <a16:creationId xmlns:a16="http://schemas.microsoft.com/office/drawing/2014/main" id="{F5D92B1C-D426-4E25-AB37-14C963BAE34B}"/>
              </a:ext>
            </a:extLst>
          </p:cNvPr>
          <p:cNvPicPr>
            <a:picLocks noChangeAspect="1"/>
          </p:cNvPicPr>
          <p:nvPr/>
        </p:nvPicPr>
        <p:blipFill>
          <a:blip r:embed="rId3"/>
          <a:stretch>
            <a:fillRect/>
          </a:stretch>
        </p:blipFill>
        <p:spPr>
          <a:xfrm>
            <a:off x="1440416" y="1694904"/>
            <a:ext cx="10353954" cy="4487862"/>
          </a:xfrm>
          <a:prstGeom prst="rect">
            <a:avLst/>
          </a:prstGeom>
        </p:spPr>
      </p:pic>
      <p:sp>
        <p:nvSpPr>
          <p:cNvPr id="5" name="Arrow: Right 4">
            <a:extLst>
              <a:ext uri="{FF2B5EF4-FFF2-40B4-BE49-F238E27FC236}">
                <a16:creationId xmlns:a16="http://schemas.microsoft.com/office/drawing/2014/main" id="{2785AC25-1336-405F-ADC9-A9EB192A5D22}"/>
              </a:ext>
            </a:extLst>
          </p:cNvPr>
          <p:cNvSpPr/>
          <p:nvPr/>
        </p:nvSpPr>
        <p:spPr>
          <a:xfrm>
            <a:off x="921862" y="2309167"/>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3BAD641-CC76-42A2-87B6-CE14D1043E05}"/>
              </a:ext>
            </a:extLst>
          </p:cNvPr>
          <p:cNvSpPr/>
          <p:nvPr/>
        </p:nvSpPr>
        <p:spPr>
          <a:xfrm>
            <a:off x="921862" y="3197706"/>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78B9E42-D76B-4EAB-BE0A-E2C9A884AD9D}"/>
              </a:ext>
            </a:extLst>
          </p:cNvPr>
          <p:cNvSpPr/>
          <p:nvPr/>
        </p:nvSpPr>
        <p:spPr>
          <a:xfrm>
            <a:off x="916616" y="3706801"/>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7E5184A-BBED-462A-9D3C-0B5AE89F7E3E}"/>
              </a:ext>
            </a:extLst>
          </p:cNvPr>
          <p:cNvSpPr/>
          <p:nvPr/>
        </p:nvSpPr>
        <p:spPr>
          <a:xfrm>
            <a:off x="924443" y="4215896"/>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97AC868-6958-41FA-8F9D-FC982E97BD11}"/>
              </a:ext>
            </a:extLst>
          </p:cNvPr>
          <p:cNvSpPr/>
          <p:nvPr/>
        </p:nvSpPr>
        <p:spPr>
          <a:xfrm>
            <a:off x="916616" y="5693969"/>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Down Arrow 9">
            <a:extLst>
              <a:ext uri="{FF2B5EF4-FFF2-40B4-BE49-F238E27FC236}">
                <a16:creationId xmlns:a16="http://schemas.microsoft.com/office/drawing/2014/main" id="{3788EA46-98CB-4198-ADEB-5C131DC27B75}"/>
              </a:ext>
            </a:extLst>
          </p:cNvPr>
          <p:cNvSpPr/>
          <p:nvPr/>
        </p:nvSpPr>
        <p:spPr>
          <a:xfrm rot="5400000">
            <a:off x="8221688" y="3599621"/>
            <a:ext cx="804995" cy="2168516"/>
          </a:xfrm>
          <a:custGeom>
            <a:avLst/>
            <a:gdLst>
              <a:gd name="connsiteX0" fmla="*/ 0 w 804995"/>
              <a:gd name="connsiteY0" fmla="*/ 0 h 2168516"/>
              <a:gd name="connsiteX1" fmla="*/ 804995 w 804995"/>
              <a:gd name="connsiteY1" fmla="*/ 0 h 2168516"/>
              <a:gd name="connsiteX2" fmla="*/ 804995 w 804995"/>
              <a:gd name="connsiteY2" fmla="*/ 1889667 h 2168516"/>
              <a:gd name="connsiteX3" fmla="*/ 504100 w 804995"/>
              <a:gd name="connsiteY3" fmla="*/ 1889667 h 2168516"/>
              <a:gd name="connsiteX4" fmla="*/ 504100 w 804995"/>
              <a:gd name="connsiteY4" fmla="*/ 2068890 h 2168516"/>
              <a:gd name="connsiteX5" fmla="*/ 572215 w 804995"/>
              <a:gd name="connsiteY5" fmla="*/ 2068890 h 2168516"/>
              <a:gd name="connsiteX6" fmla="*/ 402498 w 804995"/>
              <a:gd name="connsiteY6" fmla="*/ 2168516 h 2168516"/>
              <a:gd name="connsiteX7" fmla="*/ 232780 w 804995"/>
              <a:gd name="connsiteY7" fmla="*/ 2068890 h 2168516"/>
              <a:gd name="connsiteX8" fmla="*/ 300895 w 804995"/>
              <a:gd name="connsiteY8" fmla="*/ 2068890 h 2168516"/>
              <a:gd name="connsiteX9" fmla="*/ 300895 w 804995"/>
              <a:gd name="connsiteY9" fmla="*/ 1889667 h 2168516"/>
              <a:gd name="connsiteX10" fmla="*/ 0 w 804995"/>
              <a:gd name="connsiteY10" fmla="*/ 1889667 h 2168516"/>
              <a:gd name="connsiteX11" fmla="*/ 0 w 804995"/>
              <a:gd name="connsiteY11" fmla="*/ 0 h 216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995" h="2168516" extrusionOk="0">
                <a:moveTo>
                  <a:pt x="0" y="0"/>
                </a:moveTo>
                <a:cubicBezTo>
                  <a:pt x="141290" y="25356"/>
                  <a:pt x="671150" y="-64259"/>
                  <a:pt x="804995" y="0"/>
                </a:cubicBezTo>
                <a:cubicBezTo>
                  <a:pt x="691277" y="606104"/>
                  <a:pt x="861348" y="1689734"/>
                  <a:pt x="804995" y="1889667"/>
                </a:cubicBezTo>
                <a:cubicBezTo>
                  <a:pt x="770947" y="1892497"/>
                  <a:pt x="646990" y="1877258"/>
                  <a:pt x="504100" y="1889667"/>
                </a:cubicBezTo>
                <a:cubicBezTo>
                  <a:pt x="500181" y="1928784"/>
                  <a:pt x="514496" y="2003756"/>
                  <a:pt x="504100" y="2068890"/>
                </a:cubicBezTo>
                <a:cubicBezTo>
                  <a:pt x="526034" y="2064087"/>
                  <a:pt x="559072" y="2070966"/>
                  <a:pt x="572215" y="2068890"/>
                </a:cubicBezTo>
                <a:cubicBezTo>
                  <a:pt x="483767" y="2102857"/>
                  <a:pt x="447121" y="2154941"/>
                  <a:pt x="402498" y="2168516"/>
                </a:cubicBezTo>
                <a:cubicBezTo>
                  <a:pt x="370202" y="2146037"/>
                  <a:pt x="267154" y="2096460"/>
                  <a:pt x="232780" y="2068890"/>
                </a:cubicBezTo>
                <a:cubicBezTo>
                  <a:pt x="261491" y="2069566"/>
                  <a:pt x="286267" y="2063883"/>
                  <a:pt x="300895" y="2068890"/>
                </a:cubicBezTo>
                <a:cubicBezTo>
                  <a:pt x="302320" y="2011800"/>
                  <a:pt x="309000" y="1951878"/>
                  <a:pt x="300895" y="1889667"/>
                </a:cubicBezTo>
                <a:cubicBezTo>
                  <a:pt x="199316" y="1908179"/>
                  <a:pt x="30869" y="1907814"/>
                  <a:pt x="0" y="1889667"/>
                </a:cubicBezTo>
                <a:cubicBezTo>
                  <a:pt x="-92571" y="1528357"/>
                  <a:pt x="16147" y="847068"/>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25243"/>
                      <a:gd name="adj2" fmla="val 21083"/>
                      <a:gd name="adj3" fmla="val 12376"/>
                      <a:gd name="adj4" fmla="val 8714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D5F437-25B7-4B94-A3CE-F87DA89D9D44}"/>
              </a:ext>
            </a:extLst>
          </p:cNvPr>
          <p:cNvSpPr txBox="1"/>
          <p:nvPr/>
        </p:nvSpPr>
        <p:spPr>
          <a:xfrm>
            <a:off x="7865436" y="4418454"/>
            <a:ext cx="1718831" cy="804995"/>
          </a:xfrm>
          <a:prstGeom prst="rect">
            <a:avLst/>
          </a:prstGeom>
          <a:noFill/>
        </p:spPr>
        <p:txBody>
          <a:bodyPr wrap="square" rtlCol="0">
            <a:spAutoFit/>
          </a:bodyPr>
          <a:lstStyle/>
          <a:p>
            <a:pPr algn="ctr"/>
            <a:r>
              <a:rPr lang="en-US" sz="1400" dirty="0">
                <a:solidFill>
                  <a:srgbClr val="C8DC07"/>
                </a:solidFill>
              </a:rPr>
              <a:t>If Virtual just insert “Virtual” here!</a:t>
            </a:r>
          </a:p>
          <a:p>
            <a:endParaRPr lang="en-US" dirty="0">
              <a:solidFill>
                <a:srgbClr val="C8DC07"/>
              </a:solidFill>
            </a:endParaRPr>
          </a:p>
        </p:txBody>
      </p:sp>
      <p:pic>
        <p:nvPicPr>
          <p:cNvPr id="12" name="Picture 11">
            <a:extLst>
              <a:ext uri="{FF2B5EF4-FFF2-40B4-BE49-F238E27FC236}">
                <a16:creationId xmlns:a16="http://schemas.microsoft.com/office/drawing/2014/main" id="{12D30A7C-6A01-48FF-823C-CBD48EE5ED26}"/>
              </a:ext>
            </a:extLst>
          </p:cNvPr>
          <p:cNvPicPr>
            <a:picLocks noChangeAspect="1"/>
          </p:cNvPicPr>
          <p:nvPr/>
        </p:nvPicPr>
        <p:blipFill rotWithShape="1">
          <a:blip r:embed="rId4"/>
          <a:srcRect t="6812" r="7644"/>
          <a:stretch/>
        </p:blipFill>
        <p:spPr>
          <a:xfrm>
            <a:off x="1440416" y="6168169"/>
            <a:ext cx="10353954" cy="523692"/>
          </a:xfrm>
          <a:prstGeom prst="rect">
            <a:avLst/>
          </a:prstGeom>
        </p:spPr>
      </p:pic>
      <p:sp>
        <p:nvSpPr>
          <p:cNvPr id="14" name="Flowchart: Terminator 13">
            <a:extLst>
              <a:ext uri="{FF2B5EF4-FFF2-40B4-BE49-F238E27FC236}">
                <a16:creationId xmlns:a16="http://schemas.microsoft.com/office/drawing/2014/main" id="{A381726F-3B37-461A-BBDA-A4F90CAB5B32}"/>
              </a:ext>
            </a:extLst>
          </p:cNvPr>
          <p:cNvSpPr/>
          <p:nvPr/>
        </p:nvSpPr>
        <p:spPr>
          <a:xfrm>
            <a:off x="1207569" y="6168169"/>
            <a:ext cx="1253410" cy="548421"/>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CBAFB3C9-D0B6-479E-B8EB-5F92D2CCBEDA}"/>
              </a:ext>
            </a:extLst>
          </p:cNvPr>
          <p:cNvSpPr/>
          <p:nvPr/>
        </p:nvSpPr>
        <p:spPr>
          <a:xfrm rot="1581456">
            <a:off x="1126608" y="6095207"/>
            <a:ext cx="394768" cy="292175"/>
          </a:xfrm>
          <a:prstGeom prst="star5">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93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18274" y="0"/>
            <a:ext cx="3919189" cy="6601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positions</a:t>
            </a:r>
          </a:p>
          <a:p>
            <a:pPr>
              <a:lnSpc>
                <a:spcPct val="150000"/>
              </a:lnSpc>
            </a:pPr>
            <a:r>
              <a:rPr lang="en-US" sz="2400" b="1" dirty="0">
                <a:solidFill>
                  <a:schemeClr val="bg1"/>
                </a:solidFill>
              </a:rPr>
              <a:t>Pending Review</a:t>
            </a:r>
          </a:p>
          <a:p>
            <a:pPr>
              <a:lnSpc>
                <a:spcPct val="150000"/>
              </a:lnSpc>
            </a:pPr>
            <a:endParaRPr lang="en-US" sz="2400" b="1" dirty="0">
              <a:solidFill>
                <a:schemeClr val="bg1"/>
              </a:solidFill>
            </a:endParaRPr>
          </a:p>
          <a:p>
            <a:pPr>
              <a:lnSpc>
                <a:spcPct val="150000"/>
              </a:lnSpc>
            </a:pPr>
            <a:r>
              <a:rPr lang="en-US" sz="1600" dirty="0">
                <a:solidFill>
                  <a:schemeClr val="bg1"/>
                </a:solidFill>
              </a:rPr>
              <a:t>On this page you review the standard job application students will fill out when applying to the position. You may add required questions at the bottom or leave as the standard template shown!</a:t>
            </a:r>
          </a:p>
          <a:p>
            <a:pPr>
              <a:lnSpc>
                <a:spcPct val="150000"/>
              </a:lnSpc>
            </a:pPr>
            <a:endParaRPr lang="en-US" sz="2000" b="1" dirty="0">
              <a:solidFill>
                <a:schemeClr val="bg1"/>
              </a:solidFill>
            </a:endParaRPr>
          </a:p>
          <a:p>
            <a:pPr algn="ctr">
              <a:lnSpc>
                <a:spcPct val="150000"/>
              </a:lnSpc>
            </a:pPr>
            <a:r>
              <a:rPr lang="en-US" sz="1100" dirty="0">
                <a:solidFill>
                  <a:srgbClr val="C8DC07"/>
                </a:solidFill>
              </a:rPr>
              <a:t>You have 30 minutes</a:t>
            </a:r>
          </a:p>
          <a:p>
            <a:pPr algn="ctr">
              <a:lnSpc>
                <a:spcPct val="150000"/>
              </a:lnSpc>
            </a:pPr>
            <a:r>
              <a:rPr lang="en-US" sz="1100" dirty="0">
                <a:solidFill>
                  <a:srgbClr val="C8DC07"/>
                </a:solidFill>
              </a:rPr>
              <a:t>To review and post your position from this point! </a:t>
            </a:r>
          </a:p>
        </p:txBody>
      </p:sp>
      <p:pic>
        <p:nvPicPr>
          <p:cNvPr id="3" name="Picture 2">
            <a:extLst>
              <a:ext uri="{FF2B5EF4-FFF2-40B4-BE49-F238E27FC236}">
                <a16:creationId xmlns:a16="http://schemas.microsoft.com/office/drawing/2014/main" id="{9FEA7682-43EF-4301-AC0F-8671D743A9A6}"/>
              </a:ext>
            </a:extLst>
          </p:cNvPr>
          <p:cNvPicPr>
            <a:picLocks noChangeAspect="1"/>
          </p:cNvPicPr>
          <p:nvPr/>
        </p:nvPicPr>
        <p:blipFill>
          <a:blip r:embed="rId3"/>
          <a:stretch>
            <a:fillRect/>
          </a:stretch>
        </p:blipFill>
        <p:spPr>
          <a:xfrm>
            <a:off x="4237463" y="145528"/>
            <a:ext cx="7886136" cy="3155233"/>
          </a:xfrm>
          <a:prstGeom prst="rect">
            <a:avLst/>
          </a:prstGeom>
        </p:spPr>
      </p:pic>
      <p:pic>
        <p:nvPicPr>
          <p:cNvPr id="4" name="Picture 3">
            <a:extLst>
              <a:ext uri="{FF2B5EF4-FFF2-40B4-BE49-F238E27FC236}">
                <a16:creationId xmlns:a16="http://schemas.microsoft.com/office/drawing/2014/main" id="{39AD3338-1454-4965-A59D-AD16A2C4FBFA}"/>
              </a:ext>
            </a:extLst>
          </p:cNvPr>
          <p:cNvPicPr>
            <a:picLocks noChangeAspect="1"/>
          </p:cNvPicPr>
          <p:nvPr/>
        </p:nvPicPr>
        <p:blipFill>
          <a:blip r:embed="rId4"/>
          <a:stretch>
            <a:fillRect/>
          </a:stretch>
        </p:blipFill>
        <p:spPr>
          <a:xfrm>
            <a:off x="4237463" y="3292015"/>
            <a:ext cx="7886136" cy="3138877"/>
          </a:xfrm>
          <a:prstGeom prst="rect">
            <a:avLst/>
          </a:prstGeom>
        </p:spPr>
      </p:pic>
      <p:sp>
        <p:nvSpPr>
          <p:cNvPr id="5" name="Flowchart: Terminator 4">
            <a:extLst>
              <a:ext uri="{FF2B5EF4-FFF2-40B4-BE49-F238E27FC236}">
                <a16:creationId xmlns:a16="http://schemas.microsoft.com/office/drawing/2014/main" id="{DB4A5289-D9E4-453C-BC71-C072A3951981}"/>
              </a:ext>
            </a:extLst>
          </p:cNvPr>
          <p:cNvSpPr/>
          <p:nvPr/>
        </p:nvSpPr>
        <p:spPr>
          <a:xfrm>
            <a:off x="5143948" y="5553308"/>
            <a:ext cx="952051" cy="326941"/>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Down Arrow 7">
            <a:extLst>
              <a:ext uri="{FF2B5EF4-FFF2-40B4-BE49-F238E27FC236}">
                <a16:creationId xmlns:a16="http://schemas.microsoft.com/office/drawing/2014/main" id="{FF66E7C5-7CD2-4431-8565-2F5EDBB20108}"/>
              </a:ext>
            </a:extLst>
          </p:cNvPr>
          <p:cNvSpPr/>
          <p:nvPr/>
        </p:nvSpPr>
        <p:spPr>
          <a:xfrm rot="16200000">
            <a:off x="10260039" y="1580296"/>
            <a:ext cx="804995" cy="2168516"/>
          </a:xfrm>
          <a:custGeom>
            <a:avLst/>
            <a:gdLst>
              <a:gd name="connsiteX0" fmla="*/ 0 w 804995"/>
              <a:gd name="connsiteY0" fmla="*/ 0 h 2168516"/>
              <a:gd name="connsiteX1" fmla="*/ 804995 w 804995"/>
              <a:gd name="connsiteY1" fmla="*/ 0 h 2168516"/>
              <a:gd name="connsiteX2" fmla="*/ 804995 w 804995"/>
              <a:gd name="connsiteY2" fmla="*/ 1889667 h 2168516"/>
              <a:gd name="connsiteX3" fmla="*/ 504100 w 804995"/>
              <a:gd name="connsiteY3" fmla="*/ 1889667 h 2168516"/>
              <a:gd name="connsiteX4" fmla="*/ 504100 w 804995"/>
              <a:gd name="connsiteY4" fmla="*/ 2068890 h 2168516"/>
              <a:gd name="connsiteX5" fmla="*/ 572215 w 804995"/>
              <a:gd name="connsiteY5" fmla="*/ 2068890 h 2168516"/>
              <a:gd name="connsiteX6" fmla="*/ 402498 w 804995"/>
              <a:gd name="connsiteY6" fmla="*/ 2168516 h 2168516"/>
              <a:gd name="connsiteX7" fmla="*/ 232780 w 804995"/>
              <a:gd name="connsiteY7" fmla="*/ 2068890 h 2168516"/>
              <a:gd name="connsiteX8" fmla="*/ 300895 w 804995"/>
              <a:gd name="connsiteY8" fmla="*/ 2068890 h 2168516"/>
              <a:gd name="connsiteX9" fmla="*/ 300895 w 804995"/>
              <a:gd name="connsiteY9" fmla="*/ 1889667 h 2168516"/>
              <a:gd name="connsiteX10" fmla="*/ 0 w 804995"/>
              <a:gd name="connsiteY10" fmla="*/ 1889667 h 2168516"/>
              <a:gd name="connsiteX11" fmla="*/ 0 w 804995"/>
              <a:gd name="connsiteY11" fmla="*/ 0 h 216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995" h="2168516" extrusionOk="0">
                <a:moveTo>
                  <a:pt x="0" y="0"/>
                </a:moveTo>
                <a:cubicBezTo>
                  <a:pt x="141290" y="25356"/>
                  <a:pt x="671150" y="-64259"/>
                  <a:pt x="804995" y="0"/>
                </a:cubicBezTo>
                <a:cubicBezTo>
                  <a:pt x="691277" y="606104"/>
                  <a:pt x="861348" y="1689734"/>
                  <a:pt x="804995" y="1889667"/>
                </a:cubicBezTo>
                <a:cubicBezTo>
                  <a:pt x="770947" y="1892497"/>
                  <a:pt x="646990" y="1877258"/>
                  <a:pt x="504100" y="1889667"/>
                </a:cubicBezTo>
                <a:cubicBezTo>
                  <a:pt x="500181" y="1928784"/>
                  <a:pt x="514496" y="2003756"/>
                  <a:pt x="504100" y="2068890"/>
                </a:cubicBezTo>
                <a:cubicBezTo>
                  <a:pt x="526034" y="2064087"/>
                  <a:pt x="559072" y="2070966"/>
                  <a:pt x="572215" y="2068890"/>
                </a:cubicBezTo>
                <a:cubicBezTo>
                  <a:pt x="483767" y="2102857"/>
                  <a:pt x="447121" y="2154941"/>
                  <a:pt x="402498" y="2168516"/>
                </a:cubicBezTo>
                <a:cubicBezTo>
                  <a:pt x="370202" y="2146037"/>
                  <a:pt x="267154" y="2096460"/>
                  <a:pt x="232780" y="2068890"/>
                </a:cubicBezTo>
                <a:cubicBezTo>
                  <a:pt x="261491" y="2069566"/>
                  <a:pt x="286267" y="2063883"/>
                  <a:pt x="300895" y="2068890"/>
                </a:cubicBezTo>
                <a:cubicBezTo>
                  <a:pt x="302320" y="2011800"/>
                  <a:pt x="309000" y="1951878"/>
                  <a:pt x="300895" y="1889667"/>
                </a:cubicBezTo>
                <a:cubicBezTo>
                  <a:pt x="199316" y="1908179"/>
                  <a:pt x="30869" y="1907814"/>
                  <a:pt x="0" y="1889667"/>
                </a:cubicBezTo>
                <a:cubicBezTo>
                  <a:pt x="-92571" y="1528357"/>
                  <a:pt x="16147" y="847068"/>
                  <a:pt x="0" y="0"/>
                </a:cubicBezTo>
                <a:close/>
              </a:path>
            </a:pathLst>
          </a:custGeom>
          <a:noFill/>
          <a:ln w="28575">
            <a:solidFill>
              <a:srgbClr val="E0EF53"/>
            </a:solidFill>
            <a:extLst>
              <a:ext uri="{C807C97D-BFC1-408E-A445-0C87EB9F89A2}">
                <ask:lineSketchStyleProps xmlns:ask="http://schemas.microsoft.com/office/drawing/2018/sketchyshapes" sd="2799012570">
                  <a:prstGeom prst="downArrowCallout">
                    <a:avLst>
                      <a:gd name="adj1" fmla="val 25243"/>
                      <a:gd name="adj2" fmla="val 21083"/>
                      <a:gd name="adj3" fmla="val 12376"/>
                      <a:gd name="adj4" fmla="val 8714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b="1" dirty="0">
                <a:solidFill>
                  <a:srgbClr val="C8DC07"/>
                </a:solidFill>
              </a:rPr>
              <a:t>Select the pencil to reorder, add additional options for the questions, or remove any you do not need</a:t>
            </a:r>
          </a:p>
        </p:txBody>
      </p:sp>
      <p:sp>
        <p:nvSpPr>
          <p:cNvPr id="9" name="Flowchart: Terminator 8">
            <a:extLst>
              <a:ext uri="{FF2B5EF4-FFF2-40B4-BE49-F238E27FC236}">
                <a16:creationId xmlns:a16="http://schemas.microsoft.com/office/drawing/2014/main" id="{20476052-DB56-41CF-A1C1-1B84ED871E44}"/>
              </a:ext>
            </a:extLst>
          </p:cNvPr>
          <p:cNvSpPr/>
          <p:nvPr/>
        </p:nvSpPr>
        <p:spPr>
          <a:xfrm>
            <a:off x="11784032" y="2628900"/>
            <a:ext cx="302330" cy="133932"/>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Down Arrow 9">
            <a:extLst>
              <a:ext uri="{FF2B5EF4-FFF2-40B4-BE49-F238E27FC236}">
                <a16:creationId xmlns:a16="http://schemas.microsoft.com/office/drawing/2014/main" id="{180C7ED2-027F-41A6-9FB0-6B0161D90D5E}"/>
              </a:ext>
            </a:extLst>
          </p:cNvPr>
          <p:cNvSpPr/>
          <p:nvPr/>
        </p:nvSpPr>
        <p:spPr>
          <a:xfrm rot="5400000">
            <a:off x="6960325" y="4376496"/>
            <a:ext cx="804995" cy="2533652"/>
          </a:xfrm>
          <a:custGeom>
            <a:avLst/>
            <a:gdLst>
              <a:gd name="connsiteX0" fmla="*/ 0 w 804995"/>
              <a:gd name="connsiteY0" fmla="*/ 0 h 2533652"/>
              <a:gd name="connsiteX1" fmla="*/ 804995 w 804995"/>
              <a:gd name="connsiteY1" fmla="*/ 0 h 2533652"/>
              <a:gd name="connsiteX2" fmla="*/ 804995 w 804995"/>
              <a:gd name="connsiteY2" fmla="*/ 2207850 h 2533652"/>
              <a:gd name="connsiteX3" fmla="*/ 504100 w 804995"/>
              <a:gd name="connsiteY3" fmla="*/ 2207850 h 2533652"/>
              <a:gd name="connsiteX4" fmla="*/ 504100 w 804995"/>
              <a:gd name="connsiteY4" fmla="*/ 2434026 h 2533652"/>
              <a:gd name="connsiteX5" fmla="*/ 572215 w 804995"/>
              <a:gd name="connsiteY5" fmla="*/ 2434026 h 2533652"/>
              <a:gd name="connsiteX6" fmla="*/ 402498 w 804995"/>
              <a:gd name="connsiteY6" fmla="*/ 2533652 h 2533652"/>
              <a:gd name="connsiteX7" fmla="*/ 232780 w 804995"/>
              <a:gd name="connsiteY7" fmla="*/ 2434026 h 2533652"/>
              <a:gd name="connsiteX8" fmla="*/ 300895 w 804995"/>
              <a:gd name="connsiteY8" fmla="*/ 2434026 h 2533652"/>
              <a:gd name="connsiteX9" fmla="*/ 300895 w 804995"/>
              <a:gd name="connsiteY9" fmla="*/ 2207850 h 2533652"/>
              <a:gd name="connsiteX10" fmla="*/ 0 w 804995"/>
              <a:gd name="connsiteY10" fmla="*/ 2207850 h 2533652"/>
              <a:gd name="connsiteX11" fmla="*/ 0 w 804995"/>
              <a:gd name="connsiteY11" fmla="*/ 0 h 253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995" h="2533652" extrusionOk="0">
                <a:moveTo>
                  <a:pt x="0" y="0"/>
                </a:moveTo>
                <a:cubicBezTo>
                  <a:pt x="141290" y="25356"/>
                  <a:pt x="671150" y="-64259"/>
                  <a:pt x="804995" y="0"/>
                </a:cubicBezTo>
                <a:cubicBezTo>
                  <a:pt x="691277" y="618560"/>
                  <a:pt x="861348" y="1699524"/>
                  <a:pt x="804995" y="2207850"/>
                </a:cubicBezTo>
                <a:cubicBezTo>
                  <a:pt x="770947" y="2210680"/>
                  <a:pt x="646990" y="2195441"/>
                  <a:pt x="504100" y="2207850"/>
                </a:cubicBezTo>
                <a:cubicBezTo>
                  <a:pt x="503057" y="2234730"/>
                  <a:pt x="496504" y="2328718"/>
                  <a:pt x="504100" y="2434026"/>
                </a:cubicBezTo>
                <a:cubicBezTo>
                  <a:pt x="526034" y="2429223"/>
                  <a:pt x="559072" y="2436102"/>
                  <a:pt x="572215" y="2434026"/>
                </a:cubicBezTo>
                <a:cubicBezTo>
                  <a:pt x="483767" y="2467993"/>
                  <a:pt x="447121" y="2520077"/>
                  <a:pt x="402498" y="2533652"/>
                </a:cubicBezTo>
                <a:cubicBezTo>
                  <a:pt x="370202" y="2511173"/>
                  <a:pt x="267154" y="2461596"/>
                  <a:pt x="232780" y="2434026"/>
                </a:cubicBezTo>
                <a:cubicBezTo>
                  <a:pt x="261491" y="2434702"/>
                  <a:pt x="286267" y="2429019"/>
                  <a:pt x="300895" y="2434026"/>
                </a:cubicBezTo>
                <a:cubicBezTo>
                  <a:pt x="281426" y="2347384"/>
                  <a:pt x="319331" y="2238093"/>
                  <a:pt x="300895" y="2207850"/>
                </a:cubicBezTo>
                <a:cubicBezTo>
                  <a:pt x="199316" y="2226362"/>
                  <a:pt x="30869" y="2225997"/>
                  <a:pt x="0" y="2207850"/>
                </a:cubicBezTo>
                <a:cubicBezTo>
                  <a:pt x="-92571" y="1134129"/>
                  <a:pt x="16147" y="704324"/>
                  <a:pt x="0" y="0"/>
                </a:cubicBezTo>
                <a:close/>
              </a:path>
            </a:pathLst>
          </a:custGeom>
          <a:noFill/>
          <a:ln w="19050">
            <a:solidFill>
              <a:srgbClr val="E0EF53"/>
            </a:solidFill>
            <a:extLst>
              <a:ext uri="{C807C97D-BFC1-408E-A445-0C87EB9F89A2}">
                <ask:lineSketchStyleProps xmlns:ask="http://schemas.microsoft.com/office/drawing/2018/sketchyshapes" sd="2799012570">
                  <a:prstGeom prst="downArrowCallout">
                    <a:avLst>
                      <a:gd name="adj1" fmla="val 25243"/>
                      <a:gd name="adj2" fmla="val 21083"/>
                      <a:gd name="adj3" fmla="val 12376"/>
                      <a:gd name="adj4" fmla="val 8714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a:solidFill>
                  <a:srgbClr val="C8DC07"/>
                </a:solidFill>
              </a:rPr>
              <a:t>Custom application questions allow you add your own custom questions to the job application. If you wish! </a:t>
            </a:r>
          </a:p>
          <a:p>
            <a:pPr algn="ctr"/>
            <a:r>
              <a:rPr lang="en-US" sz="1100" b="1" dirty="0">
                <a:solidFill>
                  <a:schemeClr val="tx2"/>
                </a:solidFill>
              </a:rPr>
              <a:t>More guidance is in this slide's notes </a:t>
            </a:r>
          </a:p>
        </p:txBody>
      </p:sp>
      <p:sp>
        <p:nvSpPr>
          <p:cNvPr id="11" name="Star: 5 Points 10">
            <a:extLst>
              <a:ext uri="{FF2B5EF4-FFF2-40B4-BE49-F238E27FC236}">
                <a16:creationId xmlns:a16="http://schemas.microsoft.com/office/drawing/2014/main" id="{5746E565-72A4-40D1-84E1-A15C4DB0A6E6}"/>
              </a:ext>
            </a:extLst>
          </p:cNvPr>
          <p:cNvSpPr/>
          <p:nvPr/>
        </p:nvSpPr>
        <p:spPr>
          <a:xfrm rot="1581456">
            <a:off x="1392022" y="5002616"/>
            <a:ext cx="185478" cy="207837"/>
          </a:xfrm>
          <a:prstGeom prst="star5">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a:extLst>
              <a:ext uri="{FF2B5EF4-FFF2-40B4-BE49-F238E27FC236}">
                <a16:creationId xmlns:a16="http://schemas.microsoft.com/office/drawing/2014/main" id="{CA01FB42-683F-4585-B523-B3C2CEC17785}"/>
              </a:ext>
            </a:extLst>
          </p:cNvPr>
          <p:cNvSpPr/>
          <p:nvPr/>
        </p:nvSpPr>
        <p:spPr>
          <a:xfrm>
            <a:off x="11632867" y="321993"/>
            <a:ext cx="490732" cy="259031"/>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98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79912" y="-225952"/>
            <a:ext cx="10962551" cy="2185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a:t>
            </a:r>
            <a:r>
              <a:rPr lang="en-US" sz="2400" b="1" dirty="0" err="1">
                <a:solidFill>
                  <a:schemeClr val="bg1"/>
                </a:solidFill>
              </a:rPr>
              <a:t>positions_Go</a:t>
            </a:r>
            <a:r>
              <a:rPr lang="en-US" sz="2400" b="1" dirty="0">
                <a:solidFill>
                  <a:schemeClr val="bg1"/>
                </a:solidFill>
              </a:rPr>
              <a:t> Live! </a:t>
            </a:r>
          </a:p>
          <a:p>
            <a:pPr>
              <a:lnSpc>
                <a:spcPct val="150000"/>
              </a:lnSpc>
            </a:pPr>
            <a:r>
              <a:rPr lang="en-US" sz="2000" dirty="0">
                <a:solidFill>
                  <a:schemeClr val="bg1"/>
                </a:solidFill>
              </a:rPr>
              <a:t>	</a:t>
            </a:r>
          </a:p>
        </p:txBody>
      </p:sp>
      <p:pic>
        <p:nvPicPr>
          <p:cNvPr id="3" name="Picture 2">
            <a:extLst>
              <a:ext uri="{FF2B5EF4-FFF2-40B4-BE49-F238E27FC236}">
                <a16:creationId xmlns:a16="http://schemas.microsoft.com/office/drawing/2014/main" id="{62ABEEEB-BC33-4574-891A-04F10ED3060C}"/>
              </a:ext>
            </a:extLst>
          </p:cNvPr>
          <p:cNvPicPr>
            <a:picLocks noChangeAspect="1"/>
          </p:cNvPicPr>
          <p:nvPr/>
        </p:nvPicPr>
        <p:blipFill>
          <a:blip r:embed="rId3"/>
          <a:stretch>
            <a:fillRect/>
          </a:stretch>
        </p:blipFill>
        <p:spPr>
          <a:xfrm>
            <a:off x="3682226" y="1361898"/>
            <a:ext cx="8191500" cy="5076825"/>
          </a:xfrm>
          <a:prstGeom prst="rect">
            <a:avLst/>
          </a:prstGeom>
        </p:spPr>
      </p:pic>
      <p:sp>
        <p:nvSpPr>
          <p:cNvPr id="4" name="Arrow: Right 3">
            <a:extLst>
              <a:ext uri="{FF2B5EF4-FFF2-40B4-BE49-F238E27FC236}">
                <a16:creationId xmlns:a16="http://schemas.microsoft.com/office/drawing/2014/main" id="{4891438F-2619-4C76-8518-2E0998DE38B1}"/>
              </a:ext>
            </a:extLst>
          </p:cNvPr>
          <p:cNvSpPr/>
          <p:nvPr/>
        </p:nvSpPr>
        <p:spPr>
          <a:xfrm>
            <a:off x="3316072" y="5160141"/>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9CDDE3C-F669-4317-841E-100C646BCE3F}"/>
              </a:ext>
            </a:extLst>
          </p:cNvPr>
          <p:cNvSpPr/>
          <p:nvPr/>
        </p:nvSpPr>
        <p:spPr>
          <a:xfrm>
            <a:off x="3316072" y="4648201"/>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81160F4-DE91-4A52-B857-9C9357165550}"/>
              </a:ext>
            </a:extLst>
          </p:cNvPr>
          <p:cNvSpPr/>
          <p:nvPr/>
        </p:nvSpPr>
        <p:spPr>
          <a:xfrm>
            <a:off x="3316072" y="4136262"/>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396631A-54A7-4EAF-BCC3-633B2AF22DB1}"/>
              </a:ext>
            </a:extLst>
          </p:cNvPr>
          <p:cNvSpPr/>
          <p:nvPr/>
        </p:nvSpPr>
        <p:spPr>
          <a:xfrm rot="10800000">
            <a:off x="9765744" y="5854196"/>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3312E49C-AC53-4CF7-98DE-DA58E7B4E6EB}"/>
              </a:ext>
            </a:extLst>
          </p:cNvPr>
          <p:cNvSpPr/>
          <p:nvPr/>
        </p:nvSpPr>
        <p:spPr>
          <a:xfrm>
            <a:off x="7858124" y="5715188"/>
            <a:ext cx="1800743" cy="510050"/>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D6C648-CA69-49E8-B6CA-5104CF1A63B7}"/>
              </a:ext>
            </a:extLst>
          </p:cNvPr>
          <p:cNvSpPr txBox="1"/>
          <p:nvPr/>
        </p:nvSpPr>
        <p:spPr>
          <a:xfrm>
            <a:off x="79912" y="1343790"/>
            <a:ext cx="3548876" cy="5816977"/>
          </a:xfrm>
          <a:prstGeom prst="rect">
            <a:avLst/>
          </a:prstGeom>
          <a:noFill/>
        </p:spPr>
        <p:txBody>
          <a:bodyPr wrap="square" rtlCol="0">
            <a:spAutoFit/>
          </a:bodyPr>
          <a:lstStyle/>
          <a:p>
            <a:r>
              <a:rPr lang="en-US" sz="1200" b="1" dirty="0">
                <a:solidFill>
                  <a:schemeClr val="bg1"/>
                </a:solidFill>
              </a:rPr>
              <a:t>1. When do you want to list the job on the web site?</a:t>
            </a:r>
          </a:p>
          <a:p>
            <a:r>
              <a:rPr lang="en-US" sz="1200" dirty="0">
                <a:solidFill>
                  <a:schemeClr val="bg1"/>
                </a:solidFill>
              </a:rPr>
              <a:t>You’ll want to have the job posted immediately in most cases.</a:t>
            </a:r>
          </a:p>
          <a:p>
            <a:endParaRPr lang="en-US" sz="1200" dirty="0">
              <a:solidFill>
                <a:schemeClr val="bg1"/>
              </a:solidFill>
            </a:endParaRPr>
          </a:p>
          <a:p>
            <a:r>
              <a:rPr lang="en-US" sz="1200" b="1" dirty="0">
                <a:solidFill>
                  <a:schemeClr val="bg1"/>
                </a:solidFill>
              </a:rPr>
              <a:t>2. Do you want the position to be eligible for </a:t>
            </a:r>
            <a:r>
              <a:rPr lang="en-US" sz="1200" b="1" dirty="0" err="1">
                <a:solidFill>
                  <a:schemeClr val="bg1"/>
                </a:solidFill>
              </a:rPr>
              <a:t>JobMail</a:t>
            </a:r>
            <a:r>
              <a:rPr lang="en-US" sz="1200" b="1" dirty="0">
                <a:solidFill>
                  <a:schemeClr val="bg1"/>
                </a:solidFill>
              </a:rPr>
              <a:t>, where students are notified of positions in their interests' areas? </a:t>
            </a:r>
          </a:p>
          <a:p>
            <a:r>
              <a:rPr lang="en-US" sz="1200" dirty="0">
                <a:solidFill>
                  <a:schemeClr val="bg1"/>
                </a:solidFill>
              </a:rPr>
              <a:t>While not required, we recommend enabling </a:t>
            </a:r>
            <a:r>
              <a:rPr lang="en-US" sz="1200" dirty="0" err="1">
                <a:solidFill>
                  <a:schemeClr val="bg1"/>
                </a:solidFill>
              </a:rPr>
              <a:t>JobMail</a:t>
            </a:r>
            <a:r>
              <a:rPr lang="en-US" sz="1200" dirty="0">
                <a:solidFill>
                  <a:schemeClr val="bg1"/>
                </a:solidFill>
              </a:rPr>
              <a:t> so applicants can find your job more easily.</a:t>
            </a:r>
          </a:p>
          <a:p>
            <a:endParaRPr lang="en-US" sz="1200" dirty="0">
              <a:solidFill>
                <a:schemeClr val="bg1"/>
              </a:solidFill>
            </a:endParaRPr>
          </a:p>
          <a:p>
            <a:r>
              <a:rPr lang="en-US" sz="1200" b="1" dirty="0">
                <a:solidFill>
                  <a:schemeClr val="bg1"/>
                </a:solidFill>
              </a:rPr>
              <a:t>3. For how long do you want the job posted?</a:t>
            </a:r>
          </a:p>
          <a:p>
            <a:r>
              <a:rPr lang="en-US" sz="1200" dirty="0">
                <a:solidFill>
                  <a:schemeClr val="bg1"/>
                </a:solidFill>
              </a:rPr>
              <a:t>This question is entirely up to you.  Most users leave the position posted until they chose to close it. </a:t>
            </a:r>
          </a:p>
          <a:p>
            <a:r>
              <a:rPr lang="en-US" sz="1200" dirty="0">
                <a:solidFill>
                  <a:schemeClr val="bg1"/>
                </a:solidFill>
              </a:rPr>
              <a:t>The position will automatically close if all openings are filled; additionally, the WS Team will close all open jobs at the end of the year.</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r>
              <a:rPr lang="en-US" sz="1200" dirty="0">
                <a:solidFill>
                  <a:schemeClr val="bg1"/>
                </a:solidFill>
              </a:rPr>
              <a:t>*Select Finish! </a:t>
            </a:r>
            <a:r>
              <a:rPr lang="en-US" sz="1200" dirty="0">
                <a:solidFill>
                  <a:srgbClr val="E0EF53"/>
                </a:solidFill>
              </a:rPr>
              <a:t>You’ll be presented with the options of viewing the job or returning to the control panel. </a:t>
            </a:r>
            <a:r>
              <a:rPr lang="en-US" sz="1200" dirty="0">
                <a:solidFill>
                  <a:schemeClr val="bg1"/>
                </a:solidFill>
              </a:rPr>
              <a:t>Your job will be pending as the WS team reviews! Once we approve, the position will be live. </a:t>
            </a:r>
          </a:p>
          <a:p>
            <a:endParaRPr lang="en-US" sz="1200" dirty="0">
              <a:solidFill>
                <a:schemeClr val="bg1"/>
              </a:solidFill>
            </a:endParaRPr>
          </a:p>
          <a:p>
            <a:r>
              <a:rPr lang="en-US" sz="1200" dirty="0">
                <a:solidFill>
                  <a:schemeClr val="bg1"/>
                </a:solidFill>
              </a:rPr>
              <a:t>*</a:t>
            </a:r>
            <a:r>
              <a:rPr lang="en-US" sz="1200" dirty="0">
                <a:solidFill>
                  <a:srgbClr val="E0EF53"/>
                </a:solidFill>
              </a:rPr>
              <a:t>After the job has been posted, you can still edit the details of the job description from your control panel.</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56258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79912" y="-225952"/>
            <a:ext cx="10962551" cy="2185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chemeClr val="bg1"/>
                </a:solidFill>
              </a:rPr>
              <a:t>b) Posting new </a:t>
            </a:r>
            <a:r>
              <a:rPr lang="en-US" sz="2400" b="1" dirty="0" err="1">
                <a:solidFill>
                  <a:schemeClr val="bg1"/>
                </a:solidFill>
              </a:rPr>
              <a:t>positions_Approved</a:t>
            </a:r>
            <a:endParaRPr lang="en-US" sz="2400" b="1" dirty="0">
              <a:solidFill>
                <a:schemeClr val="bg1"/>
              </a:solidFill>
            </a:endParaRPr>
          </a:p>
          <a:p>
            <a:pPr>
              <a:lnSpc>
                <a:spcPct val="150000"/>
              </a:lnSpc>
            </a:pPr>
            <a:r>
              <a:rPr lang="en-US" sz="2000" dirty="0">
                <a:solidFill>
                  <a:schemeClr val="bg1"/>
                </a:solidFill>
              </a:rPr>
              <a:t>	</a:t>
            </a:r>
          </a:p>
        </p:txBody>
      </p:sp>
      <p:sp>
        <p:nvSpPr>
          <p:cNvPr id="2" name="TextBox 1">
            <a:extLst>
              <a:ext uri="{FF2B5EF4-FFF2-40B4-BE49-F238E27FC236}">
                <a16:creationId xmlns:a16="http://schemas.microsoft.com/office/drawing/2014/main" id="{51D6C648-CA69-49E8-B6CA-5104CF1A63B7}"/>
              </a:ext>
            </a:extLst>
          </p:cNvPr>
          <p:cNvSpPr txBox="1"/>
          <p:nvPr/>
        </p:nvSpPr>
        <p:spPr>
          <a:xfrm>
            <a:off x="3362325" y="1222446"/>
            <a:ext cx="5105400" cy="1754326"/>
          </a:xfrm>
          <a:prstGeom prst="rect">
            <a:avLst/>
          </a:prstGeom>
          <a:noFill/>
        </p:spPr>
        <p:txBody>
          <a:bodyPr wrap="square" rtlCol="0">
            <a:spAutoFit/>
          </a:bodyPr>
          <a:lstStyle/>
          <a:p>
            <a:pPr algn="ctr"/>
            <a:endParaRPr lang="en-US" sz="1200" dirty="0">
              <a:solidFill>
                <a:srgbClr val="E0EF53"/>
              </a:solidFill>
            </a:endParaRPr>
          </a:p>
          <a:p>
            <a:pPr algn="ctr"/>
            <a:r>
              <a:rPr lang="en-US" sz="1600" dirty="0">
                <a:solidFill>
                  <a:srgbClr val="E0EF53"/>
                </a:solidFill>
              </a:rPr>
              <a:t>Once the review process has been completed and the job is listed, you’ll notice that the position will change from the “Pending Approval” section to the “Listed” section. </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pic>
        <p:nvPicPr>
          <p:cNvPr id="10" name="Picture 9">
            <a:extLst>
              <a:ext uri="{FF2B5EF4-FFF2-40B4-BE49-F238E27FC236}">
                <a16:creationId xmlns:a16="http://schemas.microsoft.com/office/drawing/2014/main" id="{8B1EC9C0-92BD-47CA-B8F1-7DA3B1FDA02A}"/>
              </a:ext>
            </a:extLst>
          </p:cNvPr>
          <p:cNvPicPr>
            <a:picLocks noChangeAspect="1"/>
          </p:cNvPicPr>
          <p:nvPr/>
        </p:nvPicPr>
        <p:blipFill>
          <a:blip r:embed="rId3"/>
          <a:stretch>
            <a:fillRect/>
          </a:stretch>
        </p:blipFill>
        <p:spPr>
          <a:xfrm>
            <a:off x="2343150" y="2707702"/>
            <a:ext cx="7816526" cy="1165817"/>
          </a:xfrm>
          <a:prstGeom prst="rect">
            <a:avLst/>
          </a:prstGeom>
        </p:spPr>
      </p:pic>
      <p:pic>
        <p:nvPicPr>
          <p:cNvPr id="11" name="Picture 10">
            <a:extLst>
              <a:ext uri="{FF2B5EF4-FFF2-40B4-BE49-F238E27FC236}">
                <a16:creationId xmlns:a16="http://schemas.microsoft.com/office/drawing/2014/main" id="{3C0B002F-D9AA-461A-8D09-ECE8DC84EFEF}"/>
              </a:ext>
            </a:extLst>
          </p:cNvPr>
          <p:cNvPicPr>
            <a:picLocks noChangeAspect="1"/>
          </p:cNvPicPr>
          <p:nvPr/>
        </p:nvPicPr>
        <p:blipFill>
          <a:blip r:embed="rId3"/>
          <a:stretch>
            <a:fillRect/>
          </a:stretch>
        </p:blipFill>
        <p:spPr>
          <a:xfrm>
            <a:off x="2343161" y="4481612"/>
            <a:ext cx="7816516" cy="1165816"/>
          </a:xfrm>
          <a:prstGeom prst="rect">
            <a:avLst/>
          </a:prstGeom>
        </p:spPr>
      </p:pic>
      <p:sp>
        <p:nvSpPr>
          <p:cNvPr id="12" name="Arrow: Right 11">
            <a:extLst>
              <a:ext uri="{FF2B5EF4-FFF2-40B4-BE49-F238E27FC236}">
                <a16:creationId xmlns:a16="http://schemas.microsoft.com/office/drawing/2014/main" id="{C44D02B7-900C-425A-976D-F27E0D7B9B6D}"/>
              </a:ext>
            </a:extLst>
          </p:cNvPr>
          <p:cNvSpPr/>
          <p:nvPr/>
        </p:nvSpPr>
        <p:spPr>
          <a:xfrm rot="2458558">
            <a:off x="4588630" y="4690893"/>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A612AC48-F487-45FB-B490-12DD1D0635CE}"/>
              </a:ext>
            </a:extLst>
          </p:cNvPr>
          <p:cNvSpPr/>
          <p:nvPr/>
        </p:nvSpPr>
        <p:spPr>
          <a:xfrm rot="2745892">
            <a:off x="4599162" y="2898099"/>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28ECFDB-76BC-45EB-9506-3E7835A9345C}"/>
              </a:ext>
            </a:extLst>
          </p:cNvPr>
          <p:cNvPicPr>
            <a:picLocks noChangeAspect="1"/>
          </p:cNvPicPr>
          <p:nvPr/>
        </p:nvPicPr>
        <p:blipFill>
          <a:blip r:embed="rId4"/>
          <a:stretch>
            <a:fillRect/>
          </a:stretch>
        </p:blipFill>
        <p:spPr>
          <a:xfrm>
            <a:off x="4643536" y="3151796"/>
            <a:ext cx="1196539" cy="197688"/>
          </a:xfrm>
          <a:prstGeom prst="rect">
            <a:avLst/>
          </a:prstGeom>
        </p:spPr>
      </p:pic>
    </p:spTree>
    <p:extLst>
      <p:ext uri="{BB962C8B-B14F-4D97-AF65-F5344CB8AC3E}">
        <p14:creationId xmlns:p14="http://schemas.microsoft.com/office/powerpoint/2010/main" val="158925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203200" y="1480458"/>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rgbClr val="002060"/>
                </a:solidFill>
              </a:rPr>
              <a:t>c) Updating previous positions </a:t>
            </a:r>
          </a:p>
        </p:txBody>
      </p:sp>
      <p:sp>
        <p:nvSpPr>
          <p:cNvPr id="3" name="Rectangle: Top Corners One Rounded and One Snipped 2">
            <a:hlinkClick r:id="rId4"/>
            <a:extLst>
              <a:ext uri="{FF2B5EF4-FFF2-40B4-BE49-F238E27FC236}">
                <a16:creationId xmlns:a16="http://schemas.microsoft.com/office/drawing/2014/main" id="{6CDBDA91-263F-4728-9551-6AF0D4984C8A}"/>
              </a:ext>
            </a:extLst>
          </p:cNvPr>
          <p:cNvSpPr/>
          <p:nvPr/>
        </p:nvSpPr>
        <p:spPr>
          <a:xfrm>
            <a:off x="8598992" y="4614401"/>
            <a:ext cx="2351313" cy="763141"/>
          </a:xfrm>
          <a:prstGeom prst="snipRoundRect">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Supervisor</a:t>
            </a:r>
            <a:r>
              <a:rPr lang="en-US" sz="2400" dirty="0">
                <a:solidFill>
                  <a:schemeClr val="accent5">
                    <a:lumMod val="10000"/>
                  </a:schemeClr>
                </a:solidFill>
              </a:rPr>
              <a:t> </a:t>
            </a:r>
            <a:r>
              <a:rPr lang="en-US" sz="2400" b="1" dirty="0">
                <a:solidFill>
                  <a:schemeClr val="accent5">
                    <a:lumMod val="10000"/>
                  </a:schemeClr>
                </a:solidFill>
              </a:rPr>
              <a:t>Link</a:t>
            </a:r>
          </a:p>
        </p:txBody>
      </p:sp>
      <p:sp>
        <p:nvSpPr>
          <p:cNvPr id="2" name="TextBox 1">
            <a:extLst>
              <a:ext uri="{FF2B5EF4-FFF2-40B4-BE49-F238E27FC236}">
                <a16:creationId xmlns:a16="http://schemas.microsoft.com/office/drawing/2014/main" id="{96F1C7C9-0889-4118-8FBA-45E14CD9B62E}"/>
              </a:ext>
            </a:extLst>
          </p:cNvPr>
          <p:cNvSpPr txBox="1"/>
          <p:nvPr/>
        </p:nvSpPr>
        <p:spPr>
          <a:xfrm>
            <a:off x="85725" y="5710346"/>
            <a:ext cx="7038975" cy="954107"/>
          </a:xfrm>
          <a:prstGeom prst="rect">
            <a:avLst/>
          </a:prstGeom>
          <a:noFill/>
        </p:spPr>
        <p:txBody>
          <a:bodyPr wrap="square" rtlCol="0">
            <a:spAutoFit/>
          </a:bodyPr>
          <a:lstStyle/>
          <a:p>
            <a:r>
              <a:rPr lang="en-US" sz="1400" dirty="0">
                <a:solidFill>
                  <a:srgbClr val="C8DC07"/>
                </a:solidFill>
              </a:rPr>
              <a:t>*You can only update positions that were originally listed in the corresponding academic period for which you plan to repost. For example, if you originally posted a position in the Fall- you can update and repost for any following Fall semester but cannot repost the original Fall position in the Summer. You would need to create a new summer posting. </a:t>
            </a:r>
          </a:p>
        </p:txBody>
      </p:sp>
    </p:spTree>
    <p:extLst>
      <p:ext uri="{BB962C8B-B14F-4D97-AF65-F5344CB8AC3E}">
        <p14:creationId xmlns:p14="http://schemas.microsoft.com/office/powerpoint/2010/main" val="18167567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800" b="1" dirty="0">
                <a:solidFill>
                  <a:srgbClr val="002060"/>
                </a:solidFill>
              </a:rPr>
              <a:t>c)	Updating previous positions </a:t>
            </a:r>
          </a:p>
        </p:txBody>
      </p:sp>
      <p:pic>
        <p:nvPicPr>
          <p:cNvPr id="3" name="Picture 2">
            <a:extLst>
              <a:ext uri="{FF2B5EF4-FFF2-40B4-BE49-F238E27FC236}">
                <a16:creationId xmlns:a16="http://schemas.microsoft.com/office/drawing/2014/main" id="{11366300-9BC3-4968-9C3C-041AE013DC59}"/>
              </a:ext>
            </a:extLst>
          </p:cNvPr>
          <p:cNvPicPr>
            <a:picLocks noChangeAspect="1"/>
          </p:cNvPicPr>
          <p:nvPr/>
        </p:nvPicPr>
        <p:blipFill>
          <a:blip r:embed="rId3"/>
          <a:stretch>
            <a:fillRect/>
          </a:stretch>
        </p:blipFill>
        <p:spPr>
          <a:xfrm>
            <a:off x="4487226" y="2124575"/>
            <a:ext cx="6744273" cy="3815654"/>
          </a:xfrm>
          <a:prstGeom prst="rect">
            <a:avLst/>
          </a:prstGeom>
        </p:spPr>
      </p:pic>
      <p:sp>
        <p:nvSpPr>
          <p:cNvPr id="4" name="Arrow: Right 3">
            <a:extLst>
              <a:ext uri="{FF2B5EF4-FFF2-40B4-BE49-F238E27FC236}">
                <a16:creationId xmlns:a16="http://schemas.microsoft.com/office/drawing/2014/main" id="{03CCB071-8C19-4821-8D86-4BA03D81B5CF}"/>
              </a:ext>
            </a:extLst>
          </p:cNvPr>
          <p:cNvSpPr/>
          <p:nvPr/>
        </p:nvSpPr>
        <p:spPr>
          <a:xfrm rot="2745892">
            <a:off x="5904088" y="2979605"/>
            <a:ext cx="518554" cy="232034"/>
          </a:xfrm>
          <a:prstGeom prst="rightArrow">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D11A2BB-8EF8-4823-A84E-A085B1542C74}"/>
              </a:ext>
            </a:extLst>
          </p:cNvPr>
          <p:cNvSpPr/>
          <p:nvPr/>
        </p:nvSpPr>
        <p:spPr>
          <a:xfrm>
            <a:off x="3968672" y="3867043"/>
            <a:ext cx="518554" cy="232034"/>
          </a:xfrm>
          <a:prstGeom prst="rightArrow">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D6B1F0-EA6E-426C-87D5-8DB15F08FC7E}"/>
              </a:ext>
            </a:extLst>
          </p:cNvPr>
          <p:cNvSpPr txBox="1"/>
          <p:nvPr/>
        </p:nvSpPr>
        <p:spPr>
          <a:xfrm>
            <a:off x="543286" y="1997839"/>
            <a:ext cx="3166109" cy="2862322"/>
          </a:xfrm>
          <a:prstGeom prst="rect">
            <a:avLst/>
          </a:prstGeom>
          <a:noFill/>
        </p:spPr>
        <p:txBody>
          <a:bodyPr wrap="square" rtlCol="0">
            <a:spAutoFit/>
          </a:bodyPr>
          <a:lstStyle/>
          <a:p>
            <a:r>
              <a:rPr lang="en-US" sz="1800" dirty="0">
                <a:solidFill>
                  <a:srgbClr val="002060"/>
                </a:solidFill>
              </a:rPr>
              <a:t>1. On your landing page, click the storage mode filter to show the jobs currently in storage.</a:t>
            </a:r>
          </a:p>
          <a:p>
            <a:endParaRPr lang="en-US" dirty="0">
              <a:solidFill>
                <a:srgbClr val="002060"/>
              </a:solidFill>
            </a:endParaRPr>
          </a:p>
          <a:p>
            <a:r>
              <a:rPr lang="en-US" sz="1800" dirty="0">
                <a:solidFill>
                  <a:srgbClr val="002060"/>
                </a:solidFill>
              </a:rPr>
              <a:t>2. Once your job(s) has populated click on the title of the position to enter job manager screen.</a:t>
            </a:r>
            <a:endParaRPr lang="en-US" sz="500" dirty="0">
              <a:solidFill>
                <a:srgbClr val="002060"/>
              </a:solidFill>
            </a:endParaRPr>
          </a:p>
          <a:p>
            <a:endParaRPr lang="en-US" dirty="0"/>
          </a:p>
        </p:txBody>
      </p:sp>
    </p:spTree>
    <p:extLst>
      <p:ext uri="{BB962C8B-B14F-4D97-AF65-F5344CB8AC3E}">
        <p14:creationId xmlns:p14="http://schemas.microsoft.com/office/powerpoint/2010/main" val="359884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800" b="1" dirty="0">
                <a:solidFill>
                  <a:srgbClr val="002060"/>
                </a:solidFill>
              </a:rPr>
              <a:t>c)	Updating previous positions </a:t>
            </a:r>
          </a:p>
        </p:txBody>
      </p:sp>
      <p:sp>
        <p:nvSpPr>
          <p:cNvPr id="2" name="TextBox 1">
            <a:extLst>
              <a:ext uri="{FF2B5EF4-FFF2-40B4-BE49-F238E27FC236}">
                <a16:creationId xmlns:a16="http://schemas.microsoft.com/office/drawing/2014/main" id="{E1D6B1F0-EA6E-426C-87D5-8DB15F08FC7E}"/>
              </a:ext>
            </a:extLst>
          </p:cNvPr>
          <p:cNvSpPr txBox="1"/>
          <p:nvPr/>
        </p:nvSpPr>
        <p:spPr>
          <a:xfrm>
            <a:off x="341811" y="1682889"/>
            <a:ext cx="5013960" cy="4555093"/>
          </a:xfrm>
          <a:prstGeom prst="rect">
            <a:avLst/>
          </a:prstGeom>
          <a:noFill/>
        </p:spPr>
        <p:txBody>
          <a:bodyPr wrap="square" rtlCol="0">
            <a:spAutoFit/>
          </a:bodyPr>
          <a:lstStyle/>
          <a:p>
            <a:r>
              <a:rPr lang="en-US" sz="1600" dirty="0">
                <a:solidFill>
                  <a:srgbClr val="002060"/>
                </a:solidFill>
              </a:rPr>
              <a:t>1. The job management screen consists of 6 sections:</a:t>
            </a:r>
          </a:p>
          <a:p>
            <a:pPr marL="342900" indent="-342900">
              <a:buAutoNum type="arabicPeriod"/>
            </a:pPr>
            <a:r>
              <a:rPr lang="en-US" sz="1600" dirty="0">
                <a:solidFill>
                  <a:srgbClr val="002060"/>
                </a:solidFill>
              </a:rPr>
              <a:t>A position overview of the job at the top including the title, employer, and status.</a:t>
            </a:r>
          </a:p>
          <a:p>
            <a:pPr marL="342900" indent="-342900">
              <a:buAutoNum type="arabicPeriod"/>
            </a:pPr>
            <a:r>
              <a:rPr lang="en-US" sz="1600" dirty="0">
                <a:solidFill>
                  <a:srgbClr val="002060"/>
                </a:solidFill>
              </a:rPr>
              <a:t>Update Status section</a:t>
            </a:r>
          </a:p>
          <a:p>
            <a:pPr marL="342900" indent="-342900">
              <a:buAutoNum type="arabicPeriod"/>
            </a:pPr>
            <a:r>
              <a:rPr lang="en-US" sz="1600" dirty="0">
                <a:solidFill>
                  <a:srgbClr val="002060"/>
                </a:solidFill>
              </a:rPr>
              <a:t>A “Manage Application” section</a:t>
            </a:r>
          </a:p>
          <a:p>
            <a:pPr marL="342900" indent="-342900">
              <a:buAutoNum type="arabicPeriod"/>
            </a:pPr>
            <a:r>
              <a:rPr lang="en-US" sz="1600" dirty="0">
                <a:solidFill>
                  <a:srgbClr val="002060"/>
                </a:solidFill>
              </a:rPr>
              <a:t>A pair of sections to view and hire applicants</a:t>
            </a:r>
          </a:p>
          <a:p>
            <a:pPr marL="342900" indent="-342900">
              <a:buAutoNum type="arabicPeriod"/>
            </a:pPr>
            <a:r>
              <a:rPr lang="en-US" sz="1600" dirty="0">
                <a:solidFill>
                  <a:srgbClr val="002060"/>
                </a:solidFill>
              </a:rPr>
              <a:t>A job preview section</a:t>
            </a:r>
          </a:p>
          <a:p>
            <a:pPr marL="342900" indent="-342900">
              <a:buAutoNum type="arabicPeriod"/>
            </a:pPr>
            <a:endParaRPr lang="en-US" sz="1600" dirty="0">
              <a:solidFill>
                <a:srgbClr val="002060"/>
              </a:solidFill>
            </a:endParaRPr>
          </a:p>
          <a:p>
            <a:r>
              <a:rPr lang="en-US" sz="1600" dirty="0">
                <a:solidFill>
                  <a:srgbClr val="002060"/>
                </a:solidFill>
              </a:rPr>
              <a:t>Jobs moved into storage from previous years will have zero openings by default.  In order to add jobs, you will need to use the </a:t>
            </a:r>
            <a:r>
              <a:rPr lang="en-US" sz="1600" b="1" u="sng" dirty="0">
                <a:solidFill>
                  <a:srgbClr val="C8DC07"/>
                </a:solidFill>
              </a:rPr>
              <a:t>[Edit this Job]</a:t>
            </a:r>
            <a:r>
              <a:rPr lang="en-US" sz="1600" dirty="0">
                <a:solidFill>
                  <a:srgbClr val="C8DC07"/>
                </a:solidFill>
              </a:rPr>
              <a:t> </a:t>
            </a:r>
            <a:r>
              <a:rPr lang="en-US" sz="1600" dirty="0">
                <a:solidFill>
                  <a:srgbClr val="002060"/>
                </a:solidFill>
              </a:rPr>
              <a:t>link to open the Update Job Profile page.  </a:t>
            </a:r>
          </a:p>
          <a:p>
            <a:endParaRPr lang="en-US" sz="1600" dirty="0">
              <a:solidFill>
                <a:srgbClr val="002060"/>
              </a:solidFill>
            </a:endParaRPr>
          </a:p>
          <a:p>
            <a:r>
              <a:rPr lang="en-US" sz="1600" dirty="0">
                <a:solidFill>
                  <a:srgbClr val="002060"/>
                </a:solidFill>
              </a:rPr>
              <a:t>Once the Update Job Profile Page is open, you will need to update the total number of jobs.  If you plan on rehiring students from the previous year, you will need to account for both returning and new student workers</a:t>
            </a:r>
          </a:p>
          <a:p>
            <a:endParaRPr lang="en-US" dirty="0"/>
          </a:p>
        </p:txBody>
      </p:sp>
      <p:pic>
        <p:nvPicPr>
          <p:cNvPr id="7" name="Picture 6">
            <a:extLst>
              <a:ext uri="{FF2B5EF4-FFF2-40B4-BE49-F238E27FC236}">
                <a16:creationId xmlns:a16="http://schemas.microsoft.com/office/drawing/2014/main" id="{E884B4B2-0E6E-4836-8D2F-CF378CBDCEF6}"/>
              </a:ext>
            </a:extLst>
          </p:cNvPr>
          <p:cNvPicPr>
            <a:picLocks noChangeAspect="1"/>
          </p:cNvPicPr>
          <p:nvPr/>
        </p:nvPicPr>
        <p:blipFill>
          <a:blip r:embed="rId3"/>
          <a:stretch>
            <a:fillRect/>
          </a:stretch>
        </p:blipFill>
        <p:spPr>
          <a:xfrm>
            <a:off x="6050553" y="657225"/>
            <a:ext cx="5688351" cy="5745093"/>
          </a:xfrm>
          <a:prstGeom prst="rect">
            <a:avLst/>
          </a:prstGeom>
        </p:spPr>
      </p:pic>
      <p:sp>
        <p:nvSpPr>
          <p:cNvPr id="8" name="Arrow: Right 7">
            <a:extLst>
              <a:ext uri="{FF2B5EF4-FFF2-40B4-BE49-F238E27FC236}">
                <a16:creationId xmlns:a16="http://schemas.microsoft.com/office/drawing/2014/main" id="{A7B45511-F199-4108-9063-E04C3436DE74}"/>
              </a:ext>
            </a:extLst>
          </p:cNvPr>
          <p:cNvSpPr/>
          <p:nvPr/>
        </p:nvSpPr>
        <p:spPr>
          <a:xfrm>
            <a:off x="5587365" y="4857643"/>
            <a:ext cx="518554" cy="232034"/>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09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800" b="1" dirty="0">
                <a:solidFill>
                  <a:srgbClr val="1D3D6B"/>
                </a:solidFill>
              </a:rPr>
              <a:t>c)	Updating previous positions </a:t>
            </a:r>
          </a:p>
        </p:txBody>
      </p:sp>
      <p:sp>
        <p:nvSpPr>
          <p:cNvPr id="2" name="TextBox 1">
            <a:extLst>
              <a:ext uri="{FF2B5EF4-FFF2-40B4-BE49-F238E27FC236}">
                <a16:creationId xmlns:a16="http://schemas.microsoft.com/office/drawing/2014/main" id="{E1D6B1F0-EA6E-426C-87D5-8DB15F08FC7E}"/>
              </a:ext>
            </a:extLst>
          </p:cNvPr>
          <p:cNvSpPr txBox="1"/>
          <p:nvPr/>
        </p:nvSpPr>
        <p:spPr>
          <a:xfrm>
            <a:off x="847725" y="1095376"/>
            <a:ext cx="4467225" cy="3693319"/>
          </a:xfrm>
          <a:prstGeom prst="rect">
            <a:avLst/>
          </a:prstGeom>
          <a:noFill/>
        </p:spPr>
        <p:txBody>
          <a:bodyPr wrap="square" rtlCol="0">
            <a:spAutoFit/>
          </a:bodyPr>
          <a:lstStyle/>
          <a:p>
            <a:pPr marL="342900" indent="-342900">
              <a:buAutoNum type="arabicPeriod"/>
            </a:pPr>
            <a:r>
              <a:rPr lang="en-US" dirty="0">
                <a:solidFill>
                  <a:srgbClr val="1D3D6B"/>
                </a:solidFill>
              </a:rPr>
              <a:t>You will update the Job Profile now! </a:t>
            </a:r>
            <a:r>
              <a:rPr lang="en-US" dirty="0">
                <a:solidFill>
                  <a:srgbClr val="C8DC07"/>
                </a:solidFill>
                <a:hlinkClick r:id="rId3" action="ppaction://hlinksldjump">
                  <a:extLst>
                    <a:ext uri="{A12FA001-AC4F-418D-AE19-62706E023703}">
                      <ahyp:hlinkClr xmlns:ahyp="http://schemas.microsoft.com/office/drawing/2018/hyperlinkcolor" val="tx"/>
                    </a:ext>
                  </a:extLst>
                </a:hlinkClick>
              </a:rPr>
              <a:t>Follow the steps on slides 11-19  for how to complete a Job Profile Review</a:t>
            </a:r>
            <a:r>
              <a:rPr lang="en-US" dirty="0">
                <a:solidFill>
                  <a:srgbClr val="C8DC07"/>
                </a:solidFill>
              </a:rPr>
              <a:t> </a:t>
            </a:r>
            <a:r>
              <a:rPr lang="en-US" dirty="0">
                <a:solidFill>
                  <a:srgbClr val="1D3D6B"/>
                </a:solidFill>
              </a:rPr>
              <a:t>and</a:t>
            </a:r>
            <a:r>
              <a:rPr lang="en-US" dirty="0">
                <a:solidFill>
                  <a:srgbClr val="C8DC07"/>
                </a:solidFill>
              </a:rPr>
              <a:t> </a:t>
            </a:r>
            <a:r>
              <a:rPr lang="en-US" dirty="0">
                <a:solidFill>
                  <a:srgbClr val="1D3D6B"/>
                </a:solidFill>
              </a:rPr>
              <a:t>open the Job Development Guide </a:t>
            </a:r>
          </a:p>
          <a:p>
            <a:pPr marL="342900" indent="-342900">
              <a:buAutoNum type="arabicPeriod"/>
            </a:pPr>
            <a:endParaRPr lang="en-US" dirty="0">
              <a:solidFill>
                <a:srgbClr val="1D3D6B"/>
              </a:solidFill>
            </a:endParaRPr>
          </a:p>
          <a:p>
            <a:pPr marL="342900" indent="-342900">
              <a:buAutoNum type="arabicPeriod"/>
            </a:pPr>
            <a:endParaRPr lang="en-US" dirty="0">
              <a:solidFill>
                <a:srgbClr val="1D3D6B"/>
              </a:solidFill>
            </a:endParaRPr>
          </a:p>
          <a:p>
            <a:pPr marL="342900" indent="-342900">
              <a:buAutoNum type="arabicPeriod"/>
            </a:pPr>
            <a:endParaRPr lang="en-US" dirty="0">
              <a:solidFill>
                <a:srgbClr val="1D3D6B"/>
              </a:solidFill>
            </a:endParaRPr>
          </a:p>
          <a:p>
            <a:pPr marL="342900" indent="-342900">
              <a:buAutoNum type="arabicPeriod"/>
            </a:pPr>
            <a:r>
              <a:rPr lang="en-US" dirty="0">
                <a:solidFill>
                  <a:srgbClr val="1D3D6B"/>
                </a:solidFill>
              </a:rPr>
              <a:t>Once you have finished updating the Job Profile, Save the updated position and you will be returned to the Manage  Job Screen where you must edit the application questions before your posting is live!</a:t>
            </a:r>
          </a:p>
        </p:txBody>
      </p:sp>
      <p:pic>
        <p:nvPicPr>
          <p:cNvPr id="4" name="Picture 3">
            <a:extLst>
              <a:ext uri="{FF2B5EF4-FFF2-40B4-BE49-F238E27FC236}">
                <a16:creationId xmlns:a16="http://schemas.microsoft.com/office/drawing/2014/main" id="{7B6D7FC5-2E98-43D5-8436-B56BDA96E46D}"/>
              </a:ext>
            </a:extLst>
          </p:cNvPr>
          <p:cNvPicPr>
            <a:picLocks noChangeAspect="1"/>
          </p:cNvPicPr>
          <p:nvPr/>
        </p:nvPicPr>
        <p:blipFill>
          <a:blip r:embed="rId4"/>
          <a:stretch>
            <a:fillRect/>
          </a:stretch>
        </p:blipFill>
        <p:spPr>
          <a:xfrm>
            <a:off x="6578934" y="1428750"/>
            <a:ext cx="5507542" cy="5271129"/>
          </a:xfrm>
          <a:prstGeom prst="rect">
            <a:avLst/>
          </a:prstGeom>
        </p:spPr>
      </p:pic>
      <p:sp>
        <p:nvSpPr>
          <p:cNvPr id="6" name="Arrow: Right 5">
            <a:extLst>
              <a:ext uri="{FF2B5EF4-FFF2-40B4-BE49-F238E27FC236}">
                <a16:creationId xmlns:a16="http://schemas.microsoft.com/office/drawing/2014/main" id="{50DDA315-E71B-44D1-BEE6-40F7E60D7F0A}"/>
              </a:ext>
            </a:extLst>
          </p:cNvPr>
          <p:cNvSpPr/>
          <p:nvPr/>
        </p:nvSpPr>
        <p:spPr>
          <a:xfrm>
            <a:off x="1554603" y="5513150"/>
            <a:ext cx="518554" cy="232034"/>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B7F69F-0663-4E19-A5D2-8094089021B2}"/>
              </a:ext>
            </a:extLst>
          </p:cNvPr>
          <p:cNvPicPr>
            <a:picLocks noChangeAspect="1"/>
          </p:cNvPicPr>
          <p:nvPr/>
        </p:nvPicPr>
        <p:blipFill rotWithShape="1">
          <a:blip r:embed="rId5"/>
          <a:srcRect l="51907" t="38426" r="1690" b="41790"/>
          <a:stretch/>
        </p:blipFill>
        <p:spPr>
          <a:xfrm>
            <a:off x="2145501" y="4917525"/>
            <a:ext cx="2199594" cy="984029"/>
          </a:xfrm>
          <a:prstGeom prst="rect">
            <a:avLst/>
          </a:prstGeom>
        </p:spPr>
      </p:pic>
      <p:sp>
        <p:nvSpPr>
          <p:cNvPr id="8" name="Flowchart: Terminator 7">
            <a:extLst>
              <a:ext uri="{FF2B5EF4-FFF2-40B4-BE49-F238E27FC236}">
                <a16:creationId xmlns:a16="http://schemas.microsoft.com/office/drawing/2014/main" id="{47626466-5DE0-44DD-910C-3E7A7B280283}"/>
              </a:ext>
            </a:extLst>
          </p:cNvPr>
          <p:cNvSpPr/>
          <p:nvPr/>
        </p:nvSpPr>
        <p:spPr>
          <a:xfrm>
            <a:off x="2095598" y="5508994"/>
            <a:ext cx="1994018" cy="272465"/>
          </a:xfrm>
          <a:prstGeom prst="flowChartTerminator">
            <a:avLst/>
          </a:prstGeom>
          <a:noFill/>
          <a:ln w="38100">
            <a:solidFill>
              <a:srgbClr val="C8D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74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800" b="1" dirty="0">
                <a:solidFill>
                  <a:srgbClr val="1D3D6B"/>
                </a:solidFill>
              </a:rPr>
              <a:t>c)	Updating previous positions </a:t>
            </a:r>
          </a:p>
        </p:txBody>
      </p:sp>
      <p:sp>
        <p:nvSpPr>
          <p:cNvPr id="2" name="TextBox 1">
            <a:extLst>
              <a:ext uri="{FF2B5EF4-FFF2-40B4-BE49-F238E27FC236}">
                <a16:creationId xmlns:a16="http://schemas.microsoft.com/office/drawing/2014/main" id="{E1D6B1F0-EA6E-426C-87D5-8DB15F08FC7E}"/>
              </a:ext>
            </a:extLst>
          </p:cNvPr>
          <p:cNvSpPr txBox="1"/>
          <p:nvPr/>
        </p:nvSpPr>
        <p:spPr>
          <a:xfrm>
            <a:off x="942022" y="943507"/>
            <a:ext cx="9290685" cy="2262158"/>
          </a:xfrm>
          <a:prstGeom prst="rect">
            <a:avLst/>
          </a:prstGeom>
          <a:noFill/>
        </p:spPr>
        <p:txBody>
          <a:bodyPr wrap="square" rtlCol="0">
            <a:spAutoFit/>
          </a:bodyPr>
          <a:lstStyle/>
          <a:p>
            <a:pPr algn="ctr"/>
            <a:endParaRPr lang="en-US" b="1" u="sng" dirty="0"/>
          </a:p>
          <a:p>
            <a:endParaRPr lang="en-US" sz="100" dirty="0"/>
          </a:p>
          <a:p>
            <a:r>
              <a:rPr lang="en-US" b="1" u="sng" dirty="0">
                <a:solidFill>
                  <a:srgbClr val="C8DC07"/>
                </a:solidFill>
              </a:rPr>
              <a:t>At this point you must submit the position for inspection by clicking on the Listed link in the “Update Status” Box.</a:t>
            </a:r>
          </a:p>
          <a:p>
            <a:r>
              <a:rPr lang="en-US" dirty="0">
                <a:solidFill>
                  <a:srgbClr val="1D3D6B"/>
                </a:solidFill>
              </a:rPr>
              <a:t>Sending the position to any other status will not result in it being inspected, and applicants will not be able to view the position on </a:t>
            </a:r>
            <a:r>
              <a:rPr lang="en-US" dirty="0" err="1">
                <a:solidFill>
                  <a:srgbClr val="1D3D6B"/>
                </a:solidFill>
              </a:rPr>
              <a:t>JobX</a:t>
            </a:r>
            <a:r>
              <a:rPr lang="en-US" dirty="0">
                <a:solidFill>
                  <a:srgbClr val="1D3D6B"/>
                </a:solidFill>
              </a:rPr>
              <a:t>.  The position “Update Status” should read “Pending Approval” if this step is done correctly.</a:t>
            </a:r>
          </a:p>
          <a:p>
            <a:r>
              <a:rPr lang="en-US" sz="1400" dirty="0">
                <a:solidFill>
                  <a:srgbClr val="1D3D6B"/>
                </a:solidFill>
              </a:rPr>
              <a:t>After the job has been posted, you can still edit the details of the job description from your control panel.</a:t>
            </a:r>
          </a:p>
          <a:p>
            <a:endParaRPr lang="en-US" dirty="0">
              <a:solidFill>
                <a:srgbClr val="1D3D6B"/>
              </a:solidFill>
            </a:endParaRPr>
          </a:p>
        </p:txBody>
      </p:sp>
      <p:pic>
        <p:nvPicPr>
          <p:cNvPr id="4" name="Picture 3">
            <a:extLst>
              <a:ext uri="{FF2B5EF4-FFF2-40B4-BE49-F238E27FC236}">
                <a16:creationId xmlns:a16="http://schemas.microsoft.com/office/drawing/2014/main" id="{6C7D7F25-1671-4661-9840-1D2060ADA88F}"/>
              </a:ext>
            </a:extLst>
          </p:cNvPr>
          <p:cNvPicPr>
            <a:picLocks noChangeAspect="1"/>
          </p:cNvPicPr>
          <p:nvPr/>
        </p:nvPicPr>
        <p:blipFill rotWithShape="1">
          <a:blip r:embed="rId3"/>
          <a:srcRect b="39580"/>
          <a:stretch/>
        </p:blipFill>
        <p:spPr>
          <a:xfrm>
            <a:off x="891225" y="3338564"/>
            <a:ext cx="4886519" cy="2825696"/>
          </a:xfrm>
          <a:prstGeom prst="rect">
            <a:avLst/>
          </a:prstGeom>
          <a:ln>
            <a:solidFill>
              <a:schemeClr val="tx1"/>
            </a:solidFill>
          </a:ln>
        </p:spPr>
      </p:pic>
      <p:sp>
        <p:nvSpPr>
          <p:cNvPr id="7" name="Rectangle 6">
            <a:extLst>
              <a:ext uri="{FF2B5EF4-FFF2-40B4-BE49-F238E27FC236}">
                <a16:creationId xmlns:a16="http://schemas.microsoft.com/office/drawing/2014/main" id="{B723AB08-9132-4566-A498-DD52CFA40520}"/>
              </a:ext>
            </a:extLst>
          </p:cNvPr>
          <p:cNvSpPr/>
          <p:nvPr/>
        </p:nvSpPr>
        <p:spPr>
          <a:xfrm>
            <a:off x="2948549" y="3372722"/>
            <a:ext cx="771870" cy="630712"/>
          </a:xfrm>
          <a:prstGeom prst="rect">
            <a:avLst/>
          </a:prstGeom>
          <a:noFill/>
          <a:ln w="28575">
            <a:solidFill>
              <a:srgbClr val="C8D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9" name="Picture 8">
            <a:extLst>
              <a:ext uri="{FF2B5EF4-FFF2-40B4-BE49-F238E27FC236}">
                <a16:creationId xmlns:a16="http://schemas.microsoft.com/office/drawing/2014/main" id="{E59BAA13-76FA-4E6F-99FA-94F5FBF023C6}"/>
              </a:ext>
            </a:extLst>
          </p:cNvPr>
          <p:cNvPicPr>
            <a:picLocks noChangeAspect="1"/>
          </p:cNvPicPr>
          <p:nvPr/>
        </p:nvPicPr>
        <p:blipFill>
          <a:blip r:embed="rId4"/>
          <a:stretch>
            <a:fillRect/>
          </a:stretch>
        </p:blipFill>
        <p:spPr>
          <a:xfrm>
            <a:off x="6466015" y="3338564"/>
            <a:ext cx="4834760" cy="2825696"/>
          </a:xfrm>
          <a:prstGeom prst="rect">
            <a:avLst/>
          </a:prstGeom>
          <a:ln>
            <a:solidFill>
              <a:schemeClr val="tx1"/>
            </a:solidFill>
          </a:ln>
        </p:spPr>
      </p:pic>
      <p:sp>
        <p:nvSpPr>
          <p:cNvPr id="8" name="Rectangle 7">
            <a:extLst>
              <a:ext uri="{FF2B5EF4-FFF2-40B4-BE49-F238E27FC236}">
                <a16:creationId xmlns:a16="http://schemas.microsoft.com/office/drawing/2014/main" id="{04F1D793-06F5-417C-8FA9-9E398337CCA8}"/>
              </a:ext>
            </a:extLst>
          </p:cNvPr>
          <p:cNvSpPr/>
          <p:nvPr/>
        </p:nvSpPr>
        <p:spPr>
          <a:xfrm>
            <a:off x="10368225" y="3609975"/>
            <a:ext cx="93255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DEF7CCA-CB7D-4F86-B075-A68970F6C894}"/>
              </a:ext>
            </a:extLst>
          </p:cNvPr>
          <p:cNvSpPr/>
          <p:nvPr/>
        </p:nvSpPr>
        <p:spPr>
          <a:xfrm rot="2352782">
            <a:off x="2429995" y="3077927"/>
            <a:ext cx="518554" cy="232034"/>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B1D9838-597D-4036-B838-3F510750E631}"/>
              </a:ext>
            </a:extLst>
          </p:cNvPr>
          <p:cNvSpPr/>
          <p:nvPr/>
        </p:nvSpPr>
        <p:spPr>
          <a:xfrm rot="8993395">
            <a:off x="11315733" y="3463269"/>
            <a:ext cx="518554" cy="2320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232E1A-7A15-4F78-A25F-07D106D58431}"/>
              </a:ext>
            </a:extLst>
          </p:cNvPr>
          <p:cNvSpPr/>
          <p:nvPr/>
        </p:nvSpPr>
        <p:spPr>
          <a:xfrm>
            <a:off x="1129665" y="5467350"/>
            <a:ext cx="1661160" cy="247650"/>
          </a:xfrm>
          <a:prstGeom prst="rect">
            <a:avLst/>
          </a:prstGeom>
          <a:noFill/>
          <a:ln w="28575">
            <a:solidFill>
              <a:srgbClr val="C8D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424CDF16-A046-4A03-B86D-FAB588D079B1}"/>
              </a:ext>
            </a:extLst>
          </p:cNvPr>
          <p:cNvSpPr/>
          <p:nvPr/>
        </p:nvSpPr>
        <p:spPr>
          <a:xfrm rot="8993317">
            <a:off x="1607759" y="5080109"/>
            <a:ext cx="285607" cy="142603"/>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02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79912" y="-225952"/>
            <a:ext cx="10962551" cy="2185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2400" b="1" dirty="0">
                <a:solidFill>
                  <a:srgbClr val="1D3D6B"/>
                </a:solidFill>
              </a:rPr>
              <a:t>c)	Updating previous </a:t>
            </a:r>
            <a:r>
              <a:rPr lang="en-US" sz="2400" b="1" dirty="0" err="1">
                <a:solidFill>
                  <a:srgbClr val="1D3D6B"/>
                </a:solidFill>
              </a:rPr>
              <a:t>positions_Approved</a:t>
            </a:r>
            <a:endParaRPr lang="en-US" sz="2400" b="1" dirty="0">
              <a:solidFill>
                <a:srgbClr val="1D3D6B"/>
              </a:solidFill>
            </a:endParaRPr>
          </a:p>
          <a:p>
            <a:pPr>
              <a:lnSpc>
                <a:spcPct val="150000"/>
              </a:lnSpc>
            </a:pPr>
            <a:r>
              <a:rPr lang="en-US" sz="2000" dirty="0">
                <a:solidFill>
                  <a:schemeClr val="bg1"/>
                </a:solidFill>
              </a:rPr>
              <a:t>	</a:t>
            </a:r>
          </a:p>
        </p:txBody>
      </p:sp>
      <p:sp>
        <p:nvSpPr>
          <p:cNvPr id="2" name="TextBox 1">
            <a:extLst>
              <a:ext uri="{FF2B5EF4-FFF2-40B4-BE49-F238E27FC236}">
                <a16:creationId xmlns:a16="http://schemas.microsoft.com/office/drawing/2014/main" id="{51D6C648-CA69-49E8-B6CA-5104CF1A63B7}"/>
              </a:ext>
            </a:extLst>
          </p:cNvPr>
          <p:cNvSpPr txBox="1"/>
          <p:nvPr/>
        </p:nvSpPr>
        <p:spPr>
          <a:xfrm>
            <a:off x="3362325" y="1222446"/>
            <a:ext cx="5105400" cy="1754326"/>
          </a:xfrm>
          <a:prstGeom prst="rect">
            <a:avLst/>
          </a:prstGeom>
          <a:noFill/>
        </p:spPr>
        <p:txBody>
          <a:bodyPr wrap="square" rtlCol="0">
            <a:spAutoFit/>
          </a:bodyPr>
          <a:lstStyle/>
          <a:p>
            <a:pPr algn="ctr"/>
            <a:endParaRPr lang="en-US" sz="1200" dirty="0">
              <a:solidFill>
                <a:srgbClr val="E0EF53"/>
              </a:solidFill>
            </a:endParaRPr>
          </a:p>
          <a:p>
            <a:pPr algn="ctr"/>
            <a:r>
              <a:rPr lang="en-US" sz="1600" dirty="0">
                <a:solidFill>
                  <a:srgbClr val="E0EF53"/>
                </a:solidFill>
              </a:rPr>
              <a:t>Once the review process has been completed and the job is listed, you’ll notice that the position will change from the “Pending Approval” section to the “Listed” section. </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pic>
        <p:nvPicPr>
          <p:cNvPr id="10" name="Picture 9">
            <a:extLst>
              <a:ext uri="{FF2B5EF4-FFF2-40B4-BE49-F238E27FC236}">
                <a16:creationId xmlns:a16="http://schemas.microsoft.com/office/drawing/2014/main" id="{8B1EC9C0-92BD-47CA-B8F1-7DA3B1FDA02A}"/>
              </a:ext>
            </a:extLst>
          </p:cNvPr>
          <p:cNvPicPr>
            <a:picLocks noChangeAspect="1"/>
          </p:cNvPicPr>
          <p:nvPr/>
        </p:nvPicPr>
        <p:blipFill>
          <a:blip r:embed="rId4"/>
          <a:stretch>
            <a:fillRect/>
          </a:stretch>
        </p:blipFill>
        <p:spPr>
          <a:xfrm>
            <a:off x="2343150" y="2707702"/>
            <a:ext cx="7816526" cy="1165817"/>
          </a:xfrm>
          <a:prstGeom prst="rect">
            <a:avLst/>
          </a:prstGeom>
        </p:spPr>
      </p:pic>
      <p:pic>
        <p:nvPicPr>
          <p:cNvPr id="11" name="Picture 10">
            <a:extLst>
              <a:ext uri="{FF2B5EF4-FFF2-40B4-BE49-F238E27FC236}">
                <a16:creationId xmlns:a16="http://schemas.microsoft.com/office/drawing/2014/main" id="{3C0B002F-D9AA-461A-8D09-ECE8DC84EFEF}"/>
              </a:ext>
            </a:extLst>
          </p:cNvPr>
          <p:cNvPicPr>
            <a:picLocks noChangeAspect="1"/>
          </p:cNvPicPr>
          <p:nvPr/>
        </p:nvPicPr>
        <p:blipFill>
          <a:blip r:embed="rId4"/>
          <a:stretch>
            <a:fillRect/>
          </a:stretch>
        </p:blipFill>
        <p:spPr>
          <a:xfrm>
            <a:off x="2343161" y="4481612"/>
            <a:ext cx="7816516" cy="1165816"/>
          </a:xfrm>
          <a:prstGeom prst="rect">
            <a:avLst/>
          </a:prstGeom>
        </p:spPr>
      </p:pic>
      <p:pic>
        <p:nvPicPr>
          <p:cNvPr id="15" name="Picture 14">
            <a:extLst>
              <a:ext uri="{FF2B5EF4-FFF2-40B4-BE49-F238E27FC236}">
                <a16:creationId xmlns:a16="http://schemas.microsoft.com/office/drawing/2014/main" id="{D28ECFDB-76BC-45EB-9506-3E7835A9345C}"/>
              </a:ext>
            </a:extLst>
          </p:cNvPr>
          <p:cNvPicPr>
            <a:picLocks noChangeAspect="1"/>
          </p:cNvPicPr>
          <p:nvPr/>
        </p:nvPicPr>
        <p:blipFill>
          <a:blip r:embed="rId5"/>
          <a:stretch>
            <a:fillRect/>
          </a:stretch>
        </p:blipFill>
        <p:spPr>
          <a:xfrm>
            <a:off x="4643536" y="3151796"/>
            <a:ext cx="1196539" cy="197688"/>
          </a:xfrm>
          <a:prstGeom prst="rect">
            <a:avLst/>
          </a:prstGeom>
        </p:spPr>
      </p:pic>
      <p:sp>
        <p:nvSpPr>
          <p:cNvPr id="9" name="Arrow: Right 8">
            <a:extLst>
              <a:ext uri="{FF2B5EF4-FFF2-40B4-BE49-F238E27FC236}">
                <a16:creationId xmlns:a16="http://schemas.microsoft.com/office/drawing/2014/main" id="{0F3EA39A-121F-42FF-8C6C-B212896C50FC}"/>
              </a:ext>
            </a:extLst>
          </p:cNvPr>
          <p:cNvSpPr/>
          <p:nvPr/>
        </p:nvSpPr>
        <p:spPr>
          <a:xfrm rot="2352782">
            <a:off x="4230219" y="2958673"/>
            <a:ext cx="518554" cy="232034"/>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1EC46F3-3552-4405-AA5A-ECA3AAADACC6}"/>
              </a:ext>
            </a:extLst>
          </p:cNvPr>
          <p:cNvSpPr/>
          <p:nvPr/>
        </p:nvSpPr>
        <p:spPr>
          <a:xfrm rot="2352782">
            <a:off x="4230220" y="4700905"/>
            <a:ext cx="518554" cy="232034"/>
          </a:xfrm>
          <a:prstGeom prst="rightArrow">
            <a:avLst/>
          </a:prstGeom>
          <a:solidFill>
            <a:srgbClr val="E0E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1354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1D368-FF6C-4355-BE14-406A083316EA}"/>
              </a:ext>
            </a:extLst>
          </p:cNvPr>
          <p:cNvSpPr/>
          <p:nvPr/>
        </p:nvSpPr>
        <p:spPr>
          <a:xfrm>
            <a:off x="0" y="1"/>
            <a:ext cx="4644571" cy="6858000"/>
          </a:xfrm>
          <a:prstGeom prst="rect">
            <a:avLst/>
          </a:prstGeom>
          <a:solidFill>
            <a:srgbClr val="41A9D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B670E461-FB2A-45F9-A4A8-6143D0A893F8}"/>
              </a:ext>
            </a:extLst>
          </p:cNvPr>
          <p:cNvGraphicFramePr>
            <a:graphicFrameLocks noGrp="1"/>
          </p:cNvGraphicFramePr>
          <p:nvPr>
            <p:ph idx="1"/>
            <p:extLst>
              <p:ext uri="{D42A27DB-BD31-4B8C-83A1-F6EECF244321}">
                <p14:modId xmlns:p14="http://schemas.microsoft.com/office/powerpoint/2010/main" val="3232517251"/>
              </p:ext>
            </p:extLst>
          </p:nvPr>
        </p:nvGraphicFramePr>
        <p:xfrm>
          <a:off x="5238428" y="559678"/>
          <a:ext cx="6191572" cy="5664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A3DE9EF2-C455-41D2-817C-6933AE6D35EC}"/>
              </a:ext>
            </a:extLst>
          </p:cNvPr>
          <p:cNvSpPr txBox="1">
            <a:spLocks/>
          </p:cNvSpPr>
          <p:nvPr/>
        </p:nvSpPr>
        <p:spPr>
          <a:xfrm>
            <a:off x="914400" y="712078"/>
            <a:ext cx="3567915" cy="495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4400" dirty="0">
                <a:solidFill>
                  <a:schemeClr val="bg1"/>
                </a:solidFill>
                <a:latin typeface="+mj-lt"/>
              </a:rPr>
              <a:t>Annual Supervisor Requirements</a:t>
            </a:r>
            <a:br>
              <a:rPr lang="en-US" sz="4400" dirty="0">
                <a:solidFill>
                  <a:schemeClr val="bg1"/>
                </a:solidFill>
                <a:latin typeface="+mj-lt"/>
              </a:rPr>
            </a:br>
            <a:r>
              <a:rPr lang="en-US" sz="2400" b="1" dirty="0">
                <a:solidFill>
                  <a:schemeClr val="bg1"/>
                </a:solidFill>
                <a:latin typeface="+mj-lt"/>
              </a:rPr>
              <a:t>New and Returning*</a:t>
            </a:r>
            <a:endParaRPr lang="en-US" sz="4400" b="1" dirty="0">
              <a:solidFill>
                <a:schemeClr val="bg1"/>
              </a:solidFill>
              <a:latin typeface="+mj-lt"/>
            </a:endParaRPr>
          </a:p>
        </p:txBody>
      </p:sp>
      <p:cxnSp>
        <p:nvCxnSpPr>
          <p:cNvPr id="9" name="Straight Connector 8">
            <a:extLst>
              <a:ext uri="{FF2B5EF4-FFF2-40B4-BE49-F238E27FC236}">
                <a16:creationId xmlns:a16="http://schemas.microsoft.com/office/drawing/2014/main" id="{E9E5DCF0-93E6-44F9-B5BE-14C5BCDEF26A}"/>
              </a:ext>
            </a:extLst>
          </p:cNvPr>
          <p:cNvCxnSpPr>
            <a:cxnSpLocks/>
          </p:cNvCxnSpPr>
          <p:nvPr/>
        </p:nvCxnSpPr>
        <p:spPr>
          <a:xfrm>
            <a:off x="0" y="5994400"/>
            <a:ext cx="38462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29766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DE0E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14BF54-165B-41BA-A9BF-4FB1EA4E6173}"/>
              </a:ext>
            </a:extLst>
          </p:cNvPr>
          <p:cNvSpPr txBox="1">
            <a:spLocks/>
          </p:cNvSpPr>
          <p:nvPr/>
        </p:nvSpPr>
        <p:spPr>
          <a:xfrm>
            <a:off x="-104775" y="666750"/>
            <a:ext cx="12296775" cy="495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chemeClr val="bg1"/>
                </a:solidFill>
              </a:rPr>
              <a:t>d)	Review, reject, and interview applicants</a:t>
            </a:r>
          </a:p>
        </p:txBody>
      </p:sp>
      <p:sp>
        <p:nvSpPr>
          <p:cNvPr id="4" name="Rectangle: Top Corners One Rounded and One Snipped 3">
            <a:hlinkClick r:id="rId3"/>
            <a:extLst>
              <a:ext uri="{FF2B5EF4-FFF2-40B4-BE49-F238E27FC236}">
                <a16:creationId xmlns:a16="http://schemas.microsoft.com/office/drawing/2014/main" id="{A5D7A69E-9180-4463-BFE9-84DD4CE65A96}"/>
              </a:ext>
            </a:extLst>
          </p:cNvPr>
          <p:cNvSpPr/>
          <p:nvPr/>
        </p:nvSpPr>
        <p:spPr>
          <a:xfrm>
            <a:off x="8703767" y="5166851"/>
            <a:ext cx="2351313" cy="763141"/>
          </a:xfrm>
          <a:prstGeom prst="snipRoundRect">
            <a:avLst/>
          </a:prstGeom>
          <a:solidFill>
            <a:srgbClr val="1D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8DC07"/>
                </a:solidFill>
                <a:latin typeface="+mj-lt"/>
              </a:rPr>
              <a:t>Supervisor</a:t>
            </a:r>
            <a:r>
              <a:rPr lang="en-US" sz="2400" dirty="0">
                <a:solidFill>
                  <a:srgbClr val="C8DC07"/>
                </a:solidFill>
              </a:rPr>
              <a:t> </a:t>
            </a:r>
            <a:r>
              <a:rPr lang="en-US" sz="2400" b="1" dirty="0">
                <a:solidFill>
                  <a:srgbClr val="C8DC07"/>
                </a:solidFill>
              </a:rPr>
              <a:t>Link</a:t>
            </a:r>
          </a:p>
        </p:txBody>
      </p:sp>
    </p:spTree>
    <p:extLst>
      <p:ext uri="{BB962C8B-B14F-4D97-AF65-F5344CB8AC3E}">
        <p14:creationId xmlns:p14="http://schemas.microsoft.com/office/powerpoint/2010/main" val="1636461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DE0E6"/>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58594" y="409877"/>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2800" b="1" dirty="0">
                <a:solidFill>
                  <a:schemeClr val="bg1"/>
                </a:solidFill>
              </a:rPr>
              <a:t>d)	Review, reject, and interview applicants</a:t>
            </a:r>
          </a:p>
          <a:p>
            <a:endParaRPr lang="en-US" sz="2800" dirty="0">
              <a:solidFill>
                <a:schemeClr val="bg1"/>
              </a:solidFill>
              <a:latin typeface="+mj-lt"/>
            </a:endParaRPr>
          </a:p>
        </p:txBody>
      </p:sp>
      <p:sp>
        <p:nvSpPr>
          <p:cNvPr id="2" name="TextBox 1">
            <a:extLst>
              <a:ext uri="{FF2B5EF4-FFF2-40B4-BE49-F238E27FC236}">
                <a16:creationId xmlns:a16="http://schemas.microsoft.com/office/drawing/2014/main" id="{A0ED69C4-5778-46C7-9BEF-5A238DA9D553}"/>
              </a:ext>
            </a:extLst>
          </p:cNvPr>
          <p:cNvSpPr txBox="1"/>
          <p:nvPr/>
        </p:nvSpPr>
        <p:spPr>
          <a:xfrm>
            <a:off x="382636" y="1117457"/>
            <a:ext cx="11001375" cy="6524863"/>
          </a:xfrm>
          <a:prstGeom prst="rect">
            <a:avLst/>
          </a:prstGeom>
          <a:noFill/>
        </p:spPr>
        <p:txBody>
          <a:bodyPr wrap="square" rtlCol="0">
            <a:spAutoFit/>
          </a:bodyPr>
          <a:lstStyle/>
          <a:p>
            <a:r>
              <a:rPr lang="en-US" sz="1600" dirty="0">
                <a:solidFill>
                  <a:schemeClr val="bg1"/>
                </a:solidFill>
              </a:rPr>
              <a:t>Once students begin applying for your position, you’ll notice that the information under the App# field will change from 0.  The updated information will provide both the total number of applications and the number of unreviewed applications.</a:t>
            </a:r>
          </a:p>
          <a:p>
            <a:r>
              <a:rPr lang="en-US" sz="1600" dirty="0">
                <a:solidFill>
                  <a:schemeClr val="bg1"/>
                </a:solidFill>
              </a:rPr>
              <a:t>To review the applications, click the hyperlink next to the “Application” text.  This will take you to the applicant review screen.</a:t>
            </a:r>
          </a:p>
          <a:p>
            <a:endParaRPr lang="en-US" dirty="0">
              <a:solidFill>
                <a:schemeClr val="bg1"/>
              </a:solidFill>
            </a:endParaRPr>
          </a:p>
          <a:p>
            <a:endParaRPr lang="en-US" sz="1800" dirty="0">
              <a:solidFill>
                <a:schemeClr val="bg1"/>
              </a:solidFill>
            </a:endParaRPr>
          </a:p>
          <a:p>
            <a:endParaRPr lang="en-US"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You should now be able to see a list of applicants who applied to the position as well as have access to  a variety of tools to assist you in evaluating the student’s application and communicating with the student</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pPr algn="ctr"/>
            <a:r>
              <a:rPr lang="en-US" sz="1200" dirty="0">
                <a:solidFill>
                  <a:srgbClr val="1D3D6B"/>
                </a:solidFill>
              </a:rPr>
              <a:t>To view the student’s applications, click on their name or click/hover on the magnifying glass symbol</a:t>
            </a:r>
          </a:p>
          <a:p>
            <a:pPr algn="ctr"/>
            <a:r>
              <a:rPr lang="en-US" sz="1200" dirty="0">
                <a:solidFill>
                  <a:srgbClr val="1D3D6B"/>
                </a:solidFill>
              </a:rPr>
              <a:t>To flag the student for further consideration, click on the flag symbol</a:t>
            </a:r>
          </a:p>
          <a:p>
            <a:pPr algn="ctr"/>
            <a:r>
              <a:rPr lang="en-US" sz="1200" dirty="0">
                <a:solidFill>
                  <a:srgbClr val="1D3D6B"/>
                </a:solidFill>
              </a:rPr>
              <a:t>If the student submitted a resume, you will be able to view it by clicking on the entry in the “Resume” column</a:t>
            </a:r>
          </a:p>
          <a:p>
            <a:pPr algn="ctr"/>
            <a:r>
              <a:rPr lang="en-US" sz="1200" dirty="0">
                <a:solidFill>
                  <a:srgbClr val="1D3D6B"/>
                </a:solidFill>
              </a:rPr>
              <a:t>To email the student (e.g. to offer an interview) click on the envelope and pen icon</a:t>
            </a:r>
          </a:p>
          <a:p>
            <a:pPr algn="ctr"/>
            <a:r>
              <a:rPr lang="en-US" sz="1200" dirty="0">
                <a:solidFill>
                  <a:srgbClr val="1D3D6B"/>
                </a:solidFill>
              </a:rPr>
              <a:t>To print a copy of the application, click the print icon</a:t>
            </a:r>
          </a:p>
          <a:p>
            <a:pPr algn="ctr"/>
            <a:r>
              <a:rPr lang="en-US" sz="1200" dirty="0">
                <a:solidFill>
                  <a:srgbClr val="1D3D6B"/>
                </a:solidFill>
              </a:rPr>
              <a:t>The “Delete” &amp; “Hire” links on the right allow you to delete or hire students, which we’ll cover shortly</a:t>
            </a:r>
          </a:p>
          <a:p>
            <a:endParaRPr lang="en-US" sz="1600" dirty="0">
              <a:solidFill>
                <a:schemeClr val="bg1"/>
              </a:solidFill>
            </a:endParaRPr>
          </a:p>
          <a:p>
            <a:endParaRPr lang="en-US" sz="1800" dirty="0">
              <a:solidFill>
                <a:schemeClr val="bg1"/>
              </a:solidFill>
            </a:endParaRPr>
          </a:p>
          <a:p>
            <a:endParaRPr lang="en-US" dirty="0"/>
          </a:p>
        </p:txBody>
      </p:sp>
      <p:pic>
        <p:nvPicPr>
          <p:cNvPr id="5" name="Picture 4">
            <a:extLst>
              <a:ext uri="{FF2B5EF4-FFF2-40B4-BE49-F238E27FC236}">
                <a16:creationId xmlns:a16="http://schemas.microsoft.com/office/drawing/2014/main" id="{FD3B7F3A-C647-4AD0-B5EF-853E1E27A49E}"/>
              </a:ext>
            </a:extLst>
          </p:cNvPr>
          <p:cNvPicPr>
            <a:picLocks noChangeAspect="1"/>
          </p:cNvPicPr>
          <p:nvPr/>
        </p:nvPicPr>
        <p:blipFill>
          <a:blip r:embed="rId3"/>
          <a:stretch>
            <a:fillRect/>
          </a:stretch>
        </p:blipFill>
        <p:spPr>
          <a:xfrm>
            <a:off x="2128920" y="2019010"/>
            <a:ext cx="7248526" cy="1034185"/>
          </a:xfrm>
          <a:prstGeom prst="rect">
            <a:avLst/>
          </a:prstGeom>
        </p:spPr>
      </p:pic>
      <p:sp>
        <p:nvSpPr>
          <p:cNvPr id="6" name="Arrow: Right 5">
            <a:extLst>
              <a:ext uri="{FF2B5EF4-FFF2-40B4-BE49-F238E27FC236}">
                <a16:creationId xmlns:a16="http://schemas.microsoft.com/office/drawing/2014/main" id="{9F7870F4-0C00-4DC7-85A2-1CEA39F09371}"/>
              </a:ext>
            </a:extLst>
          </p:cNvPr>
          <p:cNvSpPr/>
          <p:nvPr/>
        </p:nvSpPr>
        <p:spPr>
          <a:xfrm rot="9724775">
            <a:off x="5635392" y="2053575"/>
            <a:ext cx="337595" cy="17672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2E403D-9484-4B09-9665-FD74549B14EB}"/>
              </a:ext>
            </a:extLst>
          </p:cNvPr>
          <p:cNvPicPr>
            <a:picLocks noChangeAspect="1"/>
          </p:cNvPicPr>
          <p:nvPr/>
        </p:nvPicPr>
        <p:blipFill>
          <a:blip r:embed="rId4"/>
          <a:stretch>
            <a:fillRect/>
          </a:stretch>
        </p:blipFill>
        <p:spPr>
          <a:xfrm>
            <a:off x="2311763" y="3804806"/>
            <a:ext cx="6984851" cy="1488575"/>
          </a:xfrm>
          <a:prstGeom prst="rect">
            <a:avLst/>
          </a:prstGeom>
        </p:spPr>
      </p:pic>
    </p:spTree>
    <p:extLst>
      <p:ext uri="{BB962C8B-B14F-4D97-AF65-F5344CB8AC3E}">
        <p14:creationId xmlns:p14="http://schemas.microsoft.com/office/powerpoint/2010/main" val="326563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DE0E6"/>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58594" y="409877"/>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2800" b="1" dirty="0">
                <a:solidFill>
                  <a:schemeClr val="bg1"/>
                </a:solidFill>
              </a:rPr>
              <a:t>d)	Review, reject, and interview applicants</a:t>
            </a:r>
          </a:p>
          <a:p>
            <a:endParaRPr lang="en-US" sz="2800" dirty="0">
              <a:solidFill>
                <a:schemeClr val="bg1"/>
              </a:solidFill>
              <a:latin typeface="+mj-lt"/>
            </a:endParaRPr>
          </a:p>
        </p:txBody>
      </p:sp>
      <p:sp>
        <p:nvSpPr>
          <p:cNvPr id="3" name="TextBox 2">
            <a:extLst>
              <a:ext uri="{FF2B5EF4-FFF2-40B4-BE49-F238E27FC236}">
                <a16:creationId xmlns:a16="http://schemas.microsoft.com/office/drawing/2014/main" id="{681AEE3C-FC31-400F-8DC8-9BC1DEABA0D1}"/>
              </a:ext>
            </a:extLst>
          </p:cNvPr>
          <p:cNvSpPr txBox="1"/>
          <p:nvPr/>
        </p:nvSpPr>
        <p:spPr>
          <a:xfrm>
            <a:off x="382636" y="1117457"/>
            <a:ext cx="11001375" cy="6555641"/>
          </a:xfrm>
          <a:prstGeom prst="rect">
            <a:avLst/>
          </a:prstGeom>
          <a:noFill/>
        </p:spPr>
        <p:txBody>
          <a:bodyPr wrap="square" rtlCol="0">
            <a:spAutoFit/>
          </a:bodyPr>
          <a:lstStyle/>
          <a:p>
            <a:r>
              <a:rPr lang="en-US" sz="1600" dirty="0">
                <a:solidFill>
                  <a:schemeClr val="bg1"/>
                </a:solidFill>
              </a:rPr>
              <a:t>Once you’ve selected the student(s) you are interested in hiring, you will need to conduct an interview</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To send the interview notice:</a:t>
            </a:r>
          </a:p>
          <a:p>
            <a:r>
              <a:rPr lang="en-US" sz="1600" dirty="0">
                <a:solidFill>
                  <a:schemeClr val="bg1"/>
                </a:solidFill>
              </a:rPr>
              <a:t>1.Check the box next to the student(s) you wish to notify</a:t>
            </a:r>
          </a:p>
          <a:p>
            <a:r>
              <a:rPr lang="en-US" sz="1600" dirty="0">
                <a:solidFill>
                  <a:schemeClr val="bg1"/>
                </a:solidFill>
              </a:rPr>
              <a:t>2. Click the “Send Greeting” option from the dropdown</a:t>
            </a:r>
          </a:p>
          <a:p>
            <a:r>
              <a:rPr lang="en-US" sz="1600" dirty="0">
                <a:solidFill>
                  <a:schemeClr val="bg1"/>
                </a:solidFill>
              </a:rPr>
              <a:t>3. Click the [Apply Action] button.  </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This will open a new prepopulated email window.</a:t>
            </a:r>
          </a:p>
          <a:p>
            <a:r>
              <a:rPr lang="en-US" sz="1600" dirty="0">
                <a:solidFill>
                  <a:schemeClr val="bg1"/>
                </a:solidFill>
              </a:rPr>
              <a:t>The student address, subject line, and body are prepopulated, but the text can be edited to fit your needs.</a:t>
            </a:r>
          </a:p>
          <a:p>
            <a:r>
              <a:rPr lang="en-US" sz="1600" dirty="0">
                <a:solidFill>
                  <a:schemeClr val="bg1"/>
                </a:solidFill>
              </a:rPr>
              <a:t>Once you’ve updated the message to your specifications, click the [Send] button &amp; </a:t>
            </a:r>
            <a:r>
              <a:rPr lang="en-US" sz="1600" dirty="0" err="1">
                <a:solidFill>
                  <a:schemeClr val="bg1"/>
                </a:solidFill>
              </a:rPr>
              <a:t>JobX</a:t>
            </a:r>
            <a:r>
              <a:rPr lang="en-US" sz="1600" dirty="0">
                <a:solidFill>
                  <a:schemeClr val="bg1"/>
                </a:solidFill>
              </a:rPr>
              <a:t> will handle the rest.</a:t>
            </a:r>
          </a:p>
          <a:p>
            <a:endParaRPr lang="en-US" sz="1600" dirty="0">
              <a:solidFill>
                <a:schemeClr val="bg1"/>
              </a:solidFill>
            </a:endParaRPr>
          </a:p>
          <a:p>
            <a:endParaRPr lang="en-US" sz="1600" dirty="0">
              <a:solidFill>
                <a:schemeClr val="bg1"/>
              </a:solidFill>
            </a:endParaRPr>
          </a:p>
          <a:p>
            <a:endParaRPr lang="en-US" sz="1800" dirty="0">
              <a:solidFill>
                <a:schemeClr val="bg1"/>
              </a:solidFill>
            </a:endParaRPr>
          </a:p>
          <a:p>
            <a:endParaRPr lang="en-US" dirty="0"/>
          </a:p>
        </p:txBody>
      </p:sp>
      <p:pic>
        <p:nvPicPr>
          <p:cNvPr id="4" name="Picture 3">
            <a:extLst>
              <a:ext uri="{FF2B5EF4-FFF2-40B4-BE49-F238E27FC236}">
                <a16:creationId xmlns:a16="http://schemas.microsoft.com/office/drawing/2014/main" id="{46B6A778-C044-4F02-BB93-93D63484B19B}"/>
              </a:ext>
            </a:extLst>
          </p:cNvPr>
          <p:cNvPicPr>
            <a:picLocks noChangeAspect="1"/>
          </p:cNvPicPr>
          <p:nvPr/>
        </p:nvPicPr>
        <p:blipFill>
          <a:blip r:embed="rId3"/>
          <a:stretch>
            <a:fillRect/>
          </a:stretch>
        </p:blipFill>
        <p:spPr>
          <a:xfrm>
            <a:off x="686763" y="1771275"/>
            <a:ext cx="9714537" cy="2014796"/>
          </a:xfrm>
          <a:prstGeom prst="rect">
            <a:avLst/>
          </a:prstGeom>
        </p:spPr>
      </p:pic>
      <p:sp>
        <p:nvSpPr>
          <p:cNvPr id="5" name="Arrow: Right 4">
            <a:extLst>
              <a:ext uri="{FF2B5EF4-FFF2-40B4-BE49-F238E27FC236}">
                <a16:creationId xmlns:a16="http://schemas.microsoft.com/office/drawing/2014/main" id="{20C30D6B-7657-4C2F-9945-70B237CE5E59}"/>
              </a:ext>
            </a:extLst>
          </p:cNvPr>
          <p:cNvSpPr/>
          <p:nvPr/>
        </p:nvSpPr>
        <p:spPr>
          <a:xfrm rot="20208412">
            <a:off x="204534" y="2923424"/>
            <a:ext cx="597893" cy="39575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Arrow: Right 5">
            <a:extLst>
              <a:ext uri="{FF2B5EF4-FFF2-40B4-BE49-F238E27FC236}">
                <a16:creationId xmlns:a16="http://schemas.microsoft.com/office/drawing/2014/main" id="{4927E40D-A61C-4E28-BBCA-B224DEE2CEA3}"/>
              </a:ext>
            </a:extLst>
          </p:cNvPr>
          <p:cNvSpPr/>
          <p:nvPr/>
        </p:nvSpPr>
        <p:spPr>
          <a:xfrm>
            <a:off x="7246154" y="2809235"/>
            <a:ext cx="545295" cy="404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2</a:t>
            </a:r>
          </a:p>
        </p:txBody>
      </p:sp>
      <p:sp>
        <p:nvSpPr>
          <p:cNvPr id="7" name="Arrow: Right 6">
            <a:extLst>
              <a:ext uri="{FF2B5EF4-FFF2-40B4-BE49-F238E27FC236}">
                <a16:creationId xmlns:a16="http://schemas.microsoft.com/office/drawing/2014/main" id="{D1E897D1-45A8-4651-A665-E9537FB749E4}"/>
              </a:ext>
            </a:extLst>
          </p:cNvPr>
          <p:cNvSpPr/>
          <p:nvPr/>
        </p:nvSpPr>
        <p:spPr>
          <a:xfrm rot="5400000">
            <a:off x="9751229" y="1414010"/>
            <a:ext cx="545295" cy="30258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3</a:t>
            </a:r>
          </a:p>
        </p:txBody>
      </p:sp>
      <p:pic>
        <p:nvPicPr>
          <p:cNvPr id="8" name="Picture 7">
            <a:extLst>
              <a:ext uri="{FF2B5EF4-FFF2-40B4-BE49-F238E27FC236}">
                <a16:creationId xmlns:a16="http://schemas.microsoft.com/office/drawing/2014/main" id="{AADE4D78-8447-4897-9EAF-815556098A32}"/>
              </a:ext>
            </a:extLst>
          </p:cNvPr>
          <p:cNvPicPr>
            <a:picLocks noChangeAspect="1"/>
          </p:cNvPicPr>
          <p:nvPr/>
        </p:nvPicPr>
        <p:blipFill>
          <a:blip r:embed="rId4"/>
          <a:stretch>
            <a:fillRect/>
          </a:stretch>
        </p:blipFill>
        <p:spPr>
          <a:xfrm>
            <a:off x="6521269" y="3921596"/>
            <a:ext cx="4352925" cy="2031365"/>
          </a:xfrm>
          <a:prstGeom prst="rect">
            <a:avLst/>
          </a:prstGeom>
        </p:spPr>
      </p:pic>
      <p:sp>
        <p:nvSpPr>
          <p:cNvPr id="9" name="Arrow: Right 8">
            <a:extLst>
              <a:ext uri="{FF2B5EF4-FFF2-40B4-BE49-F238E27FC236}">
                <a16:creationId xmlns:a16="http://schemas.microsoft.com/office/drawing/2014/main" id="{3941B4EC-2493-439B-9296-2C365DA9940F}"/>
              </a:ext>
            </a:extLst>
          </p:cNvPr>
          <p:cNvSpPr/>
          <p:nvPr/>
        </p:nvSpPr>
        <p:spPr>
          <a:xfrm rot="20017385">
            <a:off x="7169153" y="5653512"/>
            <a:ext cx="1199990" cy="16773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99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DE0E6"/>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58594" y="409877"/>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2800" b="1" dirty="0">
                <a:solidFill>
                  <a:schemeClr val="bg1"/>
                </a:solidFill>
              </a:rPr>
              <a:t>d)	Review, reject, and interview applicants</a:t>
            </a:r>
          </a:p>
          <a:p>
            <a:endParaRPr lang="en-US" sz="2800" dirty="0">
              <a:solidFill>
                <a:schemeClr val="bg1"/>
              </a:solidFill>
              <a:latin typeface="+mj-lt"/>
            </a:endParaRPr>
          </a:p>
        </p:txBody>
      </p:sp>
      <p:sp>
        <p:nvSpPr>
          <p:cNvPr id="2" name="TextBox 1">
            <a:extLst>
              <a:ext uri="{FF2B5EF4-FFF2-40B4-BE49-F238E27FC236}">
                <a16:creationId xmlns:a16="http://schemas.microsoft.com/office/drawing/2014/main" id="{5B141C07-CDAB-4175-A4A2-6E2C9ED00FFD}"/>
              </a:ext>
            </a:extLst>
          </p:cNvPr>
          <p:cNvSpPr txBox="1"/>
          <p:nvPr/>
        </p:nvSpPr>
        <p:spPr>
          <a:xfrm>
            <a:off x="771525" y="1438275"/>
            <a:ext cx="8677275" cy="4801314"/>
          </a:xfrm>
          <a:prstGeom prst="rect">
            <a:avLst/>
          </a:prstGeom>
          <a:noFill/>
        </p:spPr>
        <p:txBody>
          <a:bodyPr wrap="square" rtlCol="0">
            <a:spAutoFit/>
          </a:bodyPr>
          <a:lstStyle/>
          <a:p>
            <a:r>
              <a:rPr lang="en-US" dirty="0">
                <a:solidFill>
                  <a:schemeClr val="bg1"/>
                </a:solidFill>
              </a:rPr>
              <a:t>Interviews are </a:t>
            </a:r>
            <a:r>
              <a:rPr lang="en-US" dirty="0">
                <a:solidFill>
                  <a:srgbClr val="1D3D6B"/>
                </a:solidFill>
              </a:rPr>
              <a:t>mandatory</a:t>
            </a:r>
            <a:r>
              <a:rPr lang="en-US" dirty="0">
                <a:solidFill>
                  <a:schemeClr val="bg1"/>
                </a:solidFill>
              </a:rPr>
              <a:t> for new hires.</a:t>
            </a:r>
          </a:p>
          <a:p>
            <a:r>
              <a:rPr lang="en-US" dirty="0">
                <a:solidFill>
                  <a:schemeClr val="bg1"/>
                </a:solidFill>
              </a:rPr>
              <a:t>You are not required to interview students if they</a:t>
            </a:r>
            <a:br>
              <a:rPr lang="en-US" dirty="0">
                <a:solidFill>
                  <a:schemeClr val="bg1"/>
                </a:solidFill>
              </a:rPr>
            </a:br>
            <a:r>
              <a:rPr lang="en-US" dirty="0">
                <a:solidFill>
                  <a:schemeClr val="bg1"/>
                </a:solidFill>
              </a:rPr>
              <a:t>worked in a substantially similar position previously.</a:t>
            </a:r>
          </a:p>
          <a:p>
            <a:r>
              <a:rPr lang="en-US" dirty="0">
                <a:solidFill>
                  <a:schemeClr val="bg1"/>
                </a:solidFill>
              </a:rPr>
              <a:t>Interviews can be conducted in person, via phone, or over the internet using programs like Zoom or Skype.  Given that many applicants will apply before they move to campus or will work exclusively online, planning for telephone/internet-based interviews is recommended.</a:t>
            </a:r>
          </a:p>
          <a:p>
            <a:endParaRPr lang="en-US" dirty="0">
              <a:solidFill>
                <a:schemeClr val="bg1"/>
              </a:solidFill>
            </a:endParaRPr>
          </a:p>
          <a:p>
            <a:r>
              <a:rPr lang="en-US" dirty="0">
                <a:solidFill>
                  <a:schemeClr val="bg1"/>
                </a:solidFill>
              </a:rPr>
              <a:t>Interviews provide an invaluable opportunity to evaluate the student’s communication and interaction skills as well as gain insight into the motivations and character of the applicant.</a:t>
            </a:r>
          </a:p>
          <a:p>
            <a:r>
              <a:rPr lang="en-US" dirty="0">
                <a:solidFill>
                  <a:schemeClr val="bg1"/>
                </a:solidFill>
              </a:rPr>
              <a:t>It is helpful to consider how the personality of this candidate might fit with the other members of your team when speaking with the student.</a:t>
            </a:r>
          </a:p>
          <a:p>
            <a:r>
              <a:rPr lang="en-US" dirty="0">
                <a:solidFill>
                  <a:schemeClr val="bg1"/>
                </a:solidFill>
              </a:rPr>
              <a:t>Be mindful that some seemingly innocuous questions are off-limits during an interview (e.g. Would your spouse or children affect your work schedule?).  </a:t>
            </a:r>
            <a:r>
              <a:rPr lang="en-US" dirty="0">
                <a:solidFill>
                  <a:srgbClr val="13294B"/>
                </a:solidFill>
                <a:hlinkClick r:id="rId3">
                  <a:extLst>
                    <a:ext uri="{A12FA001-AC4F-418D-AE19-62706E023703}">
                      <ahyp:hlinkClr xmlns:ahyp="http://schemas.microsoft.com/office/drawing/2018/hyperlinkcolor" val="tx"/>
                    </a:ext>
                  </a:extLst>
                </a:hlinkClick>
              </a:rPr>
              <a:t>Review our interview tips prior to scheduling </a:t>
            </a:r>
            <a:endParaRPr lang="en-US" dirty="0">
              <a:solidFill>
                <a:srgbClr val="13294B"/>
              </a:solidFill>
            </a:endParaRPr>
          </a:p>
          <a:p>
            <a:endParaRPr lang="en-US" dirty="0"/>
          </a:p>
        </p:txBody>
      </p:sp>
    </p:spTree>
    <p:extLst>
      <p:ext uri="{BB962C8B-B14F-4D97-AF65-F5344CB8AC3E}">
        <p14:creationId xmlns:p14="http://schemas.microsoft.com/office/powerpoint/2010/main" val="1605088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DE0E6"/>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58594" y="409877"/>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2800" b="1" dirty="0">
                <a:solidFill>
                  <a:schemeClr val="bg1"/>
                </a:solidFill>
              </a:rPr>
              <a:t>d)	Review, reject, and interview applicants</a:t>
            </a:r>
          </a:p>
          <a:p>
            <a:endParaRPr lang="en-US" sz="2800" dirty="0">
              <a:solidFill>
                <a:schemeClr val="bg1"/>
              </a:solidFill>
              <a:latin typeface="+mj-lt"/>
            </a:endParaRPr>
          </a:p>
        </p:txBody>
      </p:sp>
      <p:sp>
        <p:nvSpPr>
          <p:cNvPr id="3" name="TextBox 2">
            <a:extLst>
              <a:ext uri="{FF2B5EF4-FFF2-40B4-BE49-F238E27FC236}">
                <a16:creationId xmlns:a16="http://schemas.microsoft.com/office/drawing/2014/main" id="{681AEE3C-FC31-400F-8DC8-9BC1DEABA0D1}"/>
              </a:ext>
            </a:extLst>
          </p:cNvPr>
          <p:cNvSpPr txBox="1"/>
          <p:nvPr/>
        </p:nvSpPr>
        <p:spPr>
          <a:xfrm>
            <a:off x="358594" y="905039"/>
            <a:ext cx="11001375" cy="7048083"/>
          </a:xfrm>
          <a:prstGeom prst="rect">
            <a:avLst/>
          </a:prstGeom>
          <a:noFill/>
        </p:spPr>
        <p:txBody>
          <a:bodyPr wrap="square" rtlCol="0">
            <a:spAutoFit/>
          </a:bodyPr>
          <a:lstStyle/>
          <a:p>
            <a:r>
              <a:rPr lang="en-US" sz="1600" b="1" dirty="0">
                <a:solidFill>
                  <a:srgbClr val="FF0000"/>
                </a:solidFill>
              </a:rPr>
              <a:t>You are REQUIRED to respond to every applicant, even if you do not wish to interview them. </a:t>
            </a:r>
            <a:r>
              <a:rPr lang="en-US" sz="1600" dirty="0">
                <a:solidFill>
                  <a:srgbClr val="FF0000"/>
                </a:solidFill>
              </a:rPr>
              <a:t>Students are limited in the number of applications they can file.  As such, we ask supervisors to release those students they do not wish to interview/hire so that the students can apply for other positions.</a:t>
            </a:r>
          </a:p>
          <a:p>
            <a:endParaRPr lang="en-US" sz="1600" b="1" dirty="0">
              <a:solidFill>
                <a:srgbClr val="FF0000"/>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To send the rejection notice:</a:t>
            </a:r>
          </a:p>
          <a:p>
            <a:r>
              <a:rPr lang="en-US" sz="1600" dirty="0">
                <a:solidFill>
                  <a:schemeClr val="bg1"/>
                </a:solidFill>
              </a:rPr>
              <a:t>1.Check the box next to the student(s) you wish to notify</a:t>
            </a:r>
          </a:p>
          <a:p>
            <a:r>
              <a:rPr lang="en-US" sz="1600" dirty="0">
                <a:solidFill>
                  <a:schemeClr val="bg1"/>
                </a:solidFill>
              </a:rPr>
              <a:t>2. Click the “Send Reject Email” option from the dropdown</a:t>
            </a:r>
          </a:p>
          <a:p>
            <a:r>
              <a:rPr lang="en-US" sz="1600" dirty="0">
                <a:solidFill>
                  <a:schemeClr val="bg1"/>
                </a:solidFill>
              </a:rPr>
              <a:t>3. Click the [Apply Action] button.  </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This will open a new prepopulated email window.</a:t>
            </a:r>
          </a:p>
          <a:p>
            <a:r>
              <a:rPr lang="en-US" sz="1600" dirty="0">
                <a:solidFill>
                  <a:schemeClr val="bg1"/>
                </a:solidFill>
              </a:rPr>
              <a:t>The student address, subject line, and body are prepopulated, but the text can be edited to fit your needs.</a:t>
            </a:r>
          </a:p>
          <a:p>
            <a:r>
              <a:rPr lang="en-US" sz="1600" dirty="0">
                <a:solidFill>
                  <a:schemeClr val="bg1"/>
                </a:solidFill>
              </a:rPr>
              <a:t>Once you’ve updated the message to your specifications, click the [Send] button &amp; </a:t>
            </a:r>
            <a:r>
              <a:rPr lang="en-US" sz="1600" dirty="0" err="1">
                <a:solidFill>
                  <a:schemeClr val="bg1"/>
                </a:solidFill>
              </a:rPr>
              <a:t>JobX</a:t>
            </a:r>
            <a:r>
              <a:rPr lang="en-US" sz="1600" dirty="0">
                <a:solidFill>
                  <a:schemeClr val="bg1"/>
                </a:solidFill>
              </a:rPr>
              <a:t> will handle the rest.</a:t>
            </a:r>
          </a:p>
          <a:p>
            <a:endParaRPr lang="en-US" sz="1600" dirty="0">
              <a:solidFill>
                <a:schemeClr val="bg1"/>
              </a:solidFill>
            </a:endParaRPr>
          </a:p>
          <a:p>
            <a:endParaRPr lang="en-US" sz="1600" dirty="0">
              <a:solidFill>
                <a:schemeClr val="bg1"/>
              </a:solidFill>
            </a:endParaRPr>
          </a:p>
          <a:p>
            <a:endParaRPr lang="en-US" sz="1800" dirty="0">
              <a:solidFill>
                <a:schemeClr val="bg1"/>
              </a:solidFill>
            </a:endParaRPr>
          </a:p>
          <a:p>
            <a:endParaRPr lang="en-US" dirty="0"/>
          </a:p>
        </p:txBody>
      </p:sp>
      <p:pic>
        <p:nvPicPr>
          <p:cNvPr id="4" name="Picture 3">
            <a:extLst>
              <a:ext uri="{FF2B5EF4-FFF2-40B4-BE49-F238E27FC236}">
                <a16:creationId xmlns:a16="http://schemas.microsoft.com/office/drawing/2014/main" id="{46B6A778-C044-4F02-BB93-93D63484B19B}"/>
              </a:ext>
            </a:extLst>
          </p:cNvPr>
          <p:cNvPicPr>
            <a:picLocks noChangeAspect="1"/>
          </p:cNvPicPr>
          <p:nvPr/>
        </p:nvPicPr>
        <p:blipFill>
          <a:blip r:embed="rId3"/>
          <a:stretch>
            <a:fillRect/>
          </a:stretch>
        </p:blipFill>
        <p:spPr>
          <a:xfrm>
            <a:off x="686763" y="1771275"/>
            <a:ext cx="9714537" cy="2014796"/>
          </a:xfrm>
          <a:prstGeom prst="rect">
            <a:avLst/>
          </a:prstGeom>
        </p:spPr>
      </p:pic>
      <p:sp>
        <p:nvSpPr>
          <p:cNvPr id="5" name="Arrow: Right 4">
            <a:extLst>
              <a:ext uri="{FF2B5EF4-FFF2-40B4-BE49-F238E27FC236}">
                <a16:creationId xmlns:a16="http://schemas.microsoft.com/office/drawing/2014/main" id="{20C30D6B-7657-4C2F-9945-70B237CE5E59}"/>
              </a:ext>
            </a:extLst>
          </p:cNvPr>
          <p:cNvSpPr/>
          <p:nvPr/>
        </p:nvSpPr>
        <p:spPr>
          <a:xfrm rot="20208412">
            <a:off x="204534" y="2923424"/>
            <a:ext cx="597893" cy="39575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Arrow: Right 5">
            <a:extLst>
              <a:ext uri="{FF2B5EF4-FFF2-40B4-BE49-F238E27FC236}">
                <a16:creationId xmlns:a16="http://schemas.microsoft.com/office/drawing/2014/main" id="{4927E40D-A61C-4E28-BBCA-B224DEE2CEA3}"/>
              </a:ext>
            </a:extLst>
          </p:cNvPr>
          <p:cNvSpPr/>
          <p:nvPr/>
        </p:nvSpPr>
        <p:spPr>
          <a:xfrm>
            <a:off x="7223853" y="2918911"/>
            <a:ext cx="545295" cy="40478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2</a:t>
            </a:r>
          </a:p>
        </p:txBody>
      </p:sp>
      <p:sp>
        <p:nvSpPr>
          <p:cNvPr id="7" name="Arrow: Right 6">
            <a:extLst>
              <a:ext uri="{FF2B5EF4-FFF2-40B4-BE49-F238E27FC236}">
                <a16:creationId xmlns:a16="http://schemas.microsoft.com/office/drawing/2014/main" id="{D1E897D1-45A8-4651-A665-E9537FB749E4}"/>
              </a:ext>
            </a:extLst>
          </p:cNvPr>
          <p:cNvSpPr/>
          <p:nvPr/>
        </p:nvSpPr>
        <p:spPr>
          <a:xfrm rot="5400000">
            <a:off x="9751229" y="1414010"/>
            <a:ext cx="545295" cy="30258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3</a:t>
            </a:r>
          </a:p>
        </p:txBody>
      </p:sp>
      <p:pic>
        <p:nvPicPr>
          <p:cNvPr id="8" name="Picture 7">
            <a:extLst>
              <a:ext uri="{FF2B5EF4-FFF2-40B4-BE49-F238E27FC236}">
                <a16:creationId xmlns:a16="http://schemas.microsoft.com/office/drawing/2014/main" id="{AADE4D78-8447-4897-9EAF-815556098A32}"/>
              </a:ext>
            </a:extLst>
          </p:cNvPr>
          <p:cNvPicPr>
            <a:picLocks noChangeAspect="1"/>
          </p:cNvPicPr>
          <p:nvPr/>
        </p:nvPicPr>
        <p:blipFill>
          <a:blip r:embed="rId4"/>
          <a:stretch>
            <a:fillRect/>
          </a:stretch>
        </p:blipFill>
        <p:spPr>
          <a:xfrm>
            <a:off x="6521269" y="3921596"/>
            <a:ext cx="4352925" cy="2031365"/>
          </a:xfrm>
          <a:prstGeom prst="rect">
            <a:avLst/>
          </a:prstGeom>
        </p:spPr>
      </p:pic>
      <p:sp>
        <p:nvSpPr>
          <p:cNvPr id="9" name="Arrow: Right 8">
            <a:extLst>
              <a:ext uri="{FF2B5EF4-FFF2-40B4-BE49-F238E27FC236}">
                <a16:creationId xmlns:a16="http://schemas.microsoft.com/office/drawing/2014/main" id="{3941B4EC-2493-439B-9296-2C365DA9940F}"/>
              </a:ext>
            </a:extLst>
          </p:cNvPr>
          <p:cNvSpPr/>
          <p:nvPr/>
        </p:nvSpPr>
        <p:spPr>
          <a:xfrm rot="20017385">
            <a:off x="7169153" y="5653512"/>
            <a:ext cx="1199990" cy="16773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06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03200" y="1480458"/>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rgbClr val="C8DC07"/>
                </a:solidFill>
              </a:rPr>
              <a:t>e) Selecting and Hiring </a:t>
            </a:r>
          </a:p>
        </p:txBody>
      </p:sp>
      <p:sp>
        <p:nvSpPr>
          <p:cNvPr id="4" name="Rectangle: Top Corners One Rounded and One Snipped 3">
            <a:hlinkClick r:id="rId3"/>
            <a:extLst>
              <a:ext uri="{FF2B5EF4-FFF2-40B4-BE49-F238E27FC236}">
                <a16:creationId xmlns:a16="http://schemas.microsoft.com/office/drawing/2014/main" id="{0AAE2475-7130-4271-846A-B0DB8974BA42}"/>
              </a:ext>
            </a:extLst>
          </p:cNvPr>
          <p:cNvSpPr/>
          <p:nvPr/>
        </p:nvSpPr>
        <p:spPr>
          <a:xfrm>
            <a:off x="8493852" y="5235290"/>
            <a:ext cx="2351313" cy="763141"/>
          </a:xfrm>
          <a:prstGeom prst="snipRoundRect">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Supervisor</a:t>
            </a:r>
            <a:r>
              <a:rPr lang="en-US" sz="2400" dirty="0">
                <a:solidFill>
                  <a:schemeClr val="accent5">
                    <a:lumMod val="10000"/>
                  </a:schemeClr>
                </a:solidFill>
              </a:rPr>
              <a:t> </a:t>
            </a:r>
            <a:r>
              <a:rPr lang="en-US" sz="2400" b="1" dirty="0">
                <a:solidFill>
                  <a:schemeClr val="accent5">
                    <a:lumMod val="10000"/>
                  </a:schemeClr>
                </a:solidFill>
              </a:rPr>
              <a:t>Link</a:t>
            </a:r>
          </a:p>
        </p:txBody>
      </p:sp>
    </p:spTree>
    <p:extLst>
      <p:ext uri="{BB962C8B-B14F-4D97-AF65-F5344CB8AC3E}">
        <p14:creationId xmlns:p14="http://schemas.microsoft.com/office/powerpoint/2010/main" val="180202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329565" y="1033527"/>
            <a:ext cx="10884310" cy="6186309"/>
          </a:xfrm>
          <a:prstGeom prst="rect">
            <a:avLst/>
          </a:prstGeom>
          <a:noFill/>
        </p:spPr>
        <p:txBody>
          <a:bodyPr wrap="square" rtlCol="0">
            <a:spAutoFit/>
          </a:bodyPr>
          <a:lstStyle/>
          <a:p>
            <a:r>
              <a:rPr lang="en-US" b="1" dirty="0">
                <a:solidFill>
                  <a:srgbClr val="C8DC07"/>
                </a:solidFill>
              </a:rPr>
              <a:t>Once you have selected a candidate(s) to hire</a:t>
            </a:r>
            <a:r>
              <a:rPr lang="en-US" b="1" dirty="0">
                <a:solidFill>
                  <a:srgbClr val="FF0000"/>
                </a:solidFill>
              </a:rPr>
              <a:t>, you are required to extend an offer of employment prior to hiring the student</a:t>
            </a:r>
            <a:endParaRPr lang="en-US" b="1" dirty="0">
              <a:solidFill>
                <a:srgbClr val="C8DC07"/>
              </a:solidFill>
            </a:endParaRPr>
          </a:p>
          <a:p>
            <a:endParaRPr lang="en-US" b="1" dirty="0">
              <a:solidFill>
                <a:srgbClr val="C8DC07"/>
              </a:solidFill>
            </a:endParaRPr>
          </a:p>
          <a:p>
            <a:r>
              <a:rPr lang="en-US" b="1" dirty="0">
                <a:solidFill>
                  <a:srgbClr val="C8DC07"/>
                </a:solidFill>
              </a:rPr>
              <a:t>Job offers can be distributed through email, via phone, in person, or through any means you see fit, though we highly recommend an email offer.  </a:t>
            </a:r>
          </a:p>
          <a:p>
            <a:r>
              <a:rPr lang="en-US" b="1" dirty="0">
                <a:solidFill>
                  <a:srgbClr val="C8DC07"/>
                </a:solidFill>
              </a:rPr>
              <a:t>As a best practice, you’ll want to include the following items in your offer.</a:t>
            </a:r>
          </a:p>
          <a:p>
            <a:pPr lvl="1"/>
            <a:r>
              <a:rPr lang="en-US" dirty="0">
                <a:solidFill>
                  <a:srgbClr val="C8DC07"/>
                </a:solidFill>
              </a:rPr>
              <a:t>The name of the position</a:t>
            </a:r>
          </a:p>
          <a:p>
            <a:pPr lvl="1"/>
            <a:r>
              <a:rPr lang="en-US" dirty="0">
                <a:solidFill>
                  <a:srgbClr val="C8DC07"/>
                </a:solidFill>
              </a:rPr>
              <a:t>The academic term(s) during which the student will be employed</a:t>
            </a:r>
          </a:p>
          <a:p>
            <a:pPr lvl="1"/>
            <a:r>
              <a:rPr lang="en-US" dirty="0">
                <a:solidFill>
                  <a:srgbClr val="C8DC07"/>
                </a:solidFill>
              </a:rPr>
              <a:t>A wage rate and expected number of hours per week</a:t>
            </a:r>
          </a:p>
          <a:p>
            <a:pPr lvl="1"/>
            <a:r>
              <a:rPr lang="en-US" dirty="0">
                <a:solidFill>
                  <a:srgbClr val="C8DC07"/>
                </a:solidFill>
              </a:rPr>
              <a:t>A deadline by which the applicant needs to give you their decision</a:t>
            </a:r>
          </a:p>
          <a:p>
            <a:pPr lvl="1"/>
            <a:r>
              <a:rPr lang="en-US" dirty="0">
                <a:solidFill>
                  <a:srgbClr val="C8DC07"/>
                </a:solidFill>
              </a:rPr>
              <a:t>A method by which the applicant can reach out if they have questions</a:t>
            </a:r>
          </a:p>
          <a:p>
            <a:endParaRPr lang="en-US" b="1" dirty="0">
              <a:solidFill>
                <a:srgbClr val="C8DC07"/>
              </a:solidFill>
            </a:endParaRPr>
          </a:p>
          <a:p>
            <a:r>
              <a:rPr lang="en-US" b="1" dirty="0">
                <a:solidFill>
                  <a:srgbClr val="C8DC07"/>
                </a:solidFill>
              </a:rPr>
              <a:t>Once your offer has been accepted, </a:t>
            </a:r>
            <a:r>
              <a:rPr lang="en-US" b="1" dirty="0">
                <a:solidFill>
                  <a:srgbClr val="FF0000"/>
                </a:solidFill>
              </a:rPr>
              <a:t>you’ll need to update </a:t>
            </a:r>
            <a:r>
              <a:rPr lang="en-US" b="1" dirty="0" err="1">
                <a:solidFill>
                  <a:srgbClr val="FF0000"/>
                </a:solidFill>
              </a:rPr>
              <a:t>JobX</a:t>
            </a:r>
            <a:r>
              <a:rPr lang="en-US" b="1" dirty="0">
                <a:solidFill>
                  <a:srgbClr val="FF0000"/>
                </a:solidFill>
              </a:rPr>
              <a:t> </a:t>
            </a:r>
            <a:r>
              <a:rPr lang="en-US" b="1" dirty="0">
                <a:solidFill>
                  <a:srgbClr val="C8DC07"/>
                </a:solidFill>
              </a:rPr>
              <a:t>to officially hire the student</a:t>
            </a:r>
          </a:p>
          <a:p>
            <a:endParaRPr lang="en-US" b="1" dirty="0">
              <a:solidFill>
                <a:srgbClr val="C8DC07"/>
              </a:solidFill>
            </a:endParaRPr>
          </a:p>
          <a:p>
            <a:r>
              <a:rPr lang="en-US" b="1" dirty="0">
                <a:solidFill>
                  <a:srgbClr val="C8DC07"/>
                </a:solidFill>
              </a:rPr>
              <a:t>Students hired without authorization through </a:t>
            </a:r>
            <a:r>
              <a:rPr lang="en-US" b="1" dirty="0" err="1">
                <a:solidFill>
                  <a:srgbClr val="C8DC07"/>
                </a:solidFill>
              </a:rPr>
              <a:t>JobX</a:t>
            </a:r>
            <a:r>
              <a:rPr lang="en-US" b="1" dirty="0">
                <a:solidFill>
                  <a:srgbClr val="C8DC07"/>
                </a:solidFill>
              </a:rPr>
              <a:t> will not be considered for Work-Study reimbursement through the voucher system. </a:t>
            </a:r>
          </a:p>
          <a:p>
            <a:endParaRPr lang="en-US" b="1" dirty="0">
              <a:solidFill>
                <a:srgbClr val="FF0000"/>
              </a:solidFill>
            </a:endParaRPr>
          </a:p>
          <a:p>
            <a:r>
              <a:rPr lang="en-US" b="1" dirty="0">
                <a:solidFill>
                  <a:srgbClr val="C8DC07"/>
                </a:solidFill>
              </a:rPr>
              <a:t>You can find a Hiring Letter Template on the Supervisor Resources Site.</a:t>
            </a:r>
          </a:p>
          <a:p>
            <a:endParaRPr lang="en-US" b="1" dirty="0">
              <a:solidFill>
                <a:srgbClr val="C8DC07"/>
              </a:solidFill>
            </a:endParaRPr>
          </a:p>
          <a:p>
            <a:endParaRPr lang="en-US" b="1" dirty="0">
              <a:solidFill>
                <a:srgbClr val="C8DC07"/>
              </a:solidFill>
            </a:endParaRPr>
          </a:p>
          <a:p>
            <a:endParaRPr lang="en-US" b="1" dirty="0">
              <a:solidFill>
                <a:srgbClr val="C8DC07"/>
              </a:solidFill>
            </a:endParaRPr>
          </a:p>
          <a:p>
            <a:r>
              <a:rPr lang="en-US" b="1" dirty="0">
                <a:solidFill>
                  <a:srgbClr val="C8DC07"/>
                </a:solidFill>
              </a:rPr>
              <a:t> </a:t>
            </a:r>
          </a:p>
        </p:txBody>
      </p:sp>
    </p:spTree>
    <p:extLst>
      <p:ext uri="{BB962C8B-B14F-4D97-AF65-F5344CB8AC3E}">
        <p14:creationId xmlns:p14="http://schemas.microsoft.com/office/powerpoint/2010/main" val="19417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530942" y="893925"/>
            <a:ext cx="11661058" cy="4801314"/>
          </a:xfrm>
          <a:prstGeom prst="rect">
            <a:avLst/>
          </a:prstGeom>
          <a:noFill/>
        </p:spPr>
        <p:txBody>
          <a:bodyPr wrap="square" rtlCol="0">
            <a:spAutoFit/>
          </a:bodyPr>
          <a:lstStyle/>
          <a:p>
            <a:r>
              <a:rPr lang="en-US" b="1" dirty="0">
                <a:solidFill>
                  <a:srgbClr val="C8DC07"/>
                </a:solidFill>
              </a:rPr>
              <a:t>To hire a student in </a:t>
            </a:r>
            <a:r>
              <a:rPr lang="en-US" b="1" dirty="0" err="1">
                <a:solidFill>
                  <a:srgbClr val="C8DC07"/>
                </a:solidFill>
              </a:rPr>
              <a:t>JobX</a:t>
            </a:r>
            <a:r>
              <a:rPr lang="en-US" b="1" dirty="0">
                <a:solidFill>
                  <a:srgbClr val="C8DC07"/>
                </a:solidFill>
              </a:rPr>
              <a:t>, start by going to your landing page.</a:t>
            </a:r>
          </a:p>
          <a:p>
            <a:r>
              <a:rPr lang="en-US" b="1" dirty="0">
                <a:solidFill>
                  <a:srgbClr val="C8DC07"/>
                </a:solidFill>
              </a:rPr>
              <a:t>Once there click on view applicant data by clicking on the hyperlink beside the “Applications” header.</a:t>
            </a: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r>
              <a:rPr lang="en-US" b="1" dirty="0">
                <a:solidFill>
                  <a:srgbClr val="C8DC07"/>
                </a:solidFill>
              </a:rPr>
              <a:t>From here, click the “Hire Applicant” option in the dropdown.</a:t>
            </a: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r>
              <a:rPr lang="en-US" b="1" dirty="0">
                <a:solidFill>
                  <a:srgbClr val="C8DC07"/>
                </a:solidFill>
              </a:rPr>
              <a:t>This will open up the hire page, on which you’ll want to click the [Go to step 2] button.  This will open a new page on which you’ll certify the student’s information and then click the [Check Student] button.</a:t>
            </a:r>
          </a:p>
          <a:p>
            <a:endParaRPr lang="en-US" b="1" dirty="0">
              <a:solidFill>
                <a:srgbClr val="C8DC07"/>
              </a:solidFill>
            </a:endParaRPr>
          </a:p>
        </p:txBody>
      </p:sp>
      <p:pic>
        <p:nvPicPr>
          <p:cNvPr id="5" name="Picture 4">
            <a:extLst>
              <a:ext uri="{FF2B5EF4-FFF2-40B4-BE49-F238E27FC236}">
                <a16:creationId xmlns:a16="http://schemas.microsoft.com/office/drawing/2014/main" id="{E2E44FEC-0CA9-4050-B941-4E110AD2BEE0}"/>
              </a:ext>
            </a:extLst>
          </p:cNvPr>
          <p:cNvPicPr>
            <a:picLocks noChangeAspect="1"/>
          </p:cNvPicPr>
          <p:nvPr/>
        </p:nvPicPr>
        <p:blipFill>
          <a:blip r:embed="rId3"/>
          <a:stretch>
            <a:fillRect/>
          </a:stretch>
        </p:blipFill>
        <p:spPr>
          <a:xfrm>
            <a:off x="3748678" y="1519052"/>
            <a:ext cx="7476190" cy="1066667"/>
          </a:xfrm>
          <a:prstGeom prst="rect">
            <a:avLst/>
          </a:prstGeom>
        </p:spPr>
      </p:pic>
      <p:sp>
        <p:nvSpPr>
          <p:cNvPr id="6" name="Arrow: Right 5">
            <a:extLst>
              <a:ext uri="{FF2B5EF4-FFF2-40B4-BE49-F238E27FC236}">
                <a16:creationId xmlns:a16="http://schemas.microsoft.com/office/drawing/2014/main" id="{0A435EC9-1BEB-4914-A818-0019370663BD}"/>
              </a:ext>
            </a:extLst>
          </p:cNvPr>
          <p:cNvSpPr/>
          <p:nvPr/>
        </p:nvSpPr>
        <p:spPr>
          <a:xfrm rot="10800000">
            <a:off x="7374867" y="1561541"/>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DE10A-05BE-4F92-B82B-4F929B78A980}"/>
              </a:ext>
            </a:extLst>
          </p:cNvPr>
          <p:cNvPicPr>
            <a:picLocks noChangeAspect="1"/>
          </p:cNvPicPr>
          <p:nvPr/>
        </p:nvPicPr>
        <p:blipFill>
          <a:blip r:embed="rId4"/>
          <a:stretch>
            <a:fillRect/>
          </a:stretch>
        </p:blipFill>
        <p:spPr>
          <a:xfrm>
            <a:off x="3771176" y="2845899"/>
            <a:ext cx="7695586" cy="1938810"/>
          </a:xfrm>
          <a:prstGeom prst="rect">
            <a:avLst/>
          </a:prstGeom>
        </p:spPr>
      </p:pic>
      <p:sp>
        <p:nvSpPr>
          <p:cNvPr id="8" name="Arrow: Right 7">
            <a:extLst>
              <a:ext uri="{FF2B5EF4-FFF2-40B4-BE49-F238E27FC236}">
                <a16:creationId xmlns:a16="http://schemas.microsoft.com/office/drawing/2014/main" id="{0A28DF63-8AF1-4279-9316-5C40A22D9903}"/>
              </a:ext>
            </a:extLst>
          </p:cNvPr>
          <p:cNvSpPr/>
          <p:nvPr/>
        </p:nvSpPr>
        <p:spPr>
          <a:xfrm rot="10800000">
            <a:off x="10646398" y="4468304"/>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49DC0DE-8598-4D3F-B459-340C970FEA7B}"/>
              </a:ext>
            </a:extLst>
          </p:cNvPr>
          <p:cNvPicPr>
            <a:picLocks noChangeAspect="1"/>
          </p:cNvPicPr>
          <p:nvPr/>
        </p:nvPicPr>
        <p:blipFill>
          <a:blip r:embed="rId5"/>
          <a:stretch>
            <a:fillRect/>
          </a:stretch>
        </p:blipFill>
        <p:spPr>
          <a:xfrm>
            <a:off x="225855" y="5478304"/>
            <a:ext cx="7045645" cy="1181130"/>
          </a:xfrm>
          <a:prstGeom prst="rect">
            <a:avLst/>
          </a:prstGeom>
        </p:spPr>
      </p:pic>
      <p:sp>
        <p:nvSpPr>
          <p:cNvPr id="10" name="Arrow: Right 9">
            <a:extLst>
              <a:ext uri="{FF2B5EF4-FFF2-40B4-BE49-F238E27FC236}">
                <a16:creationId xmlns:a16="http://schemas.microsoft.com/office/drawing/2014/main" id="{A98DB567-6FCF-452A-92DE-40D958E3951A}"/>
              </a:ext>
            </a:extLst>
          </p:cNvPr>
          <p:cNvSpPr/>
          <p:nvPr/>
        </p:nvSpPr>
        <p:spPr>
          <a:xfrm rot="10800000">
            <a:off x="4283698" y="6424982"/>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97D151A-3DB4-4641-BBE5-03301E476656}"/>
              </a:ext>
            </a:extLst>
          </p:cNvPr>
          <p:cNvPicPr>
            <a:picLocks noChangeAspect="1"/>
          </p:cNvPicPr>
          <p:nvPr/>
        </p:nvPicPr>
        <p:blipFill>
          <a:blip r:embed="rId6"/>
          <a:stretch>
            <a:fillRect/>
          </a:stretch>
        </p:blipFill>
        <p:spPr>
          <a:xfrm>
            <a:off x="8043320" y="5478304"/>
            <a:ext cx="3376859" cy="1065426"/>
          </a:xfrm>
          <a:prstGeom prst="rect">
            <a:avLst/>
          </a:prstGeom>
        </p:spPr>
      </p:pic>
      <p:sp>
        <p:nvSpPr>
          <p:cNvPr id="12" name="Arrow: Right 11">
            <a:extLst>
              <a:ext uri="{FF2B5EF4-FFF2-40B4-BE49-F238E27FC236}">
                <a16:creationId xmlns:a16="http://schemas.microsoft.com/office/drawing/2014/main" id="{23918A4F-72A7-4509-9005-ECD5F166B3FE}"/>
              </a:ext>
            </a:extLst>
          </p:cNvPr>
          <p:cNvSpPr/>
          <p:nvPr/>
        </p:nvSpPr>
        <p:spPr>
          <a:xfrm rot="10800000">
            <a:off x="8739073" y="6267374"/>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CA0EFF-91A9-4EF5-887D-260434024444}"/>
              </a:ext>
            </a:extLst>
          </p:cNvPr>
          <p:cNvSpPr txBox="1"/>
          <p:nvPr/>
        </p:nvSpPr>
        <p:spPr>
          <a:xfrm>
            <a:off x="8367236" y="124989"/>
            <a:ext cx="3634740" cy="738664"/>
          </a:xfrm>
          <a:custGeom>
            <a:avLst/>
            <a:gdLst>
              <a:gd name="connsiteX0" fmla="*/ 0 w 3634740"/>
              <a:gd name="connsiteY0" fmla="*/ 0 h 738664"/>
              <a:gd name="connsiteX1" fmla="*/ 642137 w 3634740"/>
              <a:gd name="connsiteY1" fmla="*/ 0 h 738664"/>
              <a:gd name="connsiteX2" fmla="*/ 1284275 w 3634740"/>
              <a:gd name="connsiteY2" fmla="*/ 0 h 738664"/>
              <a:gd name="connsiteX3" fmla="*/ 1962760 w 3634740"/>
              <a:gd name="connsiteY3" fmla="*/ 0 h 738664"/>
              <a:gd name="connsiteX4" fmla="*/ 2641244 w 3634740"/>
              <a:gd name="connsiteY4" fmla="*/ 0 h 738664"/>
              <a:gd name="connsiteX5" fmla="*/ 3634740 w 3634740"/>
              <a:gd name="connsiteY5" fmla="*/ 0 h 738664"/>
              <a:gd name="connsiteX6" fmla="*/ 3634740 w 3634740"/>
              <a:gd name="connsiteY6" fmla="*/ 354559 h 738664"/>
              <a:gd name="connsiteX7" fmla="*/ 3634740 w 3634740"/>
              <a:gd name="connsiteY7" fmla="*/ 738664 h 738664"/>
              <a:gd name="connsiteX8" fmla="*/ 3137992 w 3634740"/>
              <a:gd name="connsiteY8" fmla="*/ 738664 h 738664"/>
              <a:gd name="connsiteX9" fmla="*/ 2495855 w 3634740"/>
              <a:gd name="connsiteY9" fmla="*/ 738664 h 738664"/>
              <a:gd name="connsiteX10" fmla="*/ 1962760 w 3634740"/>
              <a:gd name="connsiteY10" fmla="*/ 738664 h 738664"/>
              <a:gd name="connsiteX11" fmla="*/ 1393317 w 3634740"/>
              <a:gd name="connsiteY11" fmla="*/ 738664 h 738664"/>
              <a:gd name="connsiteX12" fmla="*/ 787527 w 3634740"/>
              <a:gd name="connsiteY12" fmla="*/ 738664 h 738664"/>
              <a:gd name="connsiteX13" fmla="*/ 0 w 3634740"/>
              <a:gd name="connsiteY13" fmla="*/ 738664 h 738664"/>
              <a:gd name="connsiteX14" fmla="*/ 0 w 3634740"/>
              <a:gd name="connsiteY14" fmla="*/ 391492 h 738664"/>
              <a:gd name="connsiteX15" fmla="*/ 0 w 3634740"/>
              <a:gd name="connsiteY15"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4740" h="738664" extrusionOk="0">
                <a:moveTo>
                  <a:pt x="0" y="0"/>
                </a:moveTo>
                <a:cubicBezTo>
                  <a:pt x="196947" y="17544"/>
                  <a:pt x="385370" y="30016"/>
                  <a:pt x="642137" y="0"/>
                </a:cubicBezTo>
                <a:cubicBezTo>
                  <a:pt x="898904" y="-30016"/>
                  <a:pt x="1047896" y="-21655"/>
                  <a:pt x="1284275" y="0"/>
                </a:cubicBezTo>
                <a:cubicBezTo>
                  <a:pt x="1520654" y="21655"/>
                  <a:pt x="1649354" y="30212"/>
                  <a:pt x="1962760" y="0"/>
                </a:cubicBezTo>
                <a:cubicBezTo>
                  <a:pt x="2276166" y="-30212"/>
                  <a:pt x="2341677" y="-11903"/>
                  <a:pt x="2641244" y="0"/>
                </a:cubicBezTo>
                <a:cubicBezTo>
                  <a:pt x="2940811" y="11903"/>
                  <a:pt x="3310927" y="-43741"/>
                  <a:pt x="3634740" y="0"/>
                </a:cubicBezTo>
                <a:cubicBezTo>
                  <a:pt x="3621909" y="107000"/>
                  <a:pt x="3645215" y="207705"/>
                  <a:pt x="3634740" y="354559"/>
                </a:cubicBezTo>
                <a:cubicBezTo>
                  <a:pt x="3624265" y="501413"/>
                  <a:pt x="3631161" y="593085"/>
                  <a:pt x="3634740" y="738664"/>
                </a:cubicBezTo>
                <a:cubicBezTo>
                  <a:pt x="3416539" y="758859"/>
                  <a:pt x="3317095" y="762791"/>
                  <a:pt x="3137992" y="738664"/>
                </a:cubicBezTo>
                <a:cubicBezTo>
                  <a:pt x="2958889" y="714537"/>
                  <a:pt x="2756550" y="754460"/>
                  <a:pt x="2495855" y="738664"/>
                </a:cubicBezTo>
                <a:cubicBezTo>
                  <a:pt x="2235160" y="722868"/>
                  <a:pt x="2165586" y="752689"/>
                  <a:pt x="1962760" y="738664"/>
                </a:cubicBezTo>
                <a:cubicBezTo>
                  <a:pt x="1759935" y="724639"/>
                  <a:pt x="1631546" y="751152"/>
                  <a:pt x="1393317" y="738664"/>
                </a:cubicBezTo>
                <a:cubicBezTo>
                  <a:pt x="1155088" y="726176"/>
                  <a:pt x="1017114" y="753263"/>
                  <a:pt x="787527" y="738664"/>
                </a:cubicBezTo>
                <a:cubicBezTo>
                  <a:pt x="557940" y="724066"/>
                  <a:pt x="259646" y="705453"/>
                  <a:pt x="0" y="738664"/>
                </a:cubicBezTo>
                <a:cubicBezTo>
                  <a:pt x="-2996" y="665417"/>
                  <a:pt x="1531" y="561394"/>
                  <a:pt x="0" y="391492"/>
                </a:cubicBezTo>
                <a:cubicBezTo>
                  <a:pt x="-1531" y="221590"/>
                  <a:pt x="-10711" y="154644"/>
                  <a:pt x="0" y="0"/>
                </a:cubicBezTo>
                <a:close/>
              </a:path>
            </a:pathLst>
          </a:custGeom>
          <a:noFill/>
          <a:ln>
            <a:solidFill>
              <a:srgbClr val="ECECEF"/>
            </a:solidFill>
            <a:extLst>
              <a:ext uri="{C807C97D-BFC1-408E-A445-0C87EB9F89A2}">
                <ask:lineSketchStyleProps xmlns:ask="http://schemas.microsoft.com/office/drawing/2018/sketchyshapes" sd="2106843880">
                  <a:prstGeom prst="rect">
                    <a:avLst/>
                  </a:prstGeom>
                  <ask:type>
                    <ask:lineSketchFreehand/>
                  </ask:type>
                </ask:lineSketchStyleProps>
              </a:ext>
            </a:extLst>
          </a:ln>
        </p:spPr>
        <p:txBody>
          <a:bodyPr wrap="square" rtlCol="0">
            <a:spAutoFit/>
          </a:bodyPr>
          <a:lstStyle/>
          <a:p>
            <a:pPr algn="ctr"/>
            <a:r>
              <a:rPr lang="en-US" sz="1050" dirty="0">
                <a:solidFill>
                  <a:schemeClr val="accent3">
                    <a:lumMod val="20000"/>
                    <a:lumOff val="80000"/>
                  </a:schemeClr>
                </a:solidFill>
              </a:rPr>
              <a:t>Hiring for multiple vacancies? You don’t have to wait until all spots are filled to begin the hiring process. Example: you have 4 vacancies; you can hire 3 students and leave the position open to gather resumes for the 4</a:t>
            </a:r>
            <a:r>
              <a:rPr lang="en-US" sz="1050" baseline="30000" dirty="0">
                <a:solidFill>
                  <a:schemeClr val="accent3">
                    <a:lumMod val="20000"/>
                    <a:lumOff val="80000"/>
                  </a:schemeClr>
                </a:solidFill>
              </a:rPr>
              <a:t>th</a:t>
            </a:r>
            <a:endParaRPr lang="en-US" sz="1050" dirty="0">
              <a:solidFill>
                <a:schemeClr val="accent3">
                  <a:lumMod val="20000"/>
                  <a:lumOff val="80000"/>
                </a:schemeClr>
              </a:solidFill>
            </a:endParaRPr>
          </a:p>
        </p:txBody>
      </p:sp>
    </p:spTree>
    <p:extLst>
      <p:ext uri="{BB962C8B-B14F-4D97-AF65-F5344CB8AC3E}">
        <p14:creationId xmlns:p14="http://schemas.microsoft.com/office/powerpoint/2010/main" val="297333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3139321"/>
          </a:xfrm>
          <a:prstGeom prst="rect">
            <a:avLst/>
          </a:prstGeom>
          <a:noFill/>
        </p:spPr>
        <p:txBody>
          <a:bodyPr wrap="square" rtlCol="0">
            <a:spAutoFit/>
          </a:bodyPr>
          <a:lstStyle/>
          <a:p>
            <a:r>
              <a:rPr lang="en-US" b="1" dirty="0">
                <a:solidFill>
                  <a:srgbClr val="C8DC07"/>
                </a:solidFill>
              </a:rPr>
              <a:t>The system will then attempt to validate the student to confirm that they have a work-study award.</a:t>
            </a:r>
          </a:p>
          <a:p>
            <a:r>
              <a:rPr lang="en-US" b="1" dirty="0">
                <a:solidFill>
                  <a:srgbClr val="C8DC07"/>
                </a:solidFill>
              </a:rPr>
              <a:t>Students who pass validation will have a green check mark and a [Continue] button populated.</a:t>
            </a:r>
          </a:p>
          <a:p>
            <a:r>
              <a:rPr lang="en-US" sz="1800" b="1" dirty="0">
                <a:solidFill>
                  <a:srgbClr val="C8DC07"/>
                </a:solidFill>
              </a:rPr>
              <a:t>Clicking the [Continue] button will advance you to the “Fill Out Hire Info” screen</a:t>
            </a:r>
          </a:p>
          <a:p>
            <a:endParaRPr lang="en-US" b="1" dirty="0">
              <a:solidFill>
                <a:srgbClr val="C8DC07"/>
              </a:solidFill>
            </a:endParaRPr>
          </a:p>
          <a:p>
            <a:endParaRPr lang="en-US" sz="1800" b="1" dirty="0">
              <a:solidFill>
                <a:srgbClr val="C8DC07"/>
              </a:solidFill>
            </a:endParaRPr>
          </a:p>
          <a:p>
            <a:pPr algn="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pic>
        <p:nvPicPr>
          <p:cNvPr id="5" name="Picture 4">
            <a:extLst>
              <a:ext uri="{FF2B5EF4-FFF2-40B4-BE49-F238E27FC236}">
                <a16:creationId xmlns:a16="http://schemas.microsoft.com/office/drawing/2014/main" id="{3D4D486E-FC31-43B0-A0E9-1ACC05466D7E}"/>
              </a:ext>
            </a:extLst>
          </p:cNvPr>
          <p:cNvPicPr>
            <a:picLocks noChangeAspect="1"/>
          </p:cNvPicPr>
          <p:nvPr/>
        </p:nvPicPr>
        <p:blipFill>
          <a:blip r:embed="rId3"/>
          <a:stretch>
            <a:fillRect/>
          </a:stretch>
        </p:blipFill>
        <p:spPr>
          <a:xfrm>
            <a:off x="450444" y="1916499"/>
            <a:ext cx="5019300" cy="3433839"/>
          </a:xfrm>
          <a:prstGeom prst="rect">
            <a:avLst/>
          </a:prstGeom>
        </p:spPr>
      </p:pic>
      <p:sp>
        <p:nvSpPr>
          <p:cNvPr id="6" name="Arrow: Right 5">
            <a:extLst>
              <a:ext uri="{FF2B5EF4-FFF2-40B4-BE49-F238E27FC236}">
                <a16:creationId xmlns:a16="http://schemas.microsoft.com/office/drawing/2014/main" id="{F75FDC4C-55BD-419A-959D-2D58FF0724BD}"/>
              </a:ext>
            </a:extLst>
          </p:cNvPr>
          <p:cNvSpPr/>
          <p:nvPr/>
        </p:nvSpPr>
        <p:spPr>
          <a:xfrm rot="10800000">
            <a:off x="1049008" y="5055820"/>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0E81D9-3BA3-40AA-B135-4FB991255335}"/>
              </a:ext>
            </a:extLst>
          </p:cNvPr>
          <p:cNvSpPr txBox="1"/>
          <p:nvPr/>
        </p:nvSpPr>
        <p:spPr>
          <a:xfrm>
            <a:off x="5614035" y="2438311"/>
            <a:ext cx="5231130" cy="1200329"/>
          </a:xfrm>
          <a:prstGeom prst="rect">
            <a:avLst/>
          </a:prstGeom>
          <a:noFill/>
        </p:spPr>
        <p:txBody>
          <a:bodyPr wrap="square" rtlCol="0">
            <a:spAutoFit/>
          </a:bodyPr>
          <a:lstStyle/>
          <a:p>
            <a:r>
              <a:rPr lang="en-US" b="1" dirty="0">
                <a:solidFill>
                  <a:srgbClr val="C8DC07"/>
                </a:solidFill>
              </a:rPr>
              <a:t>Students who do not pass validation will have a red x and a [Cancel] button populated.  If this occurs, you’ll want to confirm the student’s PID and that they have a work-study award.</a:t>
            </a:r>
          </a:p>
        </p:txBody>
      </p:sp>
      <p:pic>
        <p:nvPicPr>
          <p:cNvPr id="8" name="Picture 7">
            <a:extLst>
              <a:ext uri="{FF2B5EF4-FFF2-40B4-BE49-F238E27FC236}">
                <a16:creationId xmlns:a16="http://schemas.microsoft.com/office/drawing/2014/main" id="{280AF2F7-ECA9-4145-820D-692E802DD4F1}"/>
              </a:ext>
            </a:extLst>
          </p:cNvPr>
          <p:cNvPicPr>
            <a:picLocks noChangeAspect="1"/>
          </p:cNvPicPr>
          <p:nvPr/>
        </p:nvPicPr>
        <p:blipFill>
          <a:blip r:embed="rId4"/>
          <a:stretch>
            <a:fillRect/>
          </a:stretch>
        </p:blipFill>
        <p:spPr>
          <a:xfrm>
            <a:off x="6321437" y="3575766"/>
            <a:ext cx="4821555" cy="3219361"/>
          </a:xfrm>
          <a:prstGeom prst="rect">
            <a:avLst/>
          </a:prstGeom>
        </p:spPr>
      </p:pic>
      <p:sp>
        <p:nvSpPr>
          <p:cNvPr id="10" name="Arrow: Right 9">
            <a:extLst>
              <a:ext uri="{FF2B5EF4-FFF2-40B4-BE49-F238E27FC236}">
                <a16:creationId xmlns:a16="http://schemas.microsoft.com/office/drawing/2014/main" id="{97E50B6B-7D63-4917-A811-BA13A25AADA9}"/>
              </a:ext>
            </a:extLst>
          </p:cNvPr>
          <p:cNvSpPr/>
          <p:nvPr/>
        </p:nvSpPr>
        <p:spPr>
          <a:xfrm rot="10800000">
            <a:off x="6893548" y="6478711"/>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928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5693866"/>
          </a:xfrm>
          <a:prstGeom prst="rect">
            <a:avLst/>
          </a:prstGeom>
          <a:noFill/>
        </p:spPr>
        <p:txBody>
          <a:bodyPr wrap="square" rtlCol="0">
            <a:spAutoFit/>
          </a:bodyPr>
          <a:lstStyle/>
          <a:p>
            <a:pPr marL="0" indent="0">
              <a:buNone/>
            </a:pPr>
            <a:r>
              <a:rPr lang="en-US" dirty="0">
                <a:solidFill>
                  <a:srgbClr val="C8DC07"/>
                </a:solidFill>
              </a:rPr>
              <a:t>Once your applicant passes the hiring check and you elect to continue, your system will begin a process timer.  Leaving the system inactive for more than 10 minutes or failing to complete the process within 30 minutes will prevent you from properly completing the hiring process and sending an official hire email from </a:t>
            </a:r>
            <a:r>
              <a:rPr lang="en-US" dirty="0" err="1">
                <a:solidFill>
                  <a:srgbClr val="C8DC07"/>
                </a:solidFill>
              </a:rPr>
              <a:t>JobX</a:t>
            </a:r>
            <a:r>
              <a:rPr lang="en-US" dirty="0">
                <a:solidFill>
                  <a:srgbClr val="C8DC07"/>
                </a:solidFill>
              </a:rPr>
              <a:t>.</a:t>
            </a:r>
          </a:p>
          <a:p>
            <a:pPr marL="0" indent="0">
              <a:buNone/>
            </a:pPr>
            <a:endParaRPr lang="en-US" dirty="0">
              <a:solidFill>
                <a:srgbClr val="C8DC07"/>
              </a:solidFill>
            </a:endParaRPr>
          </a:p>
          <a:p>
            <a:pPr marL="0" indent="0" algn="ctr">
              <a:buNone/>
            </a:pPr>
            <a:endParaRPr lang="en-US" dirty="0"/>
          </a:p>
          <a:p>
            <a:pPr marL="0" indent="0" algn="ctr">
              <a:buNone/>
            </a:pPr>
            <a:r>
              <a:rPr lang="en-US" sz="3200" dirty="0">
                <a:solidFill>
                  <a:srgbClr val="FF0000"/>
                </a:solidFill>
              </a:rPr>
              <a:t>These emails can not be generated a second time without terminating &amp; rehiring the student.</a:t>
            </a:r>
          </a:p>
          <a:p>
            <a:pPr marL="0" indent="0" algn="ctr">
              <a:buNone/>
            </a:pPr>
            <a:endParaRPr lang="en-US" dirty="0"/>
          </a:p>
          <a:p>
            <a:pPr marL="0" indent="0" algn="ctr">
              <a:buNone/>
            </a:pPr>
            <a:r>
              <a:rPr lang="en-US" sz="2400" b="1" dirty="0">
                <a:solidFill>
                  <a:srgbClr val="C8DC07"/>
                </a:solidFill>
              </a:rPr>
              <a:t>Please take note of the information on the following slides so that you can proactively gather the necessary information and avoid the time-out issue.</a:t>
            </a:r>
          </a:p>
          <a:p>
            <a:endParaRPr lang="en-US" b="1" dirty="0">
              <a:solidFill>
                <a:srgbClr val="C8DC07"/>
              </a:solidFill>
            </a:endParaRPr>
          </a:p>
          <a:p>
            <a:endParaRPr lang="en-US" sz="1800" b="1" dirty="0">
              <a:solidFill>
                <a:srgbClr val="C8DC07"/>
              </a:solidFill>
            </a:endParaRPr>
          </a:p>
          <a:p>
            <a:pPr algn="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spTree>
    <p:extLst>
      <p:ext uri="{BB962C8B-B14F-4D97-AF65-F5344CB8AC3E}">
        <p14:creationId xmlns:p14="http://schemas.microsoft.com/office/powerpoint/2010/main" val="63668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ED31AC-010B-3E42-9C30-7716D203F1DF}"/>
              </a:ext>
            </a:extLst>
          </p:cNvPr>
          <p:cNvSpPr>
            <a:spLocks noGrp="1"/>
          </p:cNvSpPr>
          <p:nvPr>
            <p:ph type="title"/>
          </p:nvPr>
        </p:nvSpPr>
        <p:spPr>
          <a:xfrm>
            <a:off x="693057" y="698203"/>
            <a:ext cx="8871857" cy="650108"/>
          </a:xfrm>
        </p:spPr>
        <p:txBody>
          <a:bodyPr>
            <a:noAutofit/>
          </a:bodyPr>
          <a:lstStyle/>
          <a:p>
            <a:r>
              <a:rPr lang="en-US" sz="4400" dirty="0">
                <a:latin typeface="+mj-lt"/>
              </a:rPr>
              <a:t>Training Sections and Quick Links</a:t>
            </a:r>
          </a:p>
        </p:txBody>
      </p:sp>
      <p:sp>
        <p:nvSpPr>
          <p:cNvPr id="6" name="Content Placeholder 2">
            <a:extLst>
              <a:ext uri="{FF2B5EF4-FFF2-40B4-BE49-F238E27FC236}">
                <a16:creationId xmlns:a16="http://schemas.microsoft.com/office/drawing/2014/main" id="{2ED4F233-71E8-7342-94B1-2A6D7AE13C5B}"/>
              </a:ext>
            </a:extLst>
          </p:cNvPr>
          <p:cNvSpPr>
            <a:spLocks noGrp="1"/>
          </p:cNvSpPr>
          <p:nvPr>
            <p:ph idx="1"/>
          </p:nvPr>
        </p:nvSpPr>
        <p:spPr>
          <a:xfrm>
            <a:off x="1854201" y="1546312"/>
            <a:ext cx="9545664" cy="4288431"/>
          </a:xfrm>
        </p:spPr>
        <p:txBody>
          <a:bodyPr vert="horz" lIns="91440" tIns="45720" rIns="91440" bIns="45720" rtlCol="0" anchor="t">
            <a:normAutofit fontScale="77500" lnSpcReduction="20000"/>
          </a:bodyPr>
          <a:lstStyle/>
          <a:p>
            <a:pPr marL="742950" indent="-742950">
              <a:lnSpc>
                <a:spcPct val="150000"/>
              </a:lnSpc>
              <a:buFont typeface="+mj-lt"/>
              <a:buAutoNum type="alphaLcParenR"/>
            </a:pPr>
            <a:r>
              <a:rPr lang="en-US" sz="3600" b="1" dirty="0">
                <a:solidFill>
                  <a:srgbClr val="C8DC07"/>
                </a:solidFill>
                <a:hlinkClick r:id="rId4" action="ppaction://hlinksldjump">
                  <a:extLst>
                    <a:ext uri="{A12FA001-AC4F-418D-AE19-62706E023703}">
                      <ahyp:hlinkClr xmlns:ahyp="http://schemas.microsoft.com/office/drawing/2018/hyperlinkcolor" val="tx"/>
                    </a:ext>
                  </a:extLst>
                </a:hlinkClick>
              </a:rPr>
              <a:t>Accessing Jobx</a:t>
            </a:r>
            <a:endParaRPr lang="en-US" sz="3600" b="1" dirty="0">
              <a:solidFill>
                <a:srgbClr val="C8DC07"/>
              </a:solidFill>
            </a:endParaRPr>
          </a:p>
          <a:p>
            <a:pPr marL="742950" indent="-742950">
              <a:lnSpc>
                <a:spcPct val="150000"/>
              </a:lnSpc>
              <a:buFont typeface="+mj-lt"/>
              <a:buAutoNum type="alphaLcParenR"/>
            </a:pPr>
            <a:r>
              <a:rPr lang="en-US" sz="3600" b="1" dirty="0">
                <a:solidFill>
                  <a:srgbClr val="1D3D6B"/>
                </a:solidFill>
                <a:hlinkClick r:id="rId5" action="ppaction://hlinksldjump">
                  <a:extLst>
                    <a:ext uri="{A12FA001-AC4F-418D-AE19-62706E023703}">
                      <ahyp:hlinkClr xmlns:ahyp="http://schemas.microsoft.com/office/drawing/2018/hyperlinkcolor" val="tx"/>
                    </a:ext>
                  </a:extLst>
                </a:hlinkClick>
              </a:rPr>
              <a:t>Posting new positions</a:t>
            </a:r>
            <a:endParaRPr lang="en-US" sz="3600" b="1" dirty="0">
              <a:solidFill>
                <a:srgbClr val="1D3D6B"/>
              </a:solidFill>
            </a:endParaRPr>
          </a:p>
          <a:p>
            <a:pPr marL="742950" indent="-742950">
              <a:lnSpc>
                <a:spcPct val="150000"/>
              </a:lnSpc>
              <a:buFont typeface="+mj-lt"/>
              <a:buAutoNum type="alphaLcParenR"/>
            </a:pPr>
            <a:r>
              <a:rPr lang="en-US" sz="3600" b="1"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Updating previous positions </a:t>
            </a:r>
            <a:endParaRPr lang="en-US" sz="3600" b="1" dirty="0">
              <a:solidFill>
                <a:schemeClr val="bg1">
                  <a:lumMod val="50000"/>
                </a:schemeClr>
              </a:solidFill>
            </a:endParaRPr>
          </a:p>
          <a:p>
            <a:pPr marL="742950" indent="-742950">
              <a:lnSpc>
                <a:spcPct val="150000"/>
              </a:lnSpc>
              <a:buFont typeface="+mj-lt"/>
              <a:buAutoNum type="alphaLcParenR"/>
            </a:pPr>
            <a:r>
              <a:rPr lang="en-US" sz="3600" b="1" dirty="0">
                <a:solidFill>
                  <a:srgbClr val="7DE0E6"/>
                </a:solidFill>
                <a:hlinkClick r:id="rId7" action="ppaction://hlinksldjump">
                  <a:extLst>
                    <a:ext uri="{A12FA001-AC4F-418D-AE19-62706E023703}">
                      <ahyp:hlinkClr xmlns:ahyp="http://schemas.microsoft.com/office/drawing/2018/hyperlinkcolor" val="tx"/>
                    </a:ext>
                  </a:extLst>
                </a:hlinkClick>
              </a:rPr>
              <a:t>Review, reject, and interview applicants</a:t>
            </a:r>
            <a:endParaRPr lang="en-US" sz="3600" b="1" dirty="0">
              <a:solidFill>
                <a:srgbClr val="7DE0E6"/>
              </a:solidFill>
            </a:endParaRPr>
          </a:p>
          <a:p>
            <a:pPr marL="742950" indent="-742950">
              <a:lnSpc>
                <a:spcPct val="150000"/>
              </a:lnSpc>
              <a:buFont typeface="+mj-lt"/>
              <a:buAutoNum type="alphaLcParenR"/>
            </a:pPr>
            <a:r>
              <a:rPr lang="en-US" sz="3600" dirty="0">
                <a:solidFill>
                  <a:srgbClr val="2D37B3"/>
                </a:solidFill>
                <a:hlinkClick r:id="rId8" action="ppaction://hlinksldjump">
                  <a:extLst>
                    <a:ext uri="{A12FA001-AC4F-418D-AE19-62706E023703}">
                      <ahyp:hlinkClr xmlns:ahyp="http://schemas.microsoft.com/office/drawing/2018/hyperlinkcolor" val="tx"/>
                    </a:ext>
                  </a:extLst>
                </a:hlinkClick>
              </a:rPr>
              <a:t>Selecting and Hiring </a:t>
            </a:r>
            <a:endParaRPr lang="en-US" sz="3600" dirty="0">
              <a:solidFill>
                <a:srgbClr val="2D37B3"/>
              </a:solidFill>
            </a:endParaRPr>
          </a:p>
          <a:p>
            <a:pPr marL="742950" indent="-742950">
              <a:lnSpc>
                <a:spcPct val="150000"/>
              </a:lnSpc>
              <a:buFont typeface="+mj-lt"/>
              <a:buAutoNum type="alphaLcParenR"/>
            </a:pPr>
            <a:r>
              <a:rPr lang="en-US" sz="3600" dirty="0">
                <a:solidFill>
                  <a:schemeClr val="bg1">
                    <a:lumMod val="85000"/>
                  </a:schemeClr>
                </a:solidFill>
                <a:hlinkClick r:id="rId9" action="ppaction://hlinksldjump">
                  <a:extLst>
                    <a:ext uri="{A12FA001-AC4F-418D-AE19-62706E023703}">
                      <ahyp:hlinkClr xmlns:ahyp="http://schemas.microsoft.com/office/drawing/2018/hyperlinkcolor" val="tx"/>
                    </a:ext>
                  </a:extLst>
                </a:hlinkClick>
              </a:rPr>
              <a:t>On-boarding process</a:t>
            </a:r>
            <a:endParaRPr lang="en-US" sz="3600" dirty="0">
              <a:solidFill>
                <a:schemeClr val="bg1">
                  <a:lumMod val="85000"/>
                </a:schemeClr>
              </a:solidFill>
            </a:endParaRPr>
          </a:p>
        </p:txBody>
      </p:sp>
    </p:spTree>
    <p:extLst>
      <p:ext uri="{BB962C8B-B14F-4D97-AF65-F5344CB8AC3E}">
        <p14:creationId xmlns:p14="http://schemas.microsoft.com/office/powerpoint/2010/main" val="474932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2862322"/>
          </a:xfrm>
          <a:prstGeom prst="rect">
            <a:avLst/>
          </a:prstGeom>
          <a:noFill/>
        </p:spPr>
        <p:txBody>
          <a:bodyPr wrap="square" rtlCol="0">
            <a:spAutoFit/>
          </a:bodyPr>
          <a:lstStyle/>
          <a:p>
            <a:r>
              <a:rPr lang="en-US" b="1" dirty="0">
                <a:solidFill>
                  <a:srgbClr val="C8DC07"/>
                </a:solidFill>
              </a:rPr>
              <a:t>On the “Fill Out Hire Info” screen you will finalize the position details for the individual student.  To complete this screen, you’ll need to complete the following fields.</a:t>
            </a:r>
          </a:p>
          <a:p>
            <a:endParaRPr lang="en-US" b="1" dirty="0">
              <a:solidFill>
                <a:srgbClr val="C8DC07"/>
              </a:solidFill>
            </a:endParaRPr>
          </a:p>
          <a:p>
            <a:endParaRPr lang="en-US" sz="1800" b="1" dirty="0">
              <a:solidFill>
                <a:srgbClr val="C8DC07"/>
              </a:solidFill>
            </a:endParaRPr>
          </a:p>
          <a:p>
            <a:pPr algn="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pic>
        <p:nvPicPr>
          <p:cNvPr id="5" name="Picture 4">
            <a:extLst>
              <a:ext uri="{FF2B5EF4-FFF2-40B4-BE49-F238E27FC236}">
                <a16:creationId xmlns:a16="http://schemas.microsoft.com/office/drawing/2014/main" id="{D9CABCA5-7372-4AA7-B555-15E9A0E0917A}"/>
              </a:ext>
            </a:extLst>
          </p:cNvPr>
          <p:cNvPicPr>
            <a:picLocks noChangeAspect="1"/>
          </p:cNvPicPr>
          <p:nvPr/>
        </p:nvPicPr>
        <p:blipFill>
          <a:blip r:embed="rId3"/>
          <a:stretch>
            <a:fillRect/>
          </a:stretch>
        </p:blipFill>
        <p:spPr>
          <a:xfrm>
            <a:off x="5922039" y="1326277"/>
            <a:ext cx="5979425" cy="5339561"/>
          </a:xfrm>
          <a:prstGeom prst="rect">
            <a:avLst/>
          </a:prstGeom>
        </p:spPr>
      </p:pic>
      <p:sp>
        <p:nvSpPr>
          <p:cNvPr id="8" name="TextBox 46">
            <a:extLst>
              <a:ext uri="{FF2B5EF4-FFF2-40B4-BE49-F238E27FC236}">
                <a16:creationId xmlns:a16="http://schemas.microsoft.com/office/drawing/2014/main" id="{3BA26B94-17FB-4873-AC2E-97A01D4C9D59}"/>
              </a:ext>
            </a:extLst>
          </p:cNvPr>
          <p:cNvSpPr txBox="1"/>
          <p:nvPr/>
        </p:nvSpPr>
        <p:spPr>
          <a:xfrm>
            <a:off x="1598254" y="2493306"/>
            <a:ext cx="4156448" cy="954107"/>
          </a:xfrm>
          <a:custGeom>
            <a:avLst/>
            <a:gdLst>
              <a:gd name="connsiteX0" fmla="*/ 0 w 4156448"/>
              <a:gd name="connsiteY0" fmla="*/ 0 h 954107"/>
              <a:gd name="connsiteX1" fmla="*/ 651177 w 4156448"/>
              <a:gd name="connsiteY1" fmla="*/ 0 h 954107"/>
              <a:gd name="connsiteX2" fmla="*/ 1260789 w 4156448"/>
              <a:gd name="connsiteY2" fmla="*/ 0 h 954107"/>
              <a:gd name="connsiteX3" fmla="*/ 1953531 w 4156448"/>
              <a:gd name="connsiteY3" fmla="*/ 0 h 954107"/>
              <a:gd name="connsiteX4" fmla="*/ 2521578 w 4156448"/>
              <a:gd name="connsiteY4" fmla="*/ 0 h 954107"/>
              <a:gd name="connsiteX5" fmla="*/ 3214320 w 4156448"/>
              <a:gd name="connsiteY5" fmla="*/ 0 h 954107"/>
              <a:gd name="connsiteX6" fmla="*/ 4156448 w 4156448"/>
              <a:gd name="connsiteY6" fmla="*/ 0 h 954107"/>
              <a:gd name="connsiteX7" fmla="*/ 4156448 w 4156448"/>
              <a:gd name="connsiteY7" fmla="*/ 448430 h 954107"/>
              <a:gd name="connsiteX8" fmla="*/ 4156448 w 4156448"/>
              <a:gd name="connsiteY8" fmla="*/ 954107 h 954107"/>
              <a:gd name="connsiteX9" fmla="*/ 3546836 w 4156448"/>
              <a:gd name="connsiteY9" fmla="*/ 954107 h 954107"/>
              <a:gd name="connsiteX10" fmla="*/ 2770965 w 4156448"/>
              <a:gd name="connsiteY10" fmla="*/ 954107 h 954107"/>
              <a:gd name="connsiteX11" fmla="*/ 2078224 w 4156448"/>
              <a:gd name="connsiteY11" fmla="*/ 954107 h 954107"/>
              <a:gd name="connsiteX12" fmla="*/ 1385483 w 4156448"/>
              <a:gd name="connsiteY12" fmla="*/ 954107 h 954107"/>
              <a:gd name="connsiteX13" fmla="*/ 734306 w 4156448"/>
              <a:gd name="connsiteY13" fmla="*/ 954107 h 954107"/>
              <a:gd name="connsiteX14" fmla="*/ 0 w 4156448"/>
              <a:gd name="connsiteY14" fmla="*/ 954107 h 954107"/>
              <a:gd name="connsiteX15" fmla="*/ 0 w 4156448"/>
              <a:gd name="connsiteY15" fmla="*/ 477054 h 954107"/>
              <a:gd name="connsiteX16" fmla="*/ 0 w 4156448"/>
              <a:gd name="connsiteY1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6448" h="954107" extrusionOk="0">
                <a:moveTo>
                  <a:pt x="0" y="0"/>
                </a:moveTo>
                <a:cubicBezTo>
                  <a:pt x="212655" y="9014"/>
                  <a:pt x="500109" y="-25554"/>
                  <a:pt x="651177" y="0"/>
                </a:cubicBezTo>
                <a:cubicBezTo>
                  <a:pt x="802245" y="25554"/>
                  <a:pt x="1002486" y="25017"/>
                  <a:pt x="1260789" y="0"/>
                </a:cubicBezTo>
                <a:cubicBezTo>
                  <a:pt x="1519092" y="-25017"/>
                  <a:pt x="1744614" y="4057"/>
                  <a:pt x="1953531" y="0"/>
                </a:cubicBezTo>
                <a:cubicBezTo>
                  <a:pt x="2162448" y="-4057"/>
                  <a:pt x="2261150" y="-14551"/>
                  <a:pt x="2521578" y="0"/>
                </a:cubicBezTo>
                <a:cubicBezTo>
                  <a:pt x="2782006" y="14551"/>
                  <a:pt x="3028792" y="21155"/>
                  <a:pt x="3214320" y="0"/>
                </a:cubicBezTo>
                <a:cubicBezTo>
                  <a:pt x="3399848" y="-21155"/>
                  <a:pt x="3784550" y="-38978"/>
                  <a:pt x="4156448" y="0"/>
                </a:cubicBezTo>
                <a:cubicBezTo>
                  <a:pt x="4149589" y="147782"/>
                  <a:pt x="4148677" y="298306"/>
                  <a:pt x="4156448" y="448430"/>
                </a:cubicBezTo>
                <a:cubicBezTo>
                  <a:pt x="4164220" y="598554"/>
                  <a:pt x="4146314" y="794249"/>
                  <a:pt x="4156448" y="954107"/>
                </a:cubicBezTo>
                <a:cubicBezTo>
                  <a:pt x="3964862" y="928228"/>
                  <a:pt x="3784698" y="973318"/>
                  <a:pt x="3546836" y="954107"/>
                </a:cubicBezTo>
                <a:cubicBezTo>
                  <a:pt x="3308974" y="934896"/>
                  <a:pt x="3138574" y="930788"/>
                  <a:pt x="2770965" y="954107"/>
                </a:cubicBezTo>
                <a:cubicBezTo>
                  <a:pt x="2403356" y="977426"/>
                  <a:pt x="2226961" y="940156"/>
                  <a:pt x="2078224" y="954107"/>
                </a:cubicBezTo>
                <a:cubicBezTo>
                  <a:pt x="1929487" y="968058"/>
                  <a:pt x="1620831" y="925985"/>
                  <a:pt x="1385483" y="954107"/>
                </a:cubicBezTo>
                <a:cubicBezTo>
                  <a:pt x="1150135" y="982229"/>
                  <a:pt x="945727" y="947576"/>
                  <a:pt x="734306" y="954107"/>
                </a:cubicBezTo>
                <a:cubicBezTo>
                  <a:pt x="522885" y="960638"/>
                  <a:pt x="179242" y="978871"/>
                  <a:pt x="0" y="954107"/>
                </a:cubicBezTo>
                <a:cubicBezTo>
                  <a:pt x="1913" y="817842"/>
                  <a:pt x="4982" y="593911"/>
                  <a:pt x="0" y="477054"/>
                </a:cubicBezTo>
                <a:cubicBezTo>
                  <a:pt x="-4982" y="360197"/>
                  <a:pt x="2286" y="218406"/>
                  <a:pt x="0" y="0"/>
                </a:cubicBezTo>
                <a:close/>
              </a:path>
            </a:pathLst>
          </a:custGeom>
          <a:noFill/>
          <a:ln>
            <a:solidFill>
              <a:srgbClr val="C8DC07"/>
            </a:solidFill>
            <a:extLst>
              <a:ext uri="{C807C97D-BFC1-408E-A445-0C87EB9F89A2}">
                <ask:lineSketchStyleProps xmlns:ask="http://schemas.microsoft.com/office/drawing/2018/sketchyshapes" sd="559668610">
                  <a:prstGeom prst="rect">
                    <a:avLst/>
                  </a:prstGeom>
                  <ask:type>
                    <ask:lineSketchFreehand/>
                  </ask:type>
                </ask:lineSketchStyleProps>
              </a:ext>
            </a:extLst>
          </a:ln>
        </p:spPr>
        <p:txBody>
          <a:bodyPr wrap="square">
            <a:spAutoFit/>
          </a:bodyPr>
          <a:lstStyle>
            <a:defPPr>
              <a:defRPr lang="en-US"/>
            </a:defPPr>
            <a:lvl1pPr>
              <a:defRPr sz="1400">
                <a:solidFill>
                  <a:srgbClr val="C8DC07"/>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 Tip: Don’t forget to go back and send reject letters for those applications you did not select, otherwise those applicants may bombard you with requests for updates on the position.</a:t>
            </a:r>
          </a:p>
        </p:txBody>
      </p:sp>
      <p:sp>
        <p:nvSpPr>
          <p:cNvPr id="9" name="Arrow: Right 8">
            <a:extLst>
              <a:ext uri="{FF2B5EF4-FFF2-40B4-BE49-F238E27FC236}">
                <a16:creationId xmlns:a16="http://schemas.microsoft.com/office/drawing/2014/main" id="{291CF149-9DF3-4AAE-B054-708E05ED8E1E}"/>
              </a:ext>
            </a:extLst>
          </p:cNvPr>
          <p:cNvSpPr/>
          <p:nvPr/>
        </p:nvSpPr>
        <p:spPr>
          <a:xfrm rot="10800000">
            <a:off x="6815489" y="4939467"/>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066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Selecting and Hiring </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4801314"/>
          </a:xfrm>
          <a:prstGeom prst="rect">
            <a:avLst/>
          </a:prstGeom>
          <a:noFill/>
        </p:spPr>
        <p:txBody>
          <a:bodyPr wrap="square" rtlCol="0">
            <a:spAutoFit/>
          </a:bodyPr>
          <a:lstStyle/>
          <a:p>
            <a:r>
              <a:rPr lang="en-US" b="1" dirty="0">
                <a:solidFill>
                  <a:srgbClr val="C8DC07"/>
                </a:solidFill>
              </a:rPr>
              <a:t>On the “Email Hire Approval ” screen you will finalize the position details for the individual student.  To complete this screen, you’ll need to complete the following fields.</a:t>
            </a:r>
          </a:p>
          <a:p>
            <a:endParaRPr lang="en-US" b="1" dirty="0">
              <a:solidFill>
                <a:srgbClr val="C8DC07"/>
              </a:solidFill>
            </a:endParaRPr>
          </a:p>
          <a:p>
            <a:endParaRPr lang="en-US" b="1" dirty="0">
              <a:solidFill>
                <a:srgbClr val="C8DC07"/>
              </a:solidFill>
            </a:endParaRPr>
          </a:p>
          <a:p>
            <a:endParaRPr lang="en-US" b="1" dirty="0">
              <a:solidFill>
                <a:srgbClr val="C8DC07"/>
              </a:solidFill>
            </a:endParaRPr>
          </a:p>
          <a:p>
            <a:r>
              <a:rPr lang="en-US" b="1" dirty="0">
                <a:solidFill>
                  <a:srgbClr val="C8DC07"/>
                </a:solidFill>
              </a:rPr>
              <a:t>1.Select the appropriate recipients.  In most cases, we recommend </a:t>
            </a:r>
          </a:p>
          <a:p>
            <a:r>
              <a:rPr lang="en-US" b="1" dirty="0">
                <a:solidFill>
                  <a:srgbClr val="C8DC07"/>
                </a:solidFill>
              </a:rPr>
              <a:t>sending it to “Both” which includes a confirmation of the hiring for yourself</a:t>
            </a:r>
          </a:p>
          <a:p>
            <a:r>
              <a:rPr lang="en-US" b="1" dirty="0">
                <a:solidFill>
                  <a:srgbClr val="C8DC07"/>
                </a:solidFill>
              </a:rPr>
              <a:t>and the applicant.</a:t>
            </a:r>
          </a:p>
          <a:p>
            <a:r>
              <a:rPr lang="en-US" b="1" dirty="0">
                <a:solidFill>
                  <a:srgbClr val="C8DC07"/>
                </a:solidFill>
              </a:rPr>
              <a:t>2. Copy the </a:t>
            </a:r>
            <a:r>
              <a:rPr lang="en-US" b="1" dirty="0">
                <a:solidFill>
                  <a:srgbClr val="FF0000"/>
                </a:solidFill>
              </a:rPr>
              <a:t>email for your HR Officer </a:t>
            </a:r>
            <a:r>
              <a:rPr lang="en-US" b="1" dirty="0">
                <a:solidFill>
                  <a:srgbClr val="C8DC07"/>
                </a:solidFill>
              </a:rPr>
              <a:t>if applicable in this field so </a:t>
            </a:r>
          </a:p>
          <a:p>
            <a:r>
              <a:rPr lang="en-US" b="1" dirty="0">
                <a:solidFill>
                  <a:srgbClr val="C8DC07"/>
                </a:solidFill>
              </a:rPr>
              <a:t>that they will receive the information necessary to hire them </a:t>
            </a:r>
          </a:p>
          <a:p>
            <a:r>
              <a:rPr lang="en-US" b="1" dirty="0">
                <a:solidFill>
                  <a:srgbClr val="C8DC07"/>
                </a:solidFill>
              </a:rPr>
              <a:t>3. Click the [Email Hire Approval] button.</a:t>
            </a:r>
          </a:p>
          <a:p>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grpSp>
        <p:nvGrpSpPr>
          <p:cNvPr id="5" name="Group 4">
            <a:extLst>
              <a:ext uri="{FF2B5EF4-FFF2-40B4-BE49-F238E27FC236}">
                <a16:creationId xmlns:a16="http://schemas.microsoft.com/office/drawing/2014/main" id="{4407C265-376F-4228-8FB6-7B58DAA379BB}"/>
              </a:ext>
            </a:extLst>
          </p:cNvPr>
          <p:cNvGrpSpPr/>
          <p:nvPr/>
        </p:nvGrpSpPr>
        <p:grpSpPr>
          <a:xfrm>
            <a:off x="8177213" y="1315845"/>
            <a:ext cx="3381115" cy="5349993"/>
            <a:chOff x="292098" y="366712"/>
            <a:chExt cx="3781138" cy="5773414"/>
          </a:xfrm>
        </p:grpSpPr>
        <p:pic>
          <p:nvPicPr>
            <p:cNvPr id="6" name="Picture 5">
              <a:extLst>
                <a:ext uri="{FF2B5EF4-FFF2-40B4-BE49-F238E27FC236}">
                  <a16:creationId xmlns:a16="http://schemas.microsoft.com/office/drawing/2014/main" id="{D90BEC70-D77A-4426-BB7F-D420E1138033}"/>
                </a:ext>
              </a:extLst>
            </p:cNvPr>
            <p:cNvPicPr>
              <a:picLocks noChangeAspect="1"/>
            </p:cNvPicPr>
            <p:nvPr/>
          </p:nvPicPr>
          <p:blipFill rotWithShape="1">
            <a:blip r:embed="rId3"/>
            <a:srcRect r="19502" b="61376"/>
            <a:stretch/>
          </p:blipFill>
          <p:spPr>
            <a:xfrm>
              <a:off x="292570" y="366712"/>
              <a:ext cx="3150943" cy="1552324"/>
            </a:xfrm>
            <a:prstGeom prst="rect">
              <a:avLst/>
            </a:prstGeom>
          </p:spPr>
        </p:pic>
        <p:pic>
          <p:nvPicPr>
            <p:cNvPr id="7" name="Picture 6">
              <a:extLst>
                <a:ext uri="{FF2B5EF4-FFF2-40B4-BE49-F238E27FC236}">
                  <a16:creationId xmlns:a16="http://schemas.microsoft.com/office/drawing/2014/main" id="{E2F64C96-CE38-48A3-A40E-4FFCFE30928A}"/>
                </a:ext>
              </a:extLst>
            </p:cNvPr>
            <p:cNvPicPr>
              <a:picLocks noChangeAspect="1"/>
            </p:cNvPicPr>
            <p:nvPr/>
          </p:nvPicPr>
          <p:blipFill rotWithShape="1">
            <a:blip r:embed="rId4"/>
            <a:srcRect r="5280" b="27956"/>
            <a:stretch/>
          </p:blipFill>
          <p:spPr>
            <a:xfrm>
              <a:off x="292570" y="1919036"/>
              <a:ext cx="3617443" cy="1831975"/>
            </a:xfrm>
            <a:prstGeom prst="rect">
              <a:avLst/>
            </a:prstGeom>
          </p:spPr>
        </p:pic>
        <p:pic>
          <p:nvPicPr>
            <p:cNvPr id="8" name="Picture 7">
              <a:extLst>
                <a:ext uri="{FF2B5EF4-FFF2-40B4-BE49-F238E27FC236}">
                  <a16:creationId xmlns:a16="http://schemas.microsoft.com/office/drawing/2014/main" id="{CAC19268-910A-47A3-95FA-634188A21F1F}"/>
                </a:ext>
              </a:extLst>
            </p:cNvPr>
            <p:cNvPicPr>
              <a:picLocks noChangeAspect="1"/>
            </p:cNvPicPr>
            <p:nvPr/>
          </p:nvPicPr>
          <p:blipFill rotWithShape="1">
            <a:blip r:embed="rId3"/>
            <a:srcRect l="51622" r="27184" b="61376"/>
            <a:stretch/>
          </p:blipFill>
          <p:spPr>
            <a:xfrm>
              <a:off x="3354613" y="366712"/>
              <a:ext cx="718623" cy="1549329"/>
            </a:xfrm>
            <a:prstGeom prst="rect">
              <a:avLst/>
            </a:prstGeom>
          </p:spPr>
        </p:pic>
        <p:pic>
          <p:nvPicPr>
            <p:cNvPr id="9" name="Picture 8">
              <a:extLst>
                <a:ext uri="{FF2B5EF4-FFF2-40B4-BE49-F238E27FC236}">
                  <a16:creationId xmlns:a16="http://schemas.microsoft.com/office/drawing/2014/main" id="{D55D8782-DC07-4C63-BDA9-321197FEA252}"/>
                </a:ext>
              </a:extLst>
            </p:cNvPr>
            <p:cNvPicPr>
              <a:picLocks noChangeAspect="1"/>
            </p:cNvPicPr>
            <p:nvPr/>
          </p:nvPicPr>
          <p:blipFill rotWithShape="1">
            <a:blip r:embed="rId5"/>
            <a:srcRect l="2551" t="-4998" r="-341" b="-2"/>
            <a:stretch/>
          </p:blipFill>
          <p:spPr>
            <a:xfrm>
              <a:off x="292098" y="3733866"/>
              <a:ext cx="3632201" cy="200001"/>
            </a:xfrm>
            <a:prstGeom prst="rect">
              <a:avLst/>
            </a:prstGeom>
          </p:spPr>
        </p:pic>
        <p:pic>
          <p:nvPicPr>
            <p:cNvPr id="10" name="Picture 9">
              <a:extLst>
                <a:ext uri="{FF2B5EF4-FFF2-40B4-BE49-F238E27FC236}">
                  <a16:creationId xmlns:a16="http://schemas.microsoft.com/office/drawing/2014/main" id="{D9CA33A3-AECC-4308-BDA9-1B44BFB482E6}"/>
                </a:ext>
              </a:extLst>
            </p:cNvPr>
            <p:cNvPicPr>
              <a:picLocks noChangeAspect="1"/>
            </p:cNvPicPr>
            <p:nvPr/>
          </p:nvPicPr>
          <p:blipFill rotWithShape="1">
            <a:blip r:embed="rId6"/>
            <a:srcRect l="2568" r="642" b="18596"/>
            <a:stretch/>
          </p:blipFill>
          <p:spPr>
            <a:xfrm>
              <a:off x="292101" y="3930375"/>
              <a:ext cx="3622674" cy="1054375"/>
            </a:xfrm>
            <a:prstGeom prst="rect">
              <a:avLst/>
            </a:prstGeom>
          </p:spPr>
        </p:pic>
        <p:pic>
          <p:nvPicPr>
            <p:cNvPr id="11" name="Picture 10">
              <a:extLst>
                <a:ext uri="{FF2B5EF4-FFF2-40B4-BE49-F238E27FC236}">
                  <a16:creationId xmlns:a16="http://schemas.microsoft.com/office/drawing/2014/main" id="{DD3D7296-979C-4C7C-B12F-2B478FE011EA}"/>
                </a:ext>
              </a:extLst>
            </p:cNvPr>
            <p:cNvPicPr>
              <a:picLocks noChangeAspect="1"/>
            </p:cNvPicPr>
            <p:nvPr/>
          </p:nvPicPr>
          <p:blipFill rotWithShape="1">
            <a:blip r:embed="rId7"/>
            <a:srcRect l="5989" r="65"/>
            <a:stretch/>
          </p:blipFill>
          <p:spPr>
            <a:xfrm>
              <a:off x="292100" y="4987745"/>
              <a:ext cx="3748881" cy="1152381"/>
            </a:xfrm>
            <a:prstGeom prst="rect">
              <a:avLst/>
            </a:prstGeom>
          </p:spPr>
        </p:pic>
        <p:pic>
          <p:nvPicPr>
            <p:cNvPr id="12" name="Picture 11">
              <a:extLst>
                <a:ext uri="{FF2B5EF4-FFF2-40B4-BE49-F238E27FC236}">
                  <a16:creationId xmlns:a16="http://schemas.microsoft.com/office/drawing/2014/main" id="{6F6AB033-9B91-48C1-974C-B40F19EC33E9}"/>
                </a:ext>
              </a:extLst>
            </p:cNvPr>
            <p:cNvPicPr>
              <a:picLocks noChangeAspect="1"/>
            </p:cNvPicPr>
            <p:nvPr/>
          </p:nvPicPr>
          <p:blipFill rotWithShape="1">
            <a:blip r:embed="rId4"/>
            <a:srcRect l="88010" t="-822" r="1279" b="17468"/>
            <a:stretch/>
          </p:blipFill>
          <p:spPr>
            <a:xfrm>
              <a:off x="3664191" y="1898651"/>
              <a:ext cx="409045" cy="2119572"/>
            </a:xfrm>
            <a:prstGeom prst="rect">
              <a:avLst/>
            </a:prstGeom>
          </p:spPr>
        </p:pic>
        <p:pic>
          <p:nvPicPr>
            <p:cNvPr id="13" name="Picture 12">
              <a:extLst>
                <a:ext uri="{FF2B5EF4-FFF2-40B4-BE49-F238E27FC236}">
                  <a16:creationId xmlns:a16="http://schemas.microsoft.com/office/drawing/2014/main" id="{2806C064-53B7-4FD0-870C-70561689C8D8}"/>
                </a:ext>
              </a:extLst>
            </p:cNvPr>
            <p:cNvPicPr>
              <a:picLocks noChangeAspect="1"/>
            </p:cNvPicPr>
            <p:nvPr/>
          </p:nvPicPr>
          <p:blipFill rotWithShape="1">
            <a:blip r:embed="rId4"/>
            <a:srcRect l="88010" t="44949" r="1279" b="22588"/>
            <a:stretch/>
          </p:blipFill>
          <p:spPr>
            <a:xfrm>
              <a:off x="3640877" y="4710438"/>
              <a:ext cx="409045" cy="825500"/>
            </a:xfrm>
            <a:prstGeom prst="rect">
              <a:avLst/>
            </a:prstGeom>
          </p:spPr>
        </p:pic>
        <p:pic>
          <p:nvPicPr>
            <p:cNvPr id="14" name="Picture 13">
              <a:extLst>
                <a:ext uri="{FF2B5EF4-FFF2-40B4-BE49-F238E27FC236}">
                  <a16:creationId xmlns:a16="http://schemas.microsoft.com/office/drawing/2014/main" id="{52175CF3-9321-4F66-8EA5-A0CBB314977D}"/>
                </a:ext>
              </a:extLst>
            </p:cNvPr>
            <p:cNvPicPr>
              <a:picLocks noChangeAspect="1"/>
            </p:cNvPicPr>
            <p:nvPr/>
          </p:nvPicPr>
          <p:blipFill rotWithShape="1">
            <a:blip r:embed="rId4"/>
            <a:srcRect l="88010" t="45122" r="1279" b="31654"/>
            <a:stretch/>
          </p:blipFill>
          <p:spPr>
            <a:xfrm>
              <a:off x="3657841" y="3632105"/>
              <a:ext cx="409045" cy="590550"/>
            </a:xfrm>
            <a:prstGeom prst="rect">
              <a:avLst/>
            </a:prstGeom>
          </p:spPr>
        </p:pic>
        <p:pic>
          <p:nvPicPr>
            <p:cNvPr id="15" name="Picture 14">
              <a:extLst>
                <a:ext uri="{FF2B5EF4-FFF2-40B4-BE49-F238E27FC236}">
                  <a16:creationId xmlns:a16="http://schemas.microsoft.com/office/drawing/2014/main" id="{AC2478D3-C7B5-4EB9-B39E-C36AF7AC9885}"/>
                </a:ext>
              </a:extLst>
            </p:cNvPr>
            <p:cNvPicPr>
              <a:picLocks noChangeAspect="1"/>
            </p:cNvPicPr>
            <p:nvPr/>
          </p:nvPicPr>
          <p:blipFill rotWithShape="1">
            <a:blip r:embed="rId4"/>
            <a:srcRect l="88010" t="45122" r="1279" b="31654"/>
            <a:stretch/>
          </p:blipFill>
          <p:spPr>
            <a:xfrm>
              <a:off x="3645549" y="4130484"/>
              <a:ext cx="409045" cy="590550"/>
            </a:xfrm>
            <a:prstGeom prst="rect">
              <a:avLst/>
            </a:prstGeom>
          </p:spPr>
        </p:pic>
      </p:grpSp>
      <p:sp>
        <p:nvSpPr>
          <p:cNvPr id="17" name="Arrow: Right 16">
            <a:extLst>
              <a:ext uri="{FF2B5EF4-FFF2-40B4-BE49-F238E27FC236}">
                <a16:creationId xmlns:a16="http://schemas.microsoft.com/office/drawing/2014/main" id="{C4B2647C-9362-413A-9B80-6478F9753015}"/>
              </a:ext>
            </a:extLst>
          </p:cNvPr>
          <p:cNvSpPr/>
          <p:nvPr/>
        </p:nvSpPr>
        <p:spPr>
          <a:xfrm>
            <a:off x="7771688" y="6421131"/>
            <a:ext cx="397533" cy="259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186ACAF-AD0A-446B-B3E5-D40D8E2EFDA0}"/>
              </a:ext>
            </a:extLst>
          </p:cNvPr>
          <p:cNvSpPr/>
          <p:nvPr/>
        </p:nvSpPr>
        <p:spPr>
          <a:xfrm rot="3210849" flipV="1">
            <a:off x="5894387" y="4883576"/>
            <a:ext cx="2992701" cy="95287"/>
          </a:xfrm>
          <a:prstGeom prst="rightArrow">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91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CECEF"/>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03200" y="1480458"/>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rgbClr val="1D3D6B"/>
                </a:solidFill>
              </a:rPr>
              <a:t>f) On-Boarding Process</a:t>
            </a:r>
          </a:p>
        </p:txBody>
      </p:sp>
      <p:sp>
        <p:nvSpPr>
          <p:cNvPr id="4" name="Rectangle: Top Corners One Rounded and One Snipped 3">
            <a:hlinkClick r:id="rId3"/>
            <a:extLst>
              <a:ext uri="{FF2B5EF4-FFF2-40B4-BE49-F238E27FC236}">
                <a16:creationId xmlns:a16="http://schemas.microsoft.com/office/drawing/2014/main" id="{0AAE2475-7130-4271-846A-B0DB8974BA42}"/>
              </a:ext>
            </a:extLst>
          </p:cNvPr>
          <p:cNvSpPr/>
          <p:nvPr/>
        </p:nvSpPr>
        <p:spPr>
          <a:xfrm>
            <a:off x="8493852" y="5235290"/>
            <a:ext cx="2351313" cy="763141"/>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mj-lt"/>
              </a:rPr>
              <a:t>Supervisor</a:t>
            </a:r>
            <a:r>
              <a:rPr lang="en-US" sz="2400" dirty="0">
                <a:solidFill>
                  <a:srgbClr val="002060"/>
                </a:solidFill>
              </a:rPr>
              <a:t> </a:t>
            </a:r>
            <a:r>
              <a:rPr lang="en-US" sz="2400" b="1" dirty="0">
                <a:solidFill>
                  <a:srgbClr val="002060"/>
                </a:solidFill>
              </a:rPr>
              <a:t>Link</a:t>
            </a:r>
          </a:p>
        </p:txBody>
      </p:sp>
    </p:spTree>
    <p:extLst>
      <p:ext uri="{BB962C8B-B14F-4D97-AF65-F5344CB8AC3E}">
        <p14:creationId xmlns:p14="http://schemas.microsoft.com/office/powerpoint/2010/main" val="2220321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CECEF"/>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1D3D6B"/>
                </a:solidFill>
              </a:rPr>
              <a:t>f) On-Boarding Process</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5909310"/>
          </a:xfrm>
          <a:prstGeom prst="rect">
            <a:avLst/>
          </a:prstGeom>
          <a:noFill/>
        </p:spPr>
        <p:txBody>
          <a:bodyPr wrap="square" rtlCol="0">
            <a:spAutoFit/>
          </a:bodyPr>
          <a:lstStyle/>
          <a:p>
            <a:r>
              <a:rPr lang="en-US" sz="1800" b="1" dirty="0">
                <a:solidFill>
                  <a:srgbClr val="1D3D6B"/>
                </a:solidFill>
              </a:rPr>
              <a:t>The Work-Study Supervisor is responsible for both assisting the student with hiring tasks and ensuring the tasks are completed prior to the student’s first day of work.</a:t>
            </a:r>
          </a:p>
          <a:p>
            <a:endParaRPr lang="en-US" sz="1800" b="1" dirty="0">
              <a:solidFill>
                <a:srgbClr val="1D3D6B"/>
              </a:solidFill>
            </a:endParaRPr>
          </a:p>
          <a:p>
            <a:r>
              <a:rPr lang="en-US" sz="1800" b="1" dirty="0">
                <a:solidFill>
                  <a:srgbClr val="1D3D6B"/>
                </a:solidFill>
              </a:rPr>
              <a:t>Hired WS students must complete all required payroll forms with the hiring department’s HR representative before they can begin working. To expedite this process, you should email your HR Representative (and cc the student) to set up an appointment for the student, preferably before the first day of work (in case the student has to make multiple appointments).</a:t>
            </a:r>
          </a:p>
          <a:p>
            <a:r>
              <a:rPr lang="en-US" sz="1800" b="1" dirty="0">
                <a:solidFill>
                  <a:srgbClr val="1D3D6B"/>
                </a:solidFill>
              </a:rPr>
              <a:t>You should also notify the student that they will need to complete any required forms such as :</a:t>
            </a:r>
          </a:p>
          <a:p>
            <a:r>
              <a:rPr lang="en-US" sz="1800" b="1" dirty="0">
                <a:solidFill>
                  <a:srgbClr val="1D3D6B"/>
                </a:solidFill>
              </a:rPr>
              <a:t>NC-4</a:t>
            </a:r>
          </a:p>
          <a:p>
            <a:r>
              <a:rPr lang="en-US" sz="1800" b="1" dirty="0">
                <a:solidFill>
                  <a:srgbClr val="1D3D6B"/>
                </a:solidFill>
              </a:rPr>
              <a:t>W-4</a:t>
            </a:r>
          </a:p>
          <a:p>
            <a:r>
              <a:rPr lang="en-US" sz="1800" b="1" dirty="0">
                <a:solidFill>
                  <a:srgbClr val="1D3D6B"/>
                </a:solidFill>
              </a:rPr>
              <a:t>Direct Payroll Deposit Authorization</a:t>
            </a:r>
          </a:p>
          <a:p>
            <a:r>
              <a:rPr lang="en-US" sz="1800" b="1" dirty="0">
                <a:solidFill>
                  <a:srgbClr val="1D3D6B"/>
                </a:solidFill>
              </a:rPr>
              <a:t>Electronic I-9 Employment Eligibility Verification</a:t>
            </a:r>
          </a:p>
          <a:p>
            <a:r>
              <a:rPr lang="en-US" sz="1800" b="1" dirty="0">
                <a:solidFill>
                  <a:srgbClr val="1D3D6B"/>
                </a:solidFill>
              </a:rPr>
              <a:t>Students will need to bring documentation to this and it’s best to cover this possibility with the student as early as possible after hiring the student to minimize delays.</a:t>
            </a:r>
          </a:p>
          <a:p>
            <a:endParaRPr lang="en-US" sz="1800" b="1" dirty="0">
              <a:solidFill>
                <a:schemeClr val="bg1"/>
              </a:solidFill>
            </a:endParaRPr>
          </a:p>
          <a:p>
            <a:pPr algn="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spTree>
    <p:extLst>
      <p:ext uri="{BB962C8B-B14F-4D97-AF65-F5344CB8AC3E}">
        <p14:creationId xmlns:p14="http://schemas.microsoft.com/office/powerpoint/2010/main" val="13507185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CECEF"/>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1D3D6B"/>
                </a:solidFill>
              </a:rPr>
              <a:t>f) On-Boarding Process</a:t>
            </a:r>
          </a:p>
        </p:txBody>
      </p:sp>
      <p:sp>
        <p:nvSpPr>
          <p:cNvPr id="2" name="TextBox 1">
            <a:extLst>
              <a:ext uri="{FF2B5EF4-FFF2-40B4-BE49-F238E27FC236}">
                <a16:creationId xmlns:a16="http://schemas.microsoft.com/office/drawing/2014/main" id="{3075A0DF-D494-4E6B-9DD3-6B0CC24F52F0}"/>
              </a:ext>
            </a:extLst>
          </p:cNvPr>
          <p:cNvSpPr txBox="1"/>
          <p:nvPr/>
        </p:nvSpPr>
        <p:spPr>
          <a:xfrm>
            <a:off x="365207" y="977605"/>
            <a:ext cx="11573428" cy="5355312"/>
          </a:xfrm>
          <a:prstGeom prst="rect">
            <a:avLst/>
          </a:prstGeom>
          <a:noFill/>
        </p:spPr>
        <p:txBody>
          <a:bodyPr wrap="square" rtlCol="0">
            <a:spAutoFit/>
          </a:bodyPr>
          <a:lstStyle/>
          <a:p>
            <a:pPr algn="r"/>
            <a:endParaRPr lang="en-US" b="1" dirty="0">
              <a:solidFill>
                <a:srgbClr val="1D3D6B"/>
              </a:solidFill>
            </a:endParaRPr>
          </a:p>
          <a:p>
            <a:endParaRPr lang="en-US" b="1" dirty="0">
              <a:solidFill>
                <a:srgbClr val="1D3D6B"/>
              </a:solidFill>
            </a:endParaRPr>
          </a:p>
          <a:p>
            <a:r>
              <a:rPr lang="en-US" b="1" dirty="0">
                <a:solidFill>
                  <a:srgbClr val="1D3D6B"/>
                </a:solidFill>
              </a:rPr>
              <a:t>You will also need to complete the following tasks with the student </a:t>
            </a:r>
          </a:p>
          <a:p>
            <a:pPr marL="285750" indent="-285750">
              <a:buFont typeface="Arial" panose="020B0604020202020204" pitchFamily="34" charset="0"/>
              <a:buChar char="•"/>
            </a:pPr>
            <a:r>
              <a:rPr lang="en-US" b="1" dirty="0">
                <a:solidFill>
                  <a:srgbClr val="1D3D6B"/>
                </a:solidFill>
              </a:rPr>
              <a:t>Show the student how to fill out the sign-in/sign-out sheet for the position.</a:t>
            </a:r>
          </a:p>
          <a:p>
            <a:pPr marL="285750" indent="-285750">
              <a:buFont typeface="Arial" panose="020B0604020202020204" pitchFamily="34" charset="0"/>
              <a:buChar char="•"/>
            </a:pPr>
            <a:r>
              <a:rPr lang="en-US" b="1" dirty="0">
                <a:solidFill>
                  <a:srgbClr val="1D3D6B"/>
                </a:solidFill>
              </a:rPr>
              <a:t>Give the student a tour of the work area.</a:t>
            </a:r>
          </a:p>
          <a:p>
            <a:pPr marL="285750" indent="-285750">
              <a:buFont typeface="Arial" panose="020B0604020202020204" pitchFamily="34" charset="0"/>
              <a:buChar char="•"/>
            </a:pPr>
            <a:r>
              <a:rPr lang="en-US" b="1" dirty="0">
                <a:solidFill>
                  <a:srgbClr val="1D3D6B"/>
                </a:solidFill>
              </a:rPr>
              <a:t>Introduce the student to coworkers and secondary supervisors.</a:t>
            </a:r>
          </a:p>
          <a:p>
            <a:pPr marL="285750" indent="-285750">
              <a:buFont typeface="Arial" panose="020B0604020202020204" pitchFamily="34" charset="0"/>
              <a:buChar char="•"/>
            </a:pPr>
            <a:r>
              <a:rPr lang="en-US" b="1" dirty="0">
                <a:solidFill>
                  <a:srgbClr val="1D3D6B"/>
                </a:solidFill>
              </a:rPr>
              <a:t>Explain the student’s job responsibilities in more detail.</a:t>
            </a:r>
          </a:p>
          <a:p>
            <a:pPr marL="285750" indent="-285750">
              <a:buFont typeface="Arial" panose="020B0604020202020204" pitchFamily="34" charset="0"/>
              <a:buChar char="•"/>
            </a:pPr>
            <a:r>
              <a:rPr lang="en-US" b="1" dirty="0">
                <a:solidFill>
                  <a:srgbClr val="1D3D6B"/>
                </a:solidFill>
              </a:rPr>
              <a:t>Review the evaluation form.</a:t>
            </a:r>
          </a:p>
          <a:p>
            <a:pPr marL="285750" indent="-285750">
              <a:buFont typeface="Arial" panose="020B0604020202020204" pitchFamily="34" charset="0"/>
              <a:buChar char="•"/>
            </a:pPr>
            <a:r>
              <a:rPr lang="en-US" b="1" dirty="0">
                <a:solidFill>
                  <a:srgbClr val="1D3D6B"/>
                </a:solidFill>
              </a:rPr>
              <a:t>Discuss and provide the student with a written copy of their duties, goals, &amp; expectations.</a:t>
            </a:r>
          </a:p>
          <a:p>
            <a:endParaRPr lang="en-US" b="1" dirty="0">
              <a:solidFill>
                <a:srgbClr val="1D3D6B"/>
              </a:solidFill>
            </a:endParaRPr>
          </a:p>
          <a:p>
            <a:r>
              <a:rPr lang="en-US" b="1" dirty="0">
                <a:solidFill>
                  <a:srgbClr val="1D3D6B"/>
                </a:solidFill>
              </a:rPr>
              <a:t>Your may also choose to provide recommended on-boarding such as:</a:t>
            </a:r>
          </a:p>
          <a:p>
            <a:r>
              <a:rPr lang="en-US" b="1" dirty="0">
                <a:solidFill>
                  <a:srgbClr val="1D3D6B"/>
                </a:solidFill>
              </a:rPr>
              <a:t>Reviewing position expectations and office norms</a:t>
            </a:r>
          </a:p>
          <a:p>
            <a:r>
              <a:rPr lang="en-US" b="1" dirty="0">
                <a:solidFill>
                  <a:srgbClr val="1D3D6B"/>
                </a:solidFill>
              </a:rPr>
              <a:t>Setting up evaluation periods</a:t>
            </a:r>
          </a:p>
          <a:p>
            <a:r>
              <a:rPr lang="en-US" b="1" dirty="0">
                <a:solidFill>
                  <a:srgbClr val="1D3D6B"/>
                </a:solidFill>
              </a:rPr>
              <a:t>Discussing additional training opportunities</a:t>
            </a:r>
          </a:p>
          <a:p>
            <a:r>
              <a:rPr lang="en-US" b="1" dirty="0">
                <a:solidFill>
                  <a:srgbClr val="1D3D6B"/>
                </a:solidFill>
              </a:rPr>
              <a:t>Asking the student to complete job-specific privacy training</a:t>
            </a: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spTree>
    <p:extLst>
      <p:ext uri="{BB962C8B-B14F-4D97-AF65-F5344CB8AC3E}">
        <p14:creationId xmlns:p14="http://schemas.microsoft.com/office/powerpoint/2010/main" val="239870630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CECEF"/>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1D3D6B"/>
                </a:solidFill>
              </a:rPr>
              <a:t>f) On-Boarding Process</a:t>
            </a:r>
          </a:p>
        </p:txBody>
      </p:sp>
      <p:sp>
        <p:nvSpPr>
          <p:cNvPr id="2" name="TextBox 1">
            <a:extLst>
              <a:ext uri="{FF2B5EF4-FFF2-40B4-BE49-F238E27FC236}">
                <a16:creationId xmlns:a16="http://schemas.microsoft.com/office/drawing/2014/main" id="{3075A0DF-D494-4E6B-9DD3-6B0CC24F52F0}"/>
              </a:ext>
            </a:extLst>
          </p:cNvPr>
          <p:cNvSpPr txBox="1"/>
          <p:nvPr/>
        </p:nvSpPr>
        <p:spPr>
          <a:xfrm>
            <a:off x="329565" y="1491955"/>
            <a:ext cx="11573428" cy="4524315"/>
          </a:xfrm>
          <a:prstGeom prst="rect">
            <a:avLst/>
          </a:prstGeom>
          <a:noFill/>
        </p:spPr>
        <p:txBody>
          <a:bodyPr wrap="square" rtlCol="0">
            <a:spAutoFit/>
          </a:bodyPr>
          <a:lstStyle/>
          <a:p>
            <a:r>
              <a:rPr lang="en-US" b="1" dirty="0">
                <a:solidFill>
                  <a:srgbClr val="1D3D6B"/>
                </a:solidFill>
              </a:rPr>
              <a:t>Before students can begin work, they’ll need to provide you with documentation that they successfully completed Work Study Student Training. You’ll need to obtain a copy of the student’s assessment for that current academic year showing a score of 100%.</a:t>
            </a:r>
          </a:p>
          <a:p>
            <a:r>
              <a:rPr lang="en-US" b="1" dirty="0">
                <a:solidFill>
                  <a:srgbClr val="1D3D6B"/>
                </a:solidFill>
              </a:rPr>
              <a:t>These document can be submitted to you electronically or via paper copy at your discretion.</a:t>
            </a:r>
          </a:p>
          <a:p>
            <a:r>
              <a:rPr lang="en-US" b="1" dirty="0">
                <a:solidFill>
                  <a:srgbClr val="1D3D6B"/>
                </a:solidFill>
              </a:rPr>
              <a:t>If requested, you will need to provide these documents to the Work-Study Team.</a:t>
            </a:r>
          </a:p>
          <a:p>
            <a:endParaRPr lang="en-US" b="1" dirty="0">
              <a:solidFill>
                <a:schemeClr val="bg1"/>
              </a:solidFill>
            </a:endParaRPr>
          </a:p>
          <a:p>
            <a:r>
              <a:rPr lang="en-US" b="1">
                <a:solidFill>
                  <a:srgbClr val="FF0000"/>
                </a:solidFill>
              </a:rPr>
              <a:t>Beginning August 2, students may begin work only if all set-up steps are complete. </a:t>
            </a:r>
          </a:p>
          <a:p>
            <a:endParaRPr lang="en-US" b="1" dirty="0">
              <a:solidFill>
                <a:srgbClr val="FF0000"/>
              </a:solidFill>
            </a:endParaRPr>
          </a:p>
          <a:p>
            <a:r>
              <a:rPr lang="en-US" b="1" dirty="0">
                <a:solidFill>
                  <a:srgbClr val="1D3D6B"/>
                </a:solidFill>
              </a:rPr>
              <a:t>Please do not let students begin work until all Payroll &amp; WS Training processes are completed!</a:t>
            </a:r>
          </a:p>
          <a:p>
            <a:r>
              <a:rPr lang="en-US" b="1" dirty="0">
                <a:solidFill>
                  <a:srgbClr val="1D3D6B"/>
                </a:solidFill>
              </a:rPr>
              <a:t>Allowing students to begin working before school begins and/or payroll and training verification have been completed can result in cost share reimbursement being withheld to your organization and/or removal from the work-study program. </a:t>
            </a:r>
          </a:p>
          <a:p>
            <a:endParaRPr lang="en-US" b="1" dirty="0">
              <a:solidFill>
                <a:srgbClr val="1D3D6B"/>
              </a:solidFill>
            </a:endParaRPr>
          </a:p>
          <a:p>
            <a:r>
              <a:rPr lang="en-US" b="1" dirty="0">
                <a:solidFill>
                  <a:srgbClr val="1D3D6B"/>
                </a:solidFill>
              </a:rPr>
              <a:t>Follow the on-boarding checklist under supervisor resources to help prevent an errors from occurring!</a:t>
            </a:r>
          </a:p>
          <a:p>
            <a:endParaRPr lang="en-US" b="1" dirty="0">
              <a:solidFill>
                <a:schemeClr val="bg1"/>
              </a:solidFill>
            </a:endParaRPr>
          </a:p>
          <a:p>
            <a:endParaRPr lang="en-US" b="1" dirty="0">
              <a:solidFill>
                <a:srgbClr val="C8DC07"/>
              </a:solidFill>
            </a:endParaRPr>
          </a:p>
        </p:txBody>
      </p:sp>
    </p:spTree>
    <p:extLst>
      <p:ext uri="{BB962C8B-B14F-4D97-AF65-F5344CB8AC3E}">
        <p14:creationId xmlns:p14="http://schemas.microsoft.com/office/powerpoint/2010/main" val="1561239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4BE28-72B4-4983-AFE7-C503B5CEB53C}"/>
              </a:ext>
            </a:extLst>
          </p:cNvPr>
          <p:cNvSpPr>
            <a:spLocks noGrp="1"/>
          </p:cNvSpPr>
          <p:nvPr>
            <p:ph type="title"/>
          </p:nvPr>
        </p:nvSpPr>
        <p:spPr>
          <a:xfrm>
            <a:off x="5196162" y="843107"/>
            <a:ext cx="6251110" cy="3566160"/>
          </a:xfrm>
        </p:spPr>
        <p:txBody>
          <a:bodyPr vert="horz" lIns="91440" tIns="45720" rIns="91440" bIns="45720" rtlCol="0" anchor="b">
            <a:normAutofit/>
          </a:bodyPr>
          <a:lstStyle/>
          <a:p>
            <a:pPr marL="0" indent="0">
              <a:spcAft>
                <a:spcPts val="600"/>
              </a:spcAft>
            </a:pPr>
            <a:r>
              <a:rPr lang="en-US" sz="4600" dirty="0">
                <a:latin typeface="+mj-lt"/>
              </a:rPr>
              <a:t>Thank you for Completing the Off-Campus </a:t>
            </a:r>
            <a:r>
              <a:rPr lang="en-US" sz="4600" dirty="0" err="1">
                <a:latin typeface="+mj-lt"/>
              </a:rPr>
              <a:t>Jobx</a:t>
            </a:r>
            <a:r>
              <a:rPr lang="en-US" sz="4600" dirty="0">
                <a:latin typeface="+mj-lt"/>
              </a:rPr>
              <a:t> Training.</a:t>
            </a:r>
            <a:br>
              <a:rPr lang="en-US" sz="4600" dirty="0">
                <a:latin typeface="+mj-lt"/>
              </a:rPr>
            </a:br>
            <a:r>
              <a:rPr lang="en-US" sz="4600" dirty="0">
                <a:latin typeface="+mj-lt"/>
              </a:rPr>
              <a:t>Next steps include:</a:t>
            </a:r>
          </a:p>
        </p:txBody>
      </p:sp>
      <p:pic>
        <p:nvPicPr>
          <p:cNvPr id="7" name="Content Placeholder 6" descr="A dog sticking its tongue out&#10;&#10;Description automatically generated">
            <a:extLst>
              <a:ext uri="{FF2B5EF4-FFF2-40B4-BE49-F238E27FC236}">
                <a16:creationId xmlns:a16="http://schemas.microsoft.com/office/drawing/2014/main" id="{474253E6-528F-46D2-983F-2885484AAC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705" r="-1" b="11465"/>
          <a:stretch/>
        </p:blipFill>
        <p:spPr>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01277EE2-09B3-4887-B496-8A39D7653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862" y="4610178"/>
            <a:ext cx="4587638" cy="2065199"/>
          </a:xfrm>
          <a:prstGeom prst="rect">
            <a:avLst/>
          </a:prstGeom>
        </p:spPr>
      </p:pic>
    </p:spTree>
    <p:extLst>
      <p:ext uri="{BB962C8B-B14F-4D97-AF65-F5344CB8AC3E}">
        <p14:creationId xmlns:p14="http://schemas.microsoft.com/office/powerpoint/2010/main" val="232769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49956" y="1118277"/>
            <a:ext cx="11258639" cy="395043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0" b="1" dirty="0">
                <a:solidFill>
                  <a:schemeClr val="tx2"/>
                </a:solidFill>
              </a:rPr>
              <a:t> a) Accessing </a:t>
            </a:r>
            <a:r>
              <a:rPr lang="en-US" sz="24000" b="1" dirty="0" err="1">
                <a:solidFill>
                  <a:schemeClr val="tx2"/>
                </a:solidFill>
              </a:rPr>
              <a:t>Jobx</a:t>
            </a:r>
            <a:endParaRPr lang="en-US" sz="24000" b="1" dirty="0">
              <a:solidFill>
                <a:schemeClr val="tx2"/>
              </a:solidFill>
            </a:endParaRPr>
          </a:p>
          <a:p>
            <a:pPr algn="ctr">
              <a:lnSpc>
                <a:spcPct val="150000"/>
              </a:lnSpc>
            </a:pPr>
            <a:endParaRPr lang="en-US" b="1" dirty="0">
              <a:solidFill>
                <a:schemeClr val="tx2"/>
              </a:solidFill>
            </a:endParaRPr>
          </a:p>
          <a:p>
            <a:pPr>
              <a:lnSpc>
                <a:spcPct val="150000"/>
              </a:lnSpc>
            </a:pPr>
            <a:r>
              <a:rPr lang="en-US" sz="8000" b="1" dirty="0">
                <a:solidFill>
                  <a:schemeClr val="tx2"/>
                </a:solidFill>
              </a:rPr>
              <a:t>Please note, this training is part 3 of the </a:t>
            </a:r>
            <a:r>
              <a:rPr lang="en-US" sz="8000" dirty="0">
                <a:solidFill>
                  <a:schemeClr val="bg1"/>
                </a:solidFill>
                <a:latin typeface="+mj-lt"/>
                <a:hlinkClick r:id="rId3" action="ppaction://hlinksldjump">
                  <a:extLst>
                    <a:ext uri="{A12FA001-AC4F-418D-AE19-62706E023703}">
                      <ahyp:hlinkClr xmlns:ahyp="http://schemas.microsoft.com/office/drawing/2018/hyperlinkcolor" val="tx"/>
                    </a:ext>
                  </a:extLst>
                </a:hlinkClick>
              </a:rPr>
              <a:t>Annual Supervisor Requirements.</a:t>
            </a:r>
            <a:br>
              <a:rPr lang="en-US" sz="8000" dirty="0">
                <a:solidFill>
                  <a:schemeClr val="bg1"/>
                </a:solidFill>
                <a:latin typeface="+mj-lt"/>
              </a:rPr>
            </a:br>
            <a:r>
              <a:rPr lang="en-US" sz="8000" b="1" dirty="0">
                <a:solidFill>
                  <a:schemeClr val="tx2"/>
                </a:solidFill>
              </a:rPr>
              <a:t>you will not have access to </a:t>
            </a:r>
            <a:r>
              <a:rPr lang="en-US" sz="8000" b="1" dirty="0" err="1">
                <a:solidFill>
                  <a:schemeClr val="tx2"/>
                </a:solidFill>
              </a:rPr>
              <a:t>Jobx</a:t>
            </a:r>
            <a:r>
              <a:rPr lang="en-US" sz="8000" b="1" dirty="0">
                <a:solidFill>
                  <a:schemeClr val="tx2"/>
                </a:solidFill>
              </a:rPr>
              <a:t> until you  reach step 6 of the </a:t>
            </a:r>
            <a:r>
              <a:rPr lang="en-US" sz="8000" dirty="0">
                <a:solidFill>
                  <a:schemeClr val="bg1"/>
                </a:solidFill>
                <a:latin typeface="+mj-lt"/>
                <a:hlinkClick r:id="rId3" action="ppaction://hlinksldjump">
                  <a:extLst>
                    <a:ext uri="{A12FA001-AC4F-418D-AE19-62706E023703}">
                      <ahyp:hlinkClr xmlns:ahyp="http://schemas.microsoft.com/office/drawing/2018/hyperlinkcolor" val="tx"/>
                    </a:ext>
                  </a:extLst>
                </a:hlinkClick>
              </a:rPr>
              <a:t>Annual Supervisor Requirements. </a:t>
            </a:r>
            <a:endParaRPr lang="en-US" sz="8000" dirty="0">
              <a:solidFill>
                <a:schemeClr val="bg1"/>
              </a:solidFill>
              <a:latin typeface="+mj-lt"/>
            </a:endParaRPr>
          </a:p>
          <a:p>
            <a:pPr>
              <a:lnSpc>
                <a:spcPct val="150000"/>
              </a:lnSpc>
            </a:pPr>
            <a:r>
              <a:rPr lang="en-US" sz="8000" b="1" dirty="0">
                <a:solidFill>
                  <a:schemeClr val="tx2"/>
                </a:solidFill>
              </a:rPr>
              <a:t>You will then come back to this training as you begin to post positions.</a:t>
            </a:r>
          </a:p>
          <a:p>
            <a:pPr>
              <a:lnSpc>
                <a:spcPct val="150000"/>
              </a:lnSpc>
            </a:pPr>
            <a:r>
              <a:rPr lang="en-US" sz="8000" b="1" dirty="0">
                <a:solidFill>
                  <a:schemeClr val="tx2"/>
                </a:solidFill>
              </a:rPr>
              <a:t>We require you to know and understand this information before gaining access to the </a:t>
            </a:r>
            <a:r>
              <a:rPr lang="en-US" sz="8000" b="1" dirty="0" err="1">
                <a:solidFill>
                  <a:schemeClr val="tx2"/>
                </a:solidFill>
              </a:rPr>
              <a:t>Jobx</a:t>
            </a:r>
            <a:r>
              <a:rPr lang="en-US" sz="8000" b="1" dirty="0">
                <a:solidFill>
                  <a:schemeClr val="tx2"/>
                </a:solidFill>
              </a:rPr>
              <a:t> System!</a:t>
            </a:r>
            <a:br>
              <a:rPr lang="en-US" sz="8000" b="1" dirty="0">
                <a:solidFill>
                  <a:schemeClr val="tx2"/>
                </a:solidFill>
              </a:rPr>
            </a:br>
            <a:endParaRPr lang="en-US" sz="8000" b="1" dirty="0">
              <a:solidFill>
                <a:schemeClr val="tx2"/>
              </a:solidFill>
            </a:endParaRPr>
          </a:p>
          <a:p>
            <a:endParaRPr lang="en-US" sz="2800" dirty="0">
              <a:latin typeface="+mj-lt"/>
            </a:endParaRPr>
          </a:p>
        </p:txBody>
      </p:sp>
      <p:sp>
        <p:nvSpPr>
          <p:cNvPr id="2" name="Rectangle: Top Corners One Rounded and One Snipped 1">
            <a:hlinkClick r:id="rId4"/>
            <a:extLst>
              <a:ext uri="{FF2B5EF4-FFF2-40B4-BE49-F238E27FC236}">
                <a16:creationId xmlns:a16="http://schemas.microsoft.com/office/drawing/2014/main" id="{AE85C3E1-A982-41EE-B062-C1BC5F8967DE}"/>
              </a:ext>
            </a:extLst>
          </p:cNvPr>
          <p:cNvSpPr/>
          <p:nvPr/>
        </p:nvSpPr>
        <p:spPr>
          <a:xfrm>
            <a:off x="8366681" y="4920342"/>
            <a:ext cx="2583542" cy="928915"/>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122930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3761" y="24869"/>
            <a:ext cx="10515600" cy="48519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514350" indent="-514350">
              <a:lnSpc>
                <a:spcPct val="150000"/>
              </a:lnSpc>
              <a:buAutoNum type="alphaLcParenR"/>
            </a:pPr>
            <a:r>
              <a:rPr lang="en-US" sz="2800" b="1" dirty="0">
                <a:solidFill>
                  <a:schemeClr val="tx2"/>
                </a:solidFill>
              </a:rPr>
              <a:t>Accessing Jobx</a:t>
            </a:r>
          </a:p>
          <a:p>
            <a:pPr>
              <a:lnSpc>
                <a:spcPct val="150000"/>
              </a:lnSpc>
            </a:pPr>
            <a:r>
              <a:rPr lang="en-US" sz="1800" dirty="0">
                <a:solidFill>
                  <a:schemeClr val="tx2"/>
                </a:solidFill>
              </a:rPr>
              <a:t>Select the Work-Study Supervisors middle page</a:t>
            </a:r>
          </a:p>
          <a:p>
            <a:pPr>
              <a:lnSpc>
                <a:spcPct val="150000"/>
              </a:lnSpc>
            </a:pPr>
            <a:r>
              <a:rPr lang="en-US" sz="1800" dirty="0">
                <a:solidFill>
                  <a:schemeClr val="tx2"/>
                </a:solidFill>
              </a:rPr>
              <a:t>Select Off-Campus Community Service </a:t>
            </a:r>
            <a:r>
              <a:rPr lang="en-US" sz="1800" dirty="0" err="1">
                <a:solidFill>
                  <a:schemeClr val="tx2"/>
                </a:solidFill>
              </a:rPr>
              <a:t>Jobx</a:t>
            </a:r>
            <a:r>
              <a:rPr lang="en-US" sz="1800" dirty="0">
                <a:solidFill>
                  <a:schemeClr val="tx2"/>
                </a:solidFill>
              </a:rPr>
              <a:t> Login</a:t>
            </a:r>
          </a:p>
          <a:p>
            <a:pPr>
              <a:lnSpc>
                <a:spcPct val="150000"/>
              </a:lnSpc>
            </a:pPr>
            <a:endParaRPr lang="en-US" sz="2800" b="1" dirty="0">
              <a:solidFill>
                <a:schemeClr val="tx2"/>
              </a:solidFill>
            </a:endParaRPr>
          </a:p>
          <a:p>
            <a:endParaRPr lang="en-US" sz="2800" dirty="0">
              <a:latin typeface="+mj-lt"/>
            </a:endParaRPr>
          </a:p>
        </p:txBody>
      </p:sp>
      <p:sp>
        <p:nvSpPr>
          <p:cNvPr id="6" name="Rectangle: Top Corners One Rounded and One Snipped 5">
            <a:hlinkClick r:id="rId3"/>
            <a:extLst>
              <a:ext uri="{FF2B5EF4-FFF2-40B4-BE49-F238E27FC236}">
                <a16:creationId xmlns:a16="http://schemas.microsoft.com/office/drawing/2014/main" id="{CBD1F8CE-9A60-4B3C-A577-4DB1A9755F7B}"/>
              </a:ext>
            </a:extLst>
          </p:cNvPr>
          <p:cNvSpPr/>
          <p:nvPr/>
        </p:nvSpPr>
        <p:spPr>
          <a:xfrm>
            <a:off x="9663704" y="174171"/>
            <a:ext cx="2351313" cy="763141"/>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Supervisor</a:t>
            </a:r>
            <a:r>
              <a:rPr lang="en-US" sz="2400" dirty="0">
                <a:solidFill>
                  <a:schemeClr val="accent5">
                    <a:lumMod val="10000"/>
                  </a:schemeClr>
                </a:solidFill>
              </a:rPr>
              <a:t> </a:t>
            </a:r>
            <a:r>
              <a:rPr lang="en-US" sz="2400" b="1" dirty="0">
                <a:solidFill>
                  <a:schemeClr val="accent5">
                    <a:lumMod val="10000"/>
                  </a:schemeClr>
                </a:solidFill>
              </a:rPr>
              <a:t>Link</a:t>
            </a:r>
          </a:p>
        </p:txBody>
      </p:sp>
      <p:pic>
        <p:nvPicPr>
          <p:cNvPr id="5" name="Picture 4">
            <a:extLst>
              <a:ext uri="{FF2B5EF4-FFF2-40B4-BE49-F238E27FC236}">
                <a16:creationId xmlns:a16="http://schemas.microsoft.com/office/drawing/2014/main" id="{CF2BDA76-E569-4221-A595-A02562985CB8}"/>
              </a:ext>
            </a:extLst>
          </p:cNvPr>
          <p:cNvPicPr>
            <a:picLocks noChangeAspect="1"/>
          </p:cNvPicPr>
          <p:nvPr/>
        </p:nvPicPr>
        <p:blipFill>
          <a:blip r:embed="rId4"/>
          <a:stretch>
            <a:fillRect/>
          </a:stretch>
        </p:blipFill>
        <p:spPr>
          <a:xfrm>
            <a:off x="91619" y="1713120"/>
            <a:ext cx="8018767" cy="4724673"/>
          </a:xfrm>
          <a:prstGeom prst="rect">
            <a:avLst/>
          </a:prstGeom>
        </p:spPr>
      </p:pic>
      <p:sp>
        <p:nvSpPr>
          <p:cNvPr id="7" name="Flowchart: Terminator 6">
            <a:extLst>
              <a:ext uri="{FF2B5EF4-FFF2-40B4-BE49-F238E27FC236}">
                <a16:creationId xmlns:a16="http://schemas.microsoft.com/office/drawing/2014/main" id="{5F12E289-D15B-4406-ABD8-02C2E1922392}"/>
              </a:ext>
            </a:extLst>
          </p:cNvPr>
          <p:cNvSpPr/>
          <p:nvPr/>
        </p:nvSpPr>
        <p:spPr>
          <a:xfrm>
            <a:off x="5262855" y="4693022"/>
            <a:ext cx="2303147" cy="422930"/>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9A63403-D087-4F3D-8912-05069FCFF7EA}"/>
              </a:ext>
            </a:extLst>
          </p:cNvPr>
          <p:cNvSpPr/>
          <p:nvPr/>
        </p:nvSpPr>
        <p:spPr>
          <a:xfrm>
            <a:off x="6414428" y="5612388"/>
            <a:ext cx="1841326" cy="1534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0898F1C-4BEB-46E2-8C07-C3ACB5B99B18}"/>
              </a:ext>
            </a:extLst>
          </p:cNvPr>
          <p:cNvSpPr/>
          <p:nvPr/>
        </p:nvSpPr>
        <p:spPr>
          <a:xfrm rot="2409773">
            <a:off x="4945834" y="4509990"/>
            <a:ext cx="401898" cy="2142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46">
            <a:extLst>
              <a:ext uri="{FF2B5EF4-FFF2-40B4-BE49-F238E27FC236}">
                <a16:creationId xmlns:a16="http://schemas.microsoft.com/office/drawing/2014/main" id="{F13B8295-D679-44E3-889E-17BCE37D230A}"/>
              </a:ext>
            </a:extLst>
          </p:cNvPr>
          <p:cNvSpPr txBox="1"/>
          <p:nvPr/>
        </p:nvSpPr>
        <p:spPr>
          <a:xfrm>
            <a:off x="8255754" y="4106850"/>
            <a:ext cx="3844627" cy="2554545"/>
          </a:xfrm>
          <a:custGeom>
            <a:avLst/>
            <a:gdLst>
              <a:gd name="connsiteX0" fmla="*/ 0 w 3844627"/>
              <a:gd name="connsiteY0" fmla="*/ 0 h 2554545"/>
              <a:gd name="connsiteX1" fmla="*/ 602325 w 3844627"/>
              <a:gd name="connsiteY1" fmla="*/ 0 h 2554545"/>
              <a:gd name="connsiteX2" fmla="*/ 1166204 w 3844627"/>
              <a:gd name="connsiteY2" fmla="*/ 0 h 2554545"/>
              <a:gd name="connsiteX3" fmla="*/ 1806975 w 3844627"/>
              <a:gd name="connsiteY3" fmla="*/ 0 h 2554545"/>
              <a:gd name="connsiteX4" fmla="*/ 2332407 w 3844627"/>
              <a:gd name="connsiteY4" fmla="*/ 0 h 2554545"/>
              <a:gd name="connsiteX5" fmla="*/ 2973178 w 3844627"/>
              <a:gd name="connsiteY5" fmla="*/ 0 h 2554545"/>
              <a:gd name="connsiteX6" fmla="*/ 3844627 w 3844627"/>
              <a:gd name="connsiteY6" fmla="*/ 0 h 2554545"/>
              <a:gd name="connsiteX7" fmla="*/ 3844627 w 3844627"/>
              <a:gd name="connsiteY7" fmla="*/ 562000 h 2554545"/>
              <a:gd name="connsiteX8" fmla="*/ 3844627 w 3844627"/>
              <a:gd name="connsiteY8" fmla="*/ 1124000 h 2554545"/>
              <a:gd name="connsiteX9" fmla="*/ 3844627 w 3844627"/>
              <a:gd name="connsiteY9" fmla="*/ 1711545 h 2554545"/>
              <a:gd name="connsiteX10" fmla="*/ 3844627 w 3844627"/>
              <a:gd name="connsiteY10" fmla="*/ 2554545 h 2554545"/>
              <a:gd name="connsiteX11" fmla="*/ 3280748 w 3844627"/>
              <a:gd name="connsiteY11" fmla="*/ 2554545 h 2554545"/>
              <a:gd name="connsiteX12" fmla="*/ 2639977 w 3844627"/>
              <a:gd name="connsiteY12" fmla="*/ 2554545 h 2554545"/>
              <a:gd name="connsiteX13" fmla="*/ 2037652 w 3844627"/>
              <a:gd name="connsiteY13" fmla="*/ 2554545 h 2554545"/>
              <a:gd name="connsiteX14" fmla="*/ 1319989 w 3844627"/>
              <a:gd name="connsiteY14" fmla="*/ 2554545 h 2554545"/>
              <a:gd name="connsiteX15" fmla="*/ 679217 w 3844627"/>
              <a:gd name="connsiteY15" fmla="*/ 2554545 h 2554545"/>
              <a:gd name="connsiteX16" fmla="*/ 0 w 3844627"/>
              <a:gd name="connsiteY16" fmla="*/ 2554545 h 2554545"/>
              <a:gd name="connsiteX17" fmla="*/ 0 w 3844627"/>
              <a:gd name="connsiteY17" fmla="*/ 1992545 h 2554545"/>
              <a:gd name="connsiteX18" fmla="*/ 0 w 3844627"/>
              <a:gd name="connsiteY18" fmla="*/ 1379454 h 2554545"/>
              <a:gd name="connsiteX19" fmla="*/ 0 w 3844627"/>
              <a:gd name="connsiteY19" fmla="*/ 689727 h 2554545"/>
              <a:gd name="connsiteX20" fmla="*/ 0 w 3844627"/>
              <a:gd name="connsiteY20"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4627" h="2554545" extrusionOk="0">
                <a:moveTo>
                  <a:pt x="0" y="0"/>
                </a:moveTo>
                <a:cubicBezTo>
                  <a:pt x="197745" y="4925"/>
                  <a:pt x="446466" y="26416"/>
                  <a:pt x="602325" y="0"/>
                </a:cubicBezTo>
                <a:cubicBezTo>
                  <a:pt x="758184" y="-26416"/>
                  <a:pt x="936273" y="23618"/>
                  <a:pt x="1166204" y="0"/>
                </a:cubicBezTo>
                <a:cubicBezTo>
                  <a:pt x="1396135" y="-23618"/>
                  <a:pt x="1545133" y="-26939"/>
                  <a:pt x="1806975" y="0"/>
                </a:cubicBezTo>
                <a:cubicBezTo>
                  <a:pt x="2068817" y="26939"/>
                  <a:pt x="2201549" y="15420"/>
                  <a:pt x="2332407" y="0"/>
                </a:cubicBezTo>
                <a:cubicBezTo>
                  <a:pt x="2463265" y="-15420"/>
                  <a:pt x="2679656" y="7144"/>
                  <a:pt x="2973178" y="0"/>
                </a:cubicBezTo>
                <a:cubicBezTo>
                  <a:pt x="3266700" y="-7144"/>
                  <a:pt x="3631560" y="15744"/>
                  <a:pt x="3844627" y="0"/>
                </a:cubicBezTo>
                <a:cubicBezTo>
                  <a:pt x="3869692" y="199772"/>
                  <a:pt x="3861457" y="384645"/>
                  <a:pt x="3844627" y="562000"/>
                </a:cubicBezTo>
                <a:cubicBezTo>
                  <a:pt x="3827797" y="739355"/>
                  <a:pt x="3855350" y="901658"/>
                  <a:pt x="3844627" y="1124000"/>
                </a:cubicBezTo>
                <a:cubicBezTo>
                  <a:pt x="3833904" y="1346342"/>
                  <a:pt x="3824301" y="1485009"/>
                  <a:pt x="3844627" y="1711545"/>
                </a:cubicBezTo>
                <a:cubicBezTo>
                  <a:pt x="3864953" y="1938081"/>
                  <a:pt x="3839288" y="2279185"/>
                  <a:pt x="3844627" y="2554545"/>
                </a:cubicBezTo>
                <a:cubicBezTo>
                  <a:pt x="3664251" y="2532824"/>
                  <a:pt x="3407710" y="2535852"/>
                  <a:pt x="3280748" y="2554545"/>
                </a:cubicBezTo>
                <a:cubicBezTo>
                  <a:pt x="3153786" y="2573238"/>
                  <a:pt x="2772226" y="2532060"/>
                  <a:pt x="2639977" y="2554545"/>
                </a:cubicBezTo>
                <a:cubicBezTo>
                  <a:pt x="2507728" y="2577030"/>
                  <a:pt x="2326030" y="2564724"/>
                  <a:pt x="2037652" y="2554545"/>
                </a:cubicBezTo>
                <a:cubicBezTo>
                  <a:pt x="1749274" y="2544366"/>
                  <a:pt x="1466550" y="2573004"/>
                  <a:pt x="1319989" y="2554545"/>
                </a:cubicBezTo>
                <a:cubicBezTo>
                  <a:pt x="1173428" y="2536086"/>
                  <a:pt x="963893" y="2526157"/>
                  <a:pt x="679217" y="2554545"/>
                </a:cubicBezTo>
                <a:cubicBezTo>
                  <a:pt x="394541" y="2582933"/>
                  <a:pt x="226726" y="2522448"/>
                  <a:pt x="0" y="2554545"/>
                </a:cubicBezTo>
                <a:cubicBezTo>
                  <a:pt x="6938" y="2376855"/>
                  <a:pt x="-24521" y="2262582"/>
                  <a:pt x="0" y="1992545"/>
                </a:cubicBezTo>
                <a:cubicBezTo>
                  <a:pt x="24521" y="1722508"/>
                  <a:pt x="-14865" y="1510655"/>
                  <a:pt x="0" y="1379454"/>
                </a:cubicBezTo>
                <a:cubicBezTo>
                  <a:pt x="14865" y="1248253"/>
                  <a:pt x="-2927" y="951332"/>
                  <a:pt x="0" y="689727"/>
                </a:cubicBezTo>
                <a:cubicBezTo>
                  <a:pt x="2927" y="428122"/>
                  <a:pt x="-6792" y="298649"/>
                  <a:pt x="0" y="0"/>
                </a:cubicBezTo>
                <a:close/>
              </a:path>
            </a:pathLst>
          </a:custGeom>
          <a:noFill/>
          <a:ln>
            <a:solidFill>
              <a:srgbClr val="1D3D6B"/>
            </a:solidFill>
            <a:extLst>
              <a:ext uri="{C807C97D-BFC1-408E-A445-0C87EB9F89A2}">
                <ask:lineSketchStyleProps xmlns:ask="http://schemas.microsoft.com/office/drawing/2018/sketchyshapes" sd="559668610">
                  <a:prstGeom prst="rect">
                    <a:avLst/>
                  </a:prstGeom>
                  <ask:type>
                    <ask:lineSketchFreehand/>
                  </ask:type>
                </ask:lineSketchStyleProps>
              </a:ext>
            </a:extLst>
          </a:ln>
        </p:spPr>
        <p:txBody>
          <a:bodyPr wrap="square">
            <a:spAutoFit/>
          </a:bodyPr>
          <a:lstStyle>
            <a:defPPr>
              <a:defRPr lang="en-US"/>
            </a:defPPr>
            <a:lvl1pPr>
              <a:defRPr sz="1400">
                <a:solidFill>
                  <a:srgbClr val="C8DC07"/>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1D3D6B"/>
                </a:solidFill>
              </a:rPr>
              <a:t>When you reach step 6 of the </a:t>
            </a:r>
            <a:r>
              <a:rPr lang="en-US" sz="2000" dirty="0">
                <a:solidFill>
                  <a:schemeClr val="bg1"/>
                </a:solidFill>
                <a:latin typeface="+mj-lt"/>
                <a:hlinkClick r:id="rId5" action="ppaction://hlinksldjump">
                  <a:extLst>
                    <a:ext uri="{A12FA001-AC4F-418D-AE19-62706E023703}">
                      <ahyp:hlinkClr xmlns:ahyp="http://schemas.microsoft.com/office/drawing/2018/hyperlinkcolor" val="tx"/>
                    </a:ext>
                  </a:extLst>
                </a:hlinkClick>
              </a:rPr>
              <a:t>Annual Supervisor Requirements</a:t>
            </a:r>
            <a:r>
              <a:rPr lang="en-US" sz="2000" dirty="0">
                <a:solidFill>
                  <a:schemeClr val="bg1"/>
                </a:solidFill>
                <a:latin typeface="+mj-lt"/>
              </a:rPr>
              <a:t>,</a:t>
            </a:r>
            <a:br>
              <a:rPr lang="en-US" sz="2000" dirty="0">
                <a:solidFill>
                  <a:schemeClr val="bg1"/>
                </a:solidFill>
                <a:latin typeface="+mj-lt"/>
              </a:rPr>
            </a:br>
            <a:r>
              <a:rPr lang="en-US" sz="2000" b="1" dirty="0">
                <a:solidFill>
                  <a:srgbClr val="1D3D6B"/>
                </a:solidFill>
              </a:rPr>
              <a:t>During your first time using </a:t>
            </a:r>
            <a:r>
              <a:rPr lang="en-US" sz="2000" b="1" dirty="0" err="1">
                <a:solidFill>
                  <a:srgbClr val="1D3D6B"/>
                </a:solidFill>
              </a:rPr>
              <a:t>Jobx</a:t>
            </a:r>
            <a:r>
              <a:rPr lang="en-US" sz="2000" b="1" dirty="0">
                <a:solidFill>
                  <a:srgbClr val="1D3D6B"/>
                </a:solidFill>
              </a:rPr>
              <a:t> you will request a login by clicking this link and filling out the form! We will approve your login information so you can sign in and begin posting in 1-2 days!</a:t>
            </a:r>
          </a:p>
        </p:txBody>
      </p:sp>
    </p:spTree>
    <p:extLst>
      <p:ext uri="{BB962C8B-B14F-4D97-AF65-F5344CB8AC3E}">
        <p14:creationId xmlns:p14="http://schemas.microsoft.com/office/powerpoint/2010/main" val="47292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105" y="140984"/>
            <a:ext cx="10515600" cy="16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514350" indent="-514350">
              <a:lnSpc>
                <a:spcPct val="150000"/>
              </a:lnSpc>
              <a:buAutoNum type="alphaLcParenR"/>
            </a:pPr>
            <a:r>
              <a:rPr lang="en-US" sz="3000" b="1" dirty="0">
                <a:solidFill>
                  <a:schemeClr val="tx2"/>
                </a:solidFill>
              </a:rPr>
              <a:t>Accessing Jobx</a:t>
            </a:r>
          </a:p>
          <a:p>
            <a:pPr>
              <a:lnSpc>
                <a:spcPct val="150000"/>
              </a:lnSpc>
            </a:pPr>
            <a:r>
              <a:rPr lang="en-US" sz="1900" dirty="0">
                <a:solidFill>
                  <a:schemeClr val="tx2"/>
                </a:solidFill>
              </a:rPr>
              <a:t>After you login you will be on the Job Control Panel</a:t>
            </a:r>
          </a:p>
          <a:p>
            <a:pPr>
              <a:lnSpc>
                <a:spcPct val="150000"/>
              </a:lnSpc>
            </a:pPr>
            <a:r>
              <a:rPr lang="en-US" sz="1900" dirty="0">
                <a:solidFill>
                  <a:schemeClr val="tx2"/>
                </a:solidFill>
              </a:rPr>
              <a:t>You can see your active, pending, and previously ended positions</a:t>
            </a:r>
          </a:p>
          <a:p>
            <a:endParaRPr lang="en-US" sz="2800" dirty="0">
              <a:latin typeface="+mj-lt"/>
            </a:endParaRPr>
          </a:p>
        </p:txBody>
      </p:sp>
      <p:pic>
        <p:nvPicPr>
          <p:cNvPr id="3" name="Picture 2">
            <a:extLst>
              <a:ext uri="{FF2B5EF4-FFF2-40B4-BE49-F238E27FC236}">
                <a16:creationId xmlns:a16="http://schemas.microsoft.com/office/drawing/2014/main" id="{B6086F51-4A3A-4772-A2DF-C66211EB9C98}"/>
              </a:ext>
            </a:extLst>
          </p:cNvPr>
          <p:cNvPicPr>
            <a:picLocks noChangeAspect="1"/>
          </p:cNvPicPr>
          <p:nvPr/>
        </p:nvPicPr>
        <p:blipFill>
          <a:blip r:embed="rId3"/>
          <a:stretch>
            <a:fillRect/>
          </a:stretch>
        </p:blipFill>
        <p:spPr>
          <a:xfrm>
            <a:off x="1169772" y="1632961"/>
            <a:ext cx="9852455" cy="5084055"/>
          </a:xfrm>
          <a:prstGeom prst="rect">
            <a:avLst/>
          </a:prstGeom>
        </p:spPr>
      </p:pic>
      <p:sp>
        <p:nvSpPr>
          <p:cNvPr id="7" name="Arrow: Right 6">
            <a:extLst>
              <a:ext uri="{FF2B5EF4-FFF2-40B4-BE49-F238E27FC236}">
                <a16:creationId xmlns:a16="http://schemas.microsoft.com/office/drawing/2014/main" id="{1D4CEB63-4A52-4BA8-AAF0-D03BF629FF0A}"/>
              </a:ext>
            </a:extLst>
          </p:cNvPr>
          <p:cNvSpPr/>
          <p:nvPr/>
        </p:nvSpPr>
        <p:spPr>
          <a:xfrm rot="2409773">
            <a:off x="761827" y="3966188"/>
            <a:ext cx="401898" cy="1656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94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114" y="1480458"/>
            <a:ext cx="10649039"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b="1" dirty="0">
                <a:solidFill>
                  <a:schemeClr val="bg1"/>
                </a:solidFill>
              </a:rPr>
              <a:t> b)</a:t>
            </a:r>
            <a:r>
              <a:rPr lang="en-US" b="1" dirty="0">
                <a:solidFill>
                  <a:schemeClr val="tx2"/>
                </a:solidFill>
              </a:rPr>
              <a:t>	 </a:t>
            </a:r>
            <a:r>
              <a:rPr lang="en-US" dirty="0">
                <a:solidFill>
                  <a:schemeClr val="bg1"/>
                </a:solidFill>
              </a:rPr>
              <a:t>Posting NEW* positions</a:t>
            </a:r>
            <a:endParaRPr lang="en-US" dirty="0">
              <a:latin typeface="+mj-lt"/>
            </a:endParaRPr>
          </a:p>
        </p:txBody>
      </p:sp>
      <p:sp>
        <p:nvSpPr>
          <p:cNvPr id="3" name="Rectangle: Top Corners One Rounded and One Snipped 2">
            <a:hlinkClick r:id="rId4"/>
            <a:extLst>
              <a:ext uri="{FF2B5EF4-FFF2-40B4-BE49-F238E27FC236}">
                <a16:creationId xmlns:a16="http://schemas.microsoft.com/office/drawing/2014/main" id="{8601DD14-DA7B-44DF-91F6-3499288B53ED}"/>
              </a:ext>
            </a:extLst>
          </p:cNvPr>
          <p:cNvSpPr/>
          <p:nvPr/>
        </p:nvSpPr>
        <p:spPr>
          <a:xfrm>
            <a:off x="8598992" y="4614401"/>
            <a:ext cx="2351313" cy="763141"/>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Supervisor</a:t>
            </a:r>
            <a:r>
              <a:rPr lang="en-US" sz="2400" dirty="0">
                <a:solidFill>
                  <a:schemeClr val="accent5">
                    <a:lumMod val="10000"/>
                  </a:schemeClr>
                </a:solidFill>
              </a:rPr>
              <a:t> </a:t>
            </a:r>
            <a:r>
              <a:rPr lang="en-US" sz="2400" b="1" dirty="0">
                <a:solidFill>
                  <a:schemeClr val="accent5">
                    <a:lumMod val="10000"/>
                  </a:schemeClr>
                </a:solidFill>
              </a:rPr>
              <a:t>Link</a:t>
            </a:r>
          </a:p>
        </p:txBody>
      </p:sp>
    </p:spTree>
    <p:extLst>
      <p:ext uri="{BB962C8B-B14F-4D97-AF65-F5344CB8AC3E}">
        <p14:creationId xmlns:p14="http://schemas.microsoft.com/office/powerpoint/2010/main" val="10006133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3" y="194553"/>
            <a:ext cx="11694315" cy="1721796"/>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5100" b="1" dirty="0">
                <a:solidFill>
                  <a:schemeClr val="bg1"/>
                </a:solidFill>
              </a:rPr>
              <a:t>b) Posting new positions</a:t>
            </a:r>
          </a:p>
          <a:p>
            <a:pPr>
              <a:lnSpc>
                <a:spcPct val="150000"/>
              </a:lnSpc>
            </a:pPr>
            <a:r>
              <a:rPr lang="en-US" sz="3400" dirty="0">
                <a:solidFill>
                  <a:schemeClr val="bg1"/>
                </a:solidFill>
              </a:rPr>
              <a:t>On the Job Control Panel:</a:t>
            </a:r>
          </a:p>
          <a:p>
            <a:pPr marL="514350" indent="-514350">
              <a:lnSpc>
                <a:spcPct val="150000"/>
              </a:lnSpc>
              <a:buAutoNum type="arabicPeriod"/>
            </a:pPr>
            <a:r>
              <a:rPr lang="en-US" sz="4000" dirty="0">
                <a:solidFill>
                  <a:schemeClr val="bg1"/>
                </a:solidFill>
              </a:rPr>
              <a:t>Select your employer (i.e. your Off-Campus Agency Name) in the dropdown list on the left, if it is missing email </a:t>
            </a:r>
            <a:r>
              <a:rPr lang="en-US" sz="4000" dirty="0">
                <a:solidFill>
                  <a:schemeClr val="bg1"/>
                </a:solidFill>
                <a:hlinkClick r:id="rId3"/>
              </a:rPr>
              <a:t>work-study@unc.edu</a:t>
            </a:r>
            <a:r>
              <a:rPr lang="en-US" sz="4000" dirty="0">
                <a:solidFill>
                  <a:schemeClr val="bg1"/>
                </a:solidFill>
              </a:rPr>
              <a:t>.</a:t>
            </a:r>
          </a:p>
          <a:p>
            <a:pPr marL="514350" indent="-514350">
              <a:lnSpc>
                <a:spcPct val="150000"/>
              </a:lnSpc>
              <a:buAutoNum type="arabicPeriod"/>
            </a:pPr>
            <a:r>
              <a:rPr lang="en-US" sz="4000" dirty="0">
                <a:solidFill>
                  <a:schemeClr val="bg1"/>
                </a:solidFill>
              </a:rPr>
              <a:t>Press the “Add a Job” button after. </a:t>
            </a:r>
          </a:p>
          <a:p>
            <a:pPr>
              <a:lnSpc>
                <a:spcPct val="150000"/>
              </a:lnSpc>
            </a:pPr>
            <a:endParaRPr lang="en-US" sz="3400" dirty="0">
              <a:solidFill>
                <a:schemeClr val="bg1"/>
              </a:solidFill>
            </a:endParaRPr>
          </a:p>
        </p:txBody>
      </p:sp>
      <p:pic>
        <p:nvPicPr>
          <p:cNvPr id="3" name="Picture 2">
            <a:extLst>
              <a:ext uri="{FF2B5EF4-FFF2-40B4-BE49-F238E27FC236}">
                <a16:creationId xmlns:a16="http://schemas.microsoft.com/office/drawing/2014/main" id="{718D790E-826F-4780-A10E-B567FB5364ED}"/>
              </a:ext>
            </a:extLst>
          </p:cNvPr>
          <p:cNvPicPr>
            <a:picLocks noChangeAspect="1"/>
          </p:cNvPicPr>
          <p:nvPr/>
        </p:nvPicPr>
        <p:blipFill rotWithShape="1">
          <a:blip r:embed="rId4"/>
          <a:srcRect t="545" r="13176"/>
          <a:stretch/>
        </p:blipFill>
        <p:spPr>
          <a:xfrm>
            <a:off x="4497139" y="2077277"/>
            <a:ext cx="7449696" cy="4363279"/>
          </a:xfrm>
          <a:prstGeom prst="rect">
            <a:avLst/>
          </a:prstGeom>
        </p:spPr>
      </p:pic>
      <p:sp>
        <p:nvSpPr>
          <p:cNvPr id="6" name="Flowchart: Terminator 5">
            <a:extLst>
              <a:ext uri="{FF2B5EF4-FFF2-40B4-BE49-F238E27FC236}">
                <a16:creationId xmlns:a16="http://schemas.microsoft.com/office/drawing/2014/main" id="{157EC235-852C-40BF-8BEB-D31C683294E4}"/>
              </a:ext>
            </a:extLst>
          </p:cNvPr>
          <p:cNvSpPr/>
          <p:nvPr/>
        </p:nvSpPr>
        <p:spPr>
          <a:xfrm>
            <a:off x="6540247" y="2594115"/>
            <a:ext cx="1274235" cy="433092"/>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3C73C1F5-9E26-401A-A4BF-95E2410B9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65" y="2669437"/>
            <a:ext cx="3453974" cy="2532915"/>
          </a:xfrm>
          <a:prstGeom prst="rect">
            <a:avLst/>
          </a:prstGeom>
        </p:spPr>
      </p:pic>
      <p:sp>
        <p:nvSpPr>
          <p:cNvPr id="7" name="Arrow: Right 6">
            <a:extLst>
              <a:ext uri="{FF2B5EF4-FFF2-40B4-BE49-F238E27FC236}">
                <a16:creationId xmlns:a16="http://schemas.microsoft.com/office/drawing/2014/main" id="{C4A89C1D-AEF0-44BF-A604-C5C1C9B2ECF5}"/>
              </a:ext>
            </a:extLst>
          </p:cNvPr>
          <p:cNvSpPr/>
          <p:nvPr/>
        </p:nvSpPr>
        <p:spPr>
          <a:xfrm>
            <a:off x="3447186" y="3590563"/>
            <a:ext cx="1230266" cy="2447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C608D55A-BF89-44DA-B593-FF85A2B6332B}"/>
              </a:ext>
            </a:extLst>
          </p:cNvPr>
          <p:cNvSpPr/>
          <p:nvPr/>
        </p:nvSpPr>
        <p:spPr>
          <a:xfrm>
            <a:off x="170087" y="3374016"/>
            <a:ext cx="2195426" cy="561879"/>
          </a:xfrm>
          <a:prstGeom prst="flowChartTermina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FB28325-6C66-491A-B203-EBB1AA41846F}"/>
              </a:ext>
            </a:extLst>
          </p:cNvPr>
          <p:cNvSpPr/>
          <p:nvPr/>
        </p:nvSpPr>
        <p:spPr>
          <a:xfrm rot="2409773">
            <a:off x="6198426" y="2350855"/>
            <a:ext cx="401898" cy="2142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DFC9230-D5AC-47CC-A3E8-44D6B7D1C3B2}"/>
              </a:ext>
            </a:extLst>
          </p:cNvPr>
          <p:cNvSpPr/>
          <p:nvPr/>
        </p:nvSpPr>
        <p:spPr>
          <a:xfrm rot="2409773">
            <a:off x="44216" y="2920088"/>
            <a:ext cx="401898" cy="2142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252865"/>
      </p:ext>
    </p:extLst>
  </p:cSld>
  <p:clrMapOvr>
    <a:masterClrMapping/>
  </p:clrMapOvr>
</p:sld>
</file>

<file path=ppt/theme/theme1.xml><?xml version="1.0" encoding="utf-8"?>
<a:theme xmlns:a="http://schemas.openxmlformats.org/drawingml/2006/main" name="Office Theme">
  <a:themeElements>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2.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3.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4.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5.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6.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7.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9a02fa-cfb2-4ef7-b7a4-1dd7107c34a0">
      <UserInfo>
        <DisplayName>Villanueva, Arielle</DisplayName>
        <AccountId>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8AC1B513142943BB06FAD935AC69F2" ma:contentTypeVersion="6" ma:contentTypeDescription="Create a new document." ma:contentTypeScope="" ma:versionID="23d6ade03894dd5d8eb240979f827142">
  <xsd:schema xmlns:xsd="http://www.w3.org/2001/XMLSchema" xmlns:xs="http://www.w3.org/2001/XMLSchema" xmlns:p="http://schemas.microsoft.com/office/2006/metadata/properties" xmlns:ns2="4bc4297e-1fb2-4e5c-9dbf-a5b252c0848d" xmlns:ns3="319a02fa-cfb2-4ef7-b7a4-1dd7107c34a0" targetNamespace="http://schemas.microsoft.com/office/2006/metadata/properties" ma:root="true" ma:fieldsID="f7c3fb354d642c693d60406b76848a7c" ns2:_="" ns3:_="">
    <xsd:import namespace="4bc4297e-1fb2-4e5c-9dbf-a5b252c0848d"/>
    <xsd:import namespace="319a02fa-cfb2-4ef7-b7a4-1dd7107c34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c4297e-1fb2-4e5c-9dbf-a5b252c08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9a02fa-cfb2-4ef7-b7a4-1dd7107c34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5D662-2B74-4E90-9864-79EB108C63E9}">
  <ds:schemaRefs>
    <ds:schemaRef ds:uri="http://schemas.microsoft.com/sharepoint/v3/contenttype/forms"/>
  </ds:schemaRefs>
</ds:datastoreItem>
</file>

<file path=customXml/itemProps2.xml><?xml version="1.0" encoding="utf-8"?>
<ds:datastoreItem xmlns:ds="http://schemas.openxmlformats.org/officeDocument/2006/customXml" ds:itemID="{A2BFD932-15F3-4CF8-8FCD-7E503A8BDDC7}">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319a02fa-cfb2-4ef7-b7a4-1dd7107c34a0"/>
    <ds:schemaRef ds:uri="http://purl.org/dc/elements/1.1/"/>
    <ds:schemaRef ds:uri="4bc4297e-1fb2-4e5c-9dbf-a5b252c0848d"/>
    <ds:schemaRef ds:uri="http://www.w3.org/XML/1998/namespace"/>
    <ds:schemaRef ds:uri="http://purl.org/dc/dcmitype/"/>
  </ds:schemaRefs>
</ds:datastoreItem>
</file>

<file path=customXml/itemProps3.xml><?xml version="1.0" encoding="utf-8"?>
<ds:datastoreItem xmlns:ds="http://schemas.openxmlformats.org/officeDocument/2006/customXml" ds:itemID="{797002ED-7237-4E49-B75A-668B01846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c4297e-1fb2-4e5c-9dbf-a5b252c0848d"/>
    <ds:schemaRef ds:uri="319a02fa-cfb2-4ef7-b7a4-1dd7107c3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7469</TotalTime>
  <Words>6365</Words>
  <Application>Microsoft Office PowerPoint</Application>
  <PresentationFormat>Widescreen</PresentationFormat>
  <Paragraphs>619</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Franklin Gothic Book</vt:lpstr>
      <vt:lpstr>Franklin Gothic Demi</vt:lpstr>
      <vt:lpstr>Franklin Gothic Medium</vt:lpstr>
      <vt:lpstr>Times New Roman</vt:lpstr>
      <vt:lpstr>Office Theme</vt:lpstr>
      <vt:lpstr>PowerPoint Presentation</vt:lpstr>
      <vt:lpstr>This Training is for  OFF-Campus Community Supervisors   Additional information for each slide will be in the slide notes if you need a more detailed explanation</vt:lpstr>
      <vt:lpstr>PowerPoint Presentation</vt:lpstr>
      <vt:lpstr>Training Sections and Quick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Completing the Off-Campus Jobx Training. Next steps include:</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 Global Launch Informational Webinar</dc:title>
  <dc:creator>Rodriguez, Tanairi</dc:creator>
  <cp:lastModifiedBy>Corini, Erica</cp:lastModifiedBy>
  <cp:revision>197</cp:revision>
  <cp:lastPrinted>2020-01-28T20:59:42Z</cp:lastPrinted>
  <dcterms:created xsi:type="dcterms:W3CDTF">2020-01-24T19:31:03Z</dcterms:created>
  <dcterms:modified xsi:type="dcterms:W3CDTF">2021-07-26T16:38:30Z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0x010100F68AC1B513142943BB06FAD935AC69F2</vt:lpwstr>
  </property>
</Properties>
</file>