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90" r:id="rId5"/>
    <p:sldId id="329" r:id="rId6"/>
    <p:sldId id="308" r:id="rId7"/>
    <p:sldId id="264" r:id="rId8"/>
    <p:sldId id="320" r:id="rId9"/>
    <p:sldId id="322" r:id="rId10"/>
    <p:sldId id="321" r:id="rId11"/>
    <p:sldId id="306" r:id="rId12"/>
    <p:sldId id="305" r:id="rId13"/>
    <p:sldId id="317" r:id="rId14"/>
    <p:sldId id="331" r:id="rId15"/>
    <p:sldId id="310" r:id="rId16"/>
    <p:sldId id="313" r:id="rId17"/>
    <p:sldId id="284" r:id="rId18"/>
    <p:sldId id="325" r:id="rId19"/>
    <p:sldId id="326" r:id="rId20"/>
    <p:sldId id="327" r:id="rId21"/>
    <p:sldId id="312" r:id="rId22"/>
    <p:sldId id="328" r:id="rId23"/>
    <p:sldId id="319" r:id="rId24"/>
    <p:sldId id="324" r:id="rId25"/>
    <p:sldId id="330" r:id="rId26"/>
    <p:sldId id="314" r:id="rId27"/>
  </p:sldIdLst>
  <p:sldSz cx="12192000" cy="6858000"/>
  <p:notesSz cx="6858000" cy="2409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Tanairi" initials="RT" lastIdx="13" clrIdx="0">
    <p:extLst>
      <p:ext uri="{19B8F6BF-5375-455C-9EA6-DF929625EA0E}">
        <p15:presenceInfo xmlns:p15="http://schemas.microsoft.com/office/powerpoint/2012/main" userId="S-1-5-21-344340502-4252695000-2390403120-1503361" providerId="AD"/>
      </p:ext>
    </p:extLst>
  </p:cmAuthor>
  <p:cmAuthor id="2" name="Davis, Michael" initials="DM" lastIdx="1" clrIdx="1">
    <p:extLst>
      <p:ext uri="{19B8F6BF-5375-455C-9EA6-DF929625EA0E}">
        <p15:presenceInfo xmlns:p15="http://schemas.microsoft.com/office/powerpoint/2012/main" userId="S::davismw@ad.unc.edu::880f2489-6f31-4a65-84a1-58f46a0591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3D6B"/>
    <a:srgbClr val="007FAE"/>
    <a:srgbClr val="000033"/>
    <a:srgbClr val="7DE0E6"/>
    <a:srgbClr val="13294B"/>
    <a:srgbClr val="E0EF53"/>
    <a:srgbClr val="D5E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1"/>
    <p:restoredTop sz="78344" autoAdjust="0"/>
  </p:normalViewPr>
  <p:slideViewPr>
    <p:cSldViewPr snapToGrid="0">
      <p:cViewPr varScale="1">
        <p:scale>
          <a:sx n="67" d="100"/>
          <a:sy n="67" d="100"/>
        </p:scale>
        <p:origin x="706"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B97C9-074D-4BD9-8812-9E531E8417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DCE89E-AE98-4F21-92DE-D196EB08E48B}">
      <dgm:prSet/>
      <dgm:spPr/>
      <dgm:t>
        <a:bodyPr/>
        <a:lstStyle/>
        <a:p>
          <a:pPr>
            <a:lnSpc>
              <a:spcPct val="100000"/>
            </a:lnSpc>
          </a:pPr>
          <a:r>
            <a:rPr lang="en-US" dirty="0"/>
            <a:t>Review regulatory training (Here! You made it!)</a:t>
          </a:r>
        </a:p>
      </dgm:t>
    </dgm:pt>
    <dgm:pt modelId="{BCC8E2A5-1CA7-40CB-B650-96646D41BFAB}" type="parTrans" cxnId="{B2648E79-0982-4503-BE54-AC735AEC8625}">
      <dgm:prSet/>
      <dgm:spPr/>
      <dgm:t>
        <a:bodyPr/>
        <a:lstStyle/>
        <a:p>
          <a:endParaRPr lang="en-US"/>
        </a:p>
      </dgm:t>
    </dgm:pt>
    <dgm:pt modelId="{57137D78-CB0F-4D42-A1E9-569508F79438}" type="sibTrans" cxnId="{B2648E79-0982-4503-BE54-AC735AEC8625}">
      <dgm:prSet/>
      <dgm:spPr/>
      <dgm:t>
        <a:bodyPr/>
        <a:lstStyle/>
        <a:p>
          <a:endParaRPr lang="en-US"/>
        </a:p>
      </dgm:t>
    </dgm:pt>
    <dgm:pt modelId="{DC5914CA-0FA0-43A1-BC2C-FC248DD1533E}">
      <dgm:prSet/>
      <dgm:spPr/>
      <dgm:t>
        <a:bodyPr/>
        <a:lstStyle/>
        <a:p>
          <a:pPr>
            <a:lnSpc>
              <a:spcPct val="100000"/>
            </a:lnSpc>
          </a:pPr>
          <a:r>
            <a:rPr lang="en-US" dirty="0"/>
            <a:t>Review the program calendar and website resources</a:t>
          </a:r>
        </a:p>
      </dgm:t>
    </dgm:pt>
    <dgm:pt modelId="{B31F916A-1DAC-4E67-BA23-CAAC21BDB50C}" type="parTrans" cxnId="{D34D72E8-5123-4130-BCCB-92C5BF99ADDE}">
      <dgm:prSet/>
      <dgm:spPr/>
      <dgm:t>
        <a:bodyPr/>
        <a:lstStyle/>
        <a:p>
          <a:endParaRPr lang="en-US"/>
        </a:p>
      </dgm:t>
    </dgm:pt>
    <dgm:pt modelId="{4FB8AE88-763A-4019-8281-61B3C3A72C65}" type="sibTrans" cxnId="{D34D72E8-5123-4130-BCCB-92C5BF99ADDE}">
      <dgm:prSet/>
      <dgm:spPr/>
      <dgm:t>
        <a:bodyPr/>
        <a:lstStyle/>
        <a:p>
          <a:endParaRPr lang="en-US"/>
        </a:p>
      </dgm:t>
    </dgm:pt>
    <dgm:pt modelId="{03C33714-FBB0-4042-BC2A-10E74F05B077}">
      <dgm:prSet/>
      <dgm:spPr/>
      <dgm:t>
        <a:bodyPr/>
        <a:lstStyle/>
        <a:p>
          <a:pPr>
            <a:lnSpc>
              <a:spcPct val="100000"/>
            </a:lnSpc>
          </a:pPr>
          <a:r>
            <a:rPr lang="en-US" dirty="0"/>
            <a:t>Review </a:t>
          </a:r>
          <a:r>
            <a:rPr lang="en-US" dirty="0" err="1"/>
            <a:t>Jobx</a:t>
          </a:r>
          <a:r>
            <a:rPr lang="en-US" dirty="0"/>
            <a:t> Training </a:t>
          </a:r>
        </a:p>
      </dgm:t>
    </dgm:pt>
    <dgm:pt modelId="{532427AD-27A4-4B82-93E3-C18BA88ECF1C}" type="parTrans" cxnId="{77CB7E4B-E387-4601-8EF0-D68FF02A4F5B}">
      <dgm:prSet/>
      <dgm:spPr/>
      <dgm:t>
        <a:bodyPr/>
        <a:lstStyle/>
        <a:p>
          <a:endParaRPr lang="en-US"/>
        </a:p>
      </dgm:t>
    </dgm:pt>
    <dgm:pt modelId="{58C66CC7-6E0E-4F73-A1AF-8D7DD4DBDE50}" type="sibTrans" cxnId="{77CB7E4B-E387-4601-8EF0-D68FF02A4F5B}">
      <dgm:prSet/>
      <dgm:spPr/>
      <dgm:t>
        <a:bodyPr/>
        <a:lstStyle/>
        <a:p>
          <a:endParaRPr lang="en-US"/>
        </a:p>
      </dgm:t>
    </dgm:pt>
    <dgm:pt modelId="{4D17DA29-0205-4516-AA13-68BF2D232790}">
      <dgm:prSet/>
      <dgm:spPr/>
      <dgm:t>
        <a:bodyPr/>
        <a:lstStyle/>
        <a:p>
          <a:pPr>
            <a:lnSpc>
              <a:spcPct val="100000"/>
            </a:lnSpc>
          </a:pPr>
          <a:r>
            <a:rPr lang="en-US" dirty="0"/>
            <a:t>Complete the new supervisor request form if you are </a:t>
          </a:r>
          <a:r>
            <a:rPr lang="en-US" b="1" dirty="0"/>
            <a:t>new</a:t>
          </a:r>
          <a:r>
            <a:rPr lang="en-US" dirty="0"/>
            <a:t> to the program</a:t>
          </a:r>
        </a:p>
      </dgm:t>
    </dgm:pt>
    <dgm:pt modelId="{9C89F465-7580-44D6-A983-AFEF9FB84D15}" type="parTrans" cxnId="{F13AC4C7-BEEF-400F-9645-B3A9A50CAA71}">
      <dgm:prSet/>
      <dgm:spPr/>
      <dgm:t>
        <a:bodyPr/>
        <a:lstStyle/>
        <a:p>
          <a:endParaRPr lang="en-US"/>
        </a:p>
      </dgm:t>
    </dgm:pt>
    <dgm:pt modelId="{CDA4B22D-65D1-4673-A297-4090254A9794}" type="sibTrans" cxnId="{F13AC4C7-BEEF-400F-9645-B3A9A50CAA71}">
      <dgm:prSet/>
      <dgm:spPr/>
      <dgm:t>
        <a:bodyPr/>
        <a:lstStyle/>
        <a:p>
          <a:endParaRPr lang="en-US"/>
        </a:p>
      </dgm:t>
    </dgm:pt>
    <dgm:pt modelId="{8E62AA16-24D2-46D0-ACF6-A551F2400CAE}">
      <dgm:prSet/>
      <dgm:spPr/>
      <dgm:t>
        <a:bodyPr/>
        <a:lstStyle/>
        <a:p>
          <a:pPr>
            <a:lnSpc>
              <a:spcPct val="100000"/>
            </a:lnSpc>
          </a:pPr>
          <a:r>
            <a:rPr lang="en-US" dirty="0"/>
            <a:t>Pass your annual* quiz</a:t>
          </a:r>
        </a:p>
      </dgm:t>
    </dgm:pt>
    <dgm:pt modelId="{91A7A2CC-EECF-4B1C-9F90-C49DD1B41D30}" type="parTrans" cxnId="{63CA429E-5786-41DB-BE2B-ADB27BC3CC5B}">
      <dgm:prSet/>
      <dgm:spPr/>
      <dgm:t>
        <a:bodyPr/>
        <a:lstStyle/>
        <a:p>
          <a:endParaRPr lang="en-US"/>
        </a:p>
      </dgm:t>
    </dgm:pt>
    <dgm:pt modelId="{4A72F2BF-4FB9-4A20-B75E-EDE1DD6BFE65}" type="sibTrans" cxnId="{63CA429E-5786-41DB-BE2B-ADB27BC3CC5B}">
      <dgm:prSet/>
      <dgm:spPr/>
      <dgm:t>
        <a:bodyPr/>
        <a:lstStyle/>
        <a:p>
          <a:endParaRPr lang="en-US"/>
        </a:p>
      </dgm:t>
    </dgm:pt>
    <dgm:pt modelId="{76295A30-E641-4133-8499-5AB017B3FED7}">
      <dgm:prSet/>
      <dgm:spPr/>
      <dgm:t>
        <a:bodyPr/>
        <a:lstStyle/>
        <a:p>
          <a:pPr>
            <a:lnSpc>
              <a:spcPct val="100000"/>
            </a:lnSpc>
          </a:pPr>
          <a:r>
            <a:rPr lang="en-US" dirty="0"/>
            <a:t>When the above is complete, obtain access to </a:t>
          </a:r>
          <a:r>
            <a:rPr lang="en-US" dirty="0" err="1"/>
            <a:t>Jobx</a:t>
          </a:r>
          <a:r>
            <a:rPr lang="en-US" dirty="0"/>
            <a:t> and get to hiring! </a:t>
          </a:r>
        </a:p>
      </dgm:t>
    </dgm:pt>
    <dgm:pt modelId="{A69BAC56-F929-477E-BDFD-14AB6136BF76}" type="parTrans" cxnId="{C0826F30-4BD0-4391-BDF9-D0BF457CCC18}">
      <dgm:prSet/>
      <dgm:spPr/>
      <dgm:t>
        <a:bodyPr/>
        <a:lstStyle/>
        <a:p>
          <a:endParaRPr lang="en-US"/>
        </a:p>
      </dgm:t>
    </dgm:pt>
    <dgm:pt modelId="{D82D6151-3664-4E98-BA13-14F9869812A7}" type="sibTrans" cxnId="{C0826F30-4BD0-4391-BDF9-D0BF457CCC18}">
      <dgm:prSet/>
      <dgm:spPr/>
      <dgm:t>
        <a:bodyPr/>
        <a:lstStyle/>
        <a:p>
          <a:endParaRPr lang="en-US"/>
        </a:p>
      </dgm:t>
    </dgm:pt>
    <dgm:pt modelId="{BECD7FC9-0A2C-40F3-96BB-B94E80446FE1}" type="pres">
      <dgm:prSet presAssocID="{C25B97C9-074D-4BD9-8812-9E531E841782}" presName="root" presStyleCnt="0">
        <dgm:presLayoutVars>
          <dgm:dir/>
          <dgm:resizeHandles val="exact"/>
        </dgm:presLayoutVars>
      </dgm:prSet>
      <dgm:spPr/>
    </dgm:pt>
    <dgm:pt modelId="{C4941DC6-E288-4822-8EE7-A7598651ECBE}" type="pres">
      <dgm:prSet presAssocID="{02DCE89E-AE98-4F21-92DE-D196EB08E48B}" presName="compNode" presStyleCnt="0"/>
      <dgm:spPr/>
    </dgm:pt>
    <dgm:pt modelId="{C440C75C-011E-4079-9162-D4416ED6A5ED}" type="pres">
      <dgm:prSet presAssocID="{02DCE89E-AE98-4F21-92DE-D196EB08E48B}" presName="bgRect" presStyleLbl="bgShp" presStyleIdx="0" presStyleCnt="6"/>
      <dgm:spPr>
        <a:ln>
          <a:solidFill>
            <a:srgbClr val="7030A0"/>
          </a:solidFill>
        </a:ln>
      </dgm:spPr>
    </dgm:pt>
    <dgm:pt modelId="{FEC4C09D-1D1A-46F6-9E91-1CC48596E698}" type="pres">
      <dgm:prSet presAssocID="{02DCE89E-AE98-4F21-92DE-D196EB08E48B}" presName="iconRect" presStyleLbl="node1" presStyleIdx="0" presStyleCnt="6"/>
      <dgm:spPr>
        <a:xfrm>
          <a:off x="236210" y="177526"/>
          <a:ext cx="429473" cy="429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gm:spPr>
    </dgm:pt>
    <dgm:pt modelId="{432DA64F-DD16-4CAB-9180-952AE19176EB}" type="pres">
      <dgm:prSet presAssocID="{02DCE89E-AE98-4F21-92DE-D196EB08E48B}" presName="spaceRect" presStyleCnt="0"/>
      <dgm:spPr/>
    </dgm:pt>
    <dgm:pt modelId="{99DEBAA6-AF6C-46F8-BE6C-7950A7F154E0}" type="pres">
      <dgm:prSet presAssocID="{02DCE89E-AE98-4F21-92DE-D196EB08E48B}" presName="parTx" presStyleLbl="revTx" presStyleIdx="0" presStyleCnt="6">
        <dgm:presLayoutVars>
          <dgm:chMax val="0"/>
          <dgm:chPref val="0"/>
        </dgm:presLayoutVars>
      </dgm:prSet>
      <dgm:spPr/>
    </dgm:pt>
    <dgm:pt modelId="{4E5D63C3-A942-4C3E-8B8C-33C459398ED4}" type="pres">
      <dgm:prSet presAssocID="{57137D78-CB0F-4D42-A1E9-569508F79438}" presName="sibTrans" presStyleCnt="0"/>
      <dgm:spPr/>
    </dgm:pt>
    <dgm:pt modelId="{ED5ED70E-DD32-497A-BFE2-ED501C560419}" type="pres">
      <dgm:prSet presAssocID="{DC5914CA-0FA0-43A1-BC2C-FC248DD1533E}" presName="compNode" presStyleCnt="0"/>
      <dgm:spPr/>
    </dgm:pt>
    <dgm:pt modelId="{D5EFA15B-CE5C-4E76-A065-AB2619F4104B}" type="pres">
      <dgm:prSet presAssocID="{DC5914CA-0FA0-43A1-BC2C-FC248DD1533E}" presName="bgRect" presStyleLbl="bgShp" presStyleIdx="1" presStyleCnt="6"/>
      <dgm:spPr/>
    </dgm:pt>
    <dgm:pt modelId="{977D2134-72E0-4BC1-AC2D-BB90FC256519}" type="pres">
      <dgm:prSet presAssocID="{DC5914CA-0FA0-43A1-BC2C-FC248DD1533E}"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A13CFF42-444B-4F95-9165-FEBFFBE95EFA}" type="pres">
      <dgm:prSet presAssocID="{DC5914CA-0FA0-43A1-BC2C-FC248DD1533E}" presName="spaceRect" presStyleCnt="0"/>
      <dgm:spPr/>
    </dgm:pt>
    <dgm:pt modelId="{A1DFA0FE-5E5D-4653-8DFF-C261F74B5827}" type="pres">
      <dgm:prSet presAssocID="{DC5914CA-0FA0-43A1-BC2C-FC248DD1533E}" presName="parTx" presStyleLbl="revTx" presStyleIdx="1" presStyleCnt="6">
        <dgm:presLayoutVars>
          <dgm:chMax val="0"/>
          <dgm:chPref val="0"/>
        </dgm:presLayoutVars>
      </dgm:prSet>
      <dgm:spPr/>
    </dgm:pt>
    <dgm:pt modelId="{E330CE71-2A52-45E7-A12C-77B32D115322}" type="pres">
      <dgm:prSet presAssocID="{4FB8AE88-763A-4019-8281-61B3C3A72C65}" presName="sibTrans" presStyleCnt="0"/>
      <dgm:spPr/>
    </dgm:pt>
    <dgm:pt modelId="{47A19966-EE28-4527-B405-0C7AEA28E0C8}" type="pres">
      <dgm:prSet presAssocID="{03C33714-FBB0-4042-BC2A-10E74F05B077}" presName="compNode" presStyleCnt="0"/>
      <dgm:spPr/>
    </dgm:pt>
    <dgm:pt modelId="{9682300F-B24A-494B-B60B-1E3532E7BA0F}" type="pres">
      <dgm:prSet presAssocID="{03C33714-FBB0-4042-BC2A-10E74F05B077}" presName="bgRect" presStyleLbl="bgShp" presStyleIdx="2" presStyleCnt="6"/>
      <dgm:spPr/>
    </dgm:pt>
    <dgm:pt modelId="{F409EB0D-973F-4E66-9543-A93E3F425DD5}" type="pres">
      <dgm:prSet presAssocID="{03C33714-FBB0-4042-BC2A-10E74F05B0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F22F2695-A534-4F25-8591-0F6E4068B973}" type="pres">
      <dgm:prSet presAssocID="{03C33714-FBB0-4042-BC2A-10E74F05B077}" presName="spaceRect" presStyleCnt="0"/>
      <dgm:spPr/>
    </dgm:pt>
    <dgm:pt modelId="{FF291B67-DC91-4866-8928-92DA751DD9C3}" type="pres">
      <dgm:prSet presAssocID="{03C33714-FBB0-4042-BC2A-10E74F05B077}" presName="parTx" presStyleLbl="revTx" presStyleIdx="2" presStyleCnt="6">
        <dgm:presLayoutVars>
          <dgm:chMax val="0"/>
          <dgm:chPref val="0"/>
        </dgm:presLayoutVars>
      </dgm:prSet>
      <dgm:spPr/>
    </dgm:pt>
    <dgm:pt modelId="{3F5F9644-0F90-4377-A45A-17BD3F891B10}" type="pres">
      <dgm:prSet presAssocID="{58C66CC7-6E0E-4F73-A1AF-8D7DD4DBDE50}" presName="sibTrans" presStyleCnt="0"/>
      <dgm:spPr/>
    </dgm:pt>
    <dgm:pt modelId="{21136EEC-D924-45F4-A2A0-DFC1B32E65E1}" type="pres">
      <dgm:prSet presAssocID="{4D17DA29-0205-4516-AA13-68BF2D232790}" presName="compNode" presStyleCnt="0"/>
      <dgm:spPr/>
    </dgm:pt>
    <dgm:pt modelId="{EFB781CF-0FDD-43F9-8139-86A6B45A9A51}" type="pres">
      <dgm:prSet presAssocID="{4D17DA29-0205-4516-AA13-68BF2D232790}" presName="bgRect" presStyleLbl="bgShp" presStyleIdx="3" presStyleCnt="6"/>
      <dgm:spPr/>
    </dgm:pt>
    <dgm:pt modelId="{4821C1A8-8D50-41A2-BA9C-30989895C903}" type="pres">
      <dgm:prSet presAssocID="{4D17DA29-0205-4516-AA13-68BF2D232790}"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pt>
    <dgm:pt modelId="{F667D276-2F74-451F-B23B-77D44411BDA9}" type="pres">
      <dgm:prSet presAssocID="{4D17DA29-0205-4516-AA13-68BF2D232790}" presName="spaceRect" presStyleCnt="0"/>
      <dgm:spPr/>
    </dgm:pt>
    <dgm:pt modelId="{18627E51-47DF-49D1-952F-F43EBEF36515}" type="pres">
      <dgm:prSet presAssocID="{4D17DA29-0205-4516-AA13-68BF2D232790}" presName="parTx" presStyleLbl="revTx" presStyleIdx="3" presStyleCnt="6">
        <dgm:presLayoutVars>
          <dgm:chMax val="0"/>
          <dgm:chPref val="0"/>
        </dgm:presLayoutVars>
      </dgm:prSet>
      <dgm:spPr/>
    </dgm:pt>
    <dgm:pt modelId="{EAF8BED1-6FC7-47C2-A6DA-DA3DDF22B1AE}" type="pres">
      <dgm:prSet presAssocID="{CDA4B22D-65D1-4673-A297-4090254A9794}" presName="sibTrans" presStyleCnt="0"/>
      <dgm:spPr/>
    </dgm:pt>
    <dgm:pt modelId="{060DD501-9BCE-4ADB-BE43-60F9AE6A902E}" type="pres">
      <dgm:prSet presAssocID="{8E62AA16-24D2-46D0-ACF6-A551F2400CAE}" presName="compNode" presStyleCnt="0"/>
      <dgm:spPr/>
    </dgm:pt>
    <dgm:pt modelId="{08414AA6-164A-48DA-B6BB-6A0AB3BB7C6E}" type="pres">
      <dgm:prSet presAssocID="{8E62AA16-24D2-46D0-ACF6-A551F2400CAE}" presName="bgRect" presStyleLbl="bgShp" presStyleIdx="4" presStyleCnt="6"/>
      <dgm:spPr/>
    </dgm:pt>
    <dgm:pt modelId="{3970C8D9-9CE2-4A46-B29F-31717DF45F7C}" type="pres">
      <dgm:prSet presAssocID="{8E62AA16-24D2-46D0-ACF6-A551F2400CA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dge 5 with solid fill"/>
        </a:ext>
      </dgm:extLst>
    </dgm:pt>
    <dgm:pt modelId="{87C1F533-86BA-4CAA-A3B3-E864364967C7}" type="pres">
      <dgm:prSet presAssocID="{8E62AA16-24D2-46D0-ACF6-A551F2400CAE}" presName="spaceRect" presStyleCnt="0"/>
      <dgm:spPr/>
    </dgm:pt>
    <dgm:pt modelId="{C3210123-0790-4CE4-9A98-1B344586A093}" type="pres">
      <dgm:prSet presAssocID="{8E62AA16-24D2-46D0-ACF6-A551F2400CAE}" presName="parTx" presStyleLbl="revTx" presStyleIdx="4" presStyleCnt="6">
        <dgm:presLayoutVars>
          <dgm:chMax val="0"/>
          <dgm:chPref val="0"/>
        </dgm:presLayoutVars>
      </dgm:prSet>
      <dgm:spPr/>
    </dgm:pt>
    <dgm:pt modelId="{8EBED9CF-5471-4CE8-A7BF-BEA49AAAC36B}" type="pres">
      <dgm:prSet presAssocID="{4A72F2BF-4FB9-4A20-B75E-EDE1DD6BFE65}" presName="sibTrans" presStyleCnt="0"/>
      <dgm:spPr/>
    </dgm:pt>
    <dgm:pt modelId="{CA9147EC-8337-45B8-B582-DB021BBE4144}" type="pres">
      <dgm:prSet presAssocID="{76295A30-E641-4133-8499-5AB017B3FED7}" presName="compNode" presStyleCnt="0"/>
      <dgm:spPr/>
    </dgm:pt>
    <dgm:pt modelId="{55981281-F7AD-4454-82BC-E316DBAA53C7}" type="pres">
      <dgm:prSet presAssocID="{76295A30-E641-4133-8499-5AB017B3FED7}" presName="bgRect" presStyleLbl="bgShp" presStyleIdx="5" presStyleCnt="6"/>
      <dgm:spPr/>
    </dgm:pt>
    <dgm:pt modelId="{80A6449D-5D59-4895-B5E2-D744BF14A1E3}" type="pres">
      <dgm:prSet presAssocID="{76295A30-E641-4133-8499-5AB017B3FE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adge 6 with solid fill"/>
        </a:ext>
      </dgm:extLst>
    </dgm:pt>
    <dgm:pt modelId="{D6EAB8BF-1215-49A9-B973-DECFBBB66BD9}" type="pres">
      <dgm:prSet presAssocID="{76295A30-E641-4133-8499-5AB017B3FED7}" presName="spaceRect" presStyleCnt="0"/>
      <dgm:spPr/>
    </dgm:pt>
    <dgm:pt modelId="{266EE473-A579-4AC1-AF38-DC71B2F294C1}" type="pres">
      <dgm:prSet presAssocID="{76295A30-E641-4133-8499-5AB017B3FED7}" presName="parTx" presStyleLbl="revTx" presStyleIdx="5" presStyleCnt="6">
        <dgm:presLayoutVars>
          <dgm:chMax val="0"/>
          <dgm:chPref val="0"/>
        </dgm:presLayoutVars>
      </dgm:prSet>
      <dgm:spPr/>
    </dgm:pt>
  </dgm:ptLst>
  <dgm:cxnLst>
    <dgm:cxn modelId="{0EA2730E-C12A-4D3E-BE4A-49957235D8A4}" type="presOf" srcId="{8E62AA16-24D2-46D0-ACF6-A551F2400CAE}" destId="{C3210123-0790-4CE4-9A98-1B344586A093}" srcOrd="0" destOrd="0" presId="urn:microsoft.com/office/officeart/2018/2/layout/IconVerticalSolidList"/>
    <dgm:cxn modelId="{C0826F30-4BD0-4391-BDF9-D0BF457CCC18}" srcId="{C25B97C9-074D-4BD9-8812-9E531E841782}" destId="{76295A30-E641-4133-8499-5AB017B3FED7}" srcOrd="5" destOrd="0" parTransId="{A69BAC56-F929-477E-BDFD-14AB6136BF76}" sibTransId="{D82D6151-3664-4E98-BA13-14F9869812A7}"/>
    <dgm:cxn modelId="{9EA4693A-97A5-4CBC-BB6C-86D30381C443}" type="presOf" srcId="{76295A30-E641-4133-8499-5AB017B3FED7}" destId="{266EE473-A579-4AC1-AF38-DC71B2F294C1}" srcOrd="0" destOrd="0" presId="urn:microsoft.com/office/officeart/2018/2/layout/IconVerticalSolidList"/>
    <dgm:cxn modelId="{F771CC41-10D8-4155-BE2B-29C51E67A1E6}" type="presOf" srcId="{C25B97C9-074D-4BD9-8812-9E531E841782}" destId="{BECD7FC9-0A2C-40F3-96BB-B94E80446FE1}" srcOrd="0" destOrd="0" presId="urn:microsoft.com/office/officeart/2018/2/layout/IconVerticalSolidList"/>
    <dgm:cxn modelId="{77CB7E4B-E387-4601-8EF0-D68FF02A4F5B}" srcId="{C25B97C9-074D-4BD9-8812-9E531E841782}" destId="{03C33714-FBB0-4042-BC2A-10E74F05B077}" srcOrd="2" destOrd="0" parTransId="{532427AD-27A4-4B82-93E3-C18BA88ECF1C}" sibTransId="{58C66CC7-6E0E-4F73-A1AF-8D7DD4DBDE50}"/>
    <dgm:cxn modelId="{FD817676-FAA5-4FCB-B342-00C37830DF09}" type="presOf" srcId="{02DCE89E-AE98-4F21-92DE-D196EB08E48B}" destId="{99DEBAA6-AF6C-46F8-BE6C-7950A7F154E0}" srcOrd="0" destOrd="0" presId="urn:microsoft.com/office/officeart/2018/2/layout/IconVerticalSolidList"/>
    <dgm:cxn modelId="{B2648E79-0982-4503-BE54-AC735AEC8625}" srcId="{C25B97C9-074D-4BD9-8812-9E531E841782}" destId="{02DCE89E-AE98-4F21-92DE-D196EB08E48B}" srcOrd="0" destOrd="0" parTransId="{BCC8E2A5-1CA7-40CB-B650-96646D41BFAB}" sibTransId="{57137D78-CB0F-4D42-A1E9-569508F79438}"/>
    <dgm:cxn modelId="{FE178F9C-C324-4B32-A55D-C3EF08BC859F}" type="presOf" srcId="{4D17DA29-0205-4516-AA13-68BF2D232790}" destId="{18627E51-47DF-49D1-952F-F43EBEF36515}" srcOrd="0" destOrd="0" presId="urn:microsoft.com/office/officeart/2018/2/layout/IconVerticalSolidList"/>
    <dgm:cxn modelId="{63CA429E-5786-41DB-BE2B-ADB27BC3CC5B}" srcId="{C25B97C9-074D-4BD9-8812-9E531E841782}" destId="{8E62AA16-24D2-46D0-ACF6-A551F2400CAE}" srcOrd="4" destOrd="0" parTransId="{91A7A2CC-EECF-4B1C-9F90-C49DD1B41D30}" sibTransId="{4A72F2BF-4FB9-4A20-B75E-EDE1DD6BFE65}"/>
    <dgm:cxn modelId="{7E7609AF-2F76-4FDC-B7A0-A7B146E88571}" type="presOf" srcId="{DC5914CA-0FA0-43A1-BC2C-FC248DD1533E}" destId="{A1DFA0FE-5E5D-4653-8DFF-C261F74B5827}" srcOrd="0" destOrd="0" presId="urn:microsoft.com/office/officeart/2018/2/layout/IconVerticalSolidList"/>
    <dgm:cxn modelId="{F13AC4C7-BEEF-400F-9645-B3A9A50CAA71}" srcId="{C25B97C9-074D-4BD9-8812-9E531E841782}" destId="{4D17DA29-0205-4516-AA13-68BF2D232790}" srcOrd="3" destOrd="0" parTransId="{9C89F465-7580-44D6-A983-AFEF9FB84D15}" sibTransId="{CDA4B22D-65D1-4673-A297-4090254A9794}"/>
    <dgm:cxn modelId="{D34D72E8-5123-4130-BCCB-92C5BF99ADDE}" srcId="{C25B97C9-074D-4BD9-8812-9E531E841782}" destId="{DC5914CA-0FA0-43A1-BC2C-FC248DD1533E}" srcOrd="1" destOrd="0" parTransId="{B31F916A-1DAC-4E67-BA23-CAAC21BDB50C}" sibTransId="{4FB8AE88-763A-4019-8281-61B3C3A72C65}"/>
    <dgm:cxn modelId="{73B5B3FE-6806-41E2-A28D-0878DA7546A4}" type="presOf" srcId="{03C33714-FBB0-4042-BC2A-10E74F05B077}" destId="{FF291B67-DC91-4866-8928-92DA751DD9C3}" srcOrd="0" destOrd="0" presId="urn:microsoft.com/office/officeart/2018/2/layout/IconVerticalSolidList"/>
    <dgm:cxn modelId="{17FFB8F1-8511-46E0-B639-75B2B76F2657}" type="presParOf" srcId="{BECD7FC9-0A2C-40F3-96BB-B94E80446FE1}" destId="{C4941DC6-E288-4822-8EE7-A7598651ECBE}" srcOrd="0" destOrd="0" presId="urn:microsoft.com/office/officeart/2018/2/layout/IconVerticalSolidList"/>
    <dgm:cxn modelId="{E3CE7BD3-C774-4680-A45F-7626A8910DD7}" type="presParOf" srcId="{C4941DC6-E288-4822-8EE7-A7598651ECBE}" destId="{C440C75C-011E-4079-9162-D4416ED6A5ED}" srcOrd="0" destOrd="0" presId="urn:microsoft.com/office/officeart/2018/2/layout/IconVerticalSolidList"/>
    <dgm:cxn modelId="{37BD0ECA-BFBE-48ED-A61E-852B4792EBA5}" type="presParOf" srcId="{C4941DC6-E288-4822-8EE7-A7598651ECBE}" destId="{FEC4C09D-1D1A-46F6-9E91-1CC48596E698}" srcOrd="1" destOrd="0" presId="urn:microsoft.com/office/officeart/2018/2/layout/IconVerticalSolidList"/>
    <dgm:cxn modelId="{018D20D5-9879-4ABB-A3B7-8BD5D378BA0C}" type="presParOf" srcId="{C4941DC6-E288-4822-8EE7-A7598651ECBE}" destId="{432DA64F-DD16-4CAB-9180-952AE19176EB}" srcOrd="2" destOrd="0" presId="urn:microsoft.com/office/officeart/2018/2/layout/IconVerticalSolidList"/>
    <dgm:cxn modelId="{0565D23B-390E-4665-AB11-08B6DBE02702}" type="presParOf" srcId="{C4941DC6-E288-4822-8EE7-A7598651ECBE}" destId="{99DEBAA6-AF6C-46F8-BE6C-7950A7F154E0}" srcOrd="3" destOrd="0" presId="urn:microsoft.com/office/officeart/2018/2/layout/IconVerticalSolidList"/>
    <dgm:cxn modelId="{59F0CA92-4E75-4928-A574-6637AA02B068}" type="presParOf" srcId="{BECD7FC9-0A2C-40F3-96BB-B94E80446FE1}" destId="{4E5D63C3-A942-4C3E-8B8C-33C459398ED4}" srcOrd="1" destOrd="0" presId="urn:microsoft.com/office/officeart/2018/2/layout/IconVerticalSolidList"/>
    <dgm:cxn modelId="{D0D888BA-B7B4-49BD-AC29-05953F491A0A}" type="presParOf" srcId="{BECD7FC9-0A2C-40F3-96BB-B94E80446FE1}" destId="{ED5ED70E-DD32-497A-BFE2-ED501C560419}" srcOrd="2" destOrd="0" presId="urn:microsoft.com/office/officeart/2018/2/layout/IconVerticalSolidList"/>
    <dgm:cxn modelId="{E3AE42A6-CDCF-4FCD-A4D1-58E4F93A2797}" type="presParOf" srcId="{ED5ED70E-DD32-497A-BFE2-ED501C560419}" destId="{D5EFA15B-CE5C-4E76-A065-AB2619F4104B}" srcOrd="0" destOrd="0" presId="urn:microsoft.com/office/officeart/2018/2/layout/IconVerticalSolidList"/>
    <dgm:cxn modelId="{93FCDDB6-1105-453B-BBD1-B5686460C9D2}" type="presParOf" srcId="{ED5ED70E-DD32-497A-BFE2-ED501C560419}" destId="{977D2134-72E0-4BC1-AC2D-BB90FC256519}" srcOrd="1" destOrd="0" presId="urn:microsoft.com/office/officeart/2018/2/layout/IconVerticalSolidList"/>
    <dgm:cxn modelId="{AC4B14D4-0202-4BC2-82CF-F1EE8DDE3EFF}" type="presParOf" srcId="{ED5ED70E-DD32-497A-BFE2-ED501C560419}" destId="{A13CFF42-444B-4F95-9165-FEBFFBE95EFA}" srcOrd="2" destOrd="0" presId="urn:microsoft.com/office/officeart/2018/2/layout/IconVerticalSolidList"/>
    <dgm:cxn modelId="{C2DB7DDE-0ED0-402F-9BA2-A1E491CFBAD8}" type="presParOf" srcId="{ED5ED70E-DD32-497A-BFE2-ED501C560419}" destId="{A1DFA0FE-5E5D-4653-8DFF-C261F74B5827}" srcOrd="3" destOrd="0" presId="urn:microsoft.com/office/officeart/2018/2/layout/IconVerticalSolidList"/>
    <dgm:cxn modelId="{70A7EBC6-A29C-43D0-AF84-2478F69A88D9}" type="presParOf" srcId="{BECD7FC9-0A2C-40F3-96BB-B94E80446FE1}" destId="{E330CE71-2A52-45E7-A12C-77B32D115322}" srcOrd="3" destOrd="0" presId="urn:microsoft.com/office/officeart/2018/2/layout/IconVerticalSolidList"/>
    <dgm:cxn modelId="{BA85E721-888D-489A-A358-3BDB64826005}" type="presParOf" srcId="{BECD7FC9-0A2C-40F3-96BB-B94E80446FE1}" destId="{47A19966-EE28-4527-B405-0C7AEA28E0C8}" srcOrd="4" destOrd="0" presId="urn:microsoft.com/office/officeart/2018/2/layout/IconVerticalSolidList"/>
    <dgm:cxn modelId="{3620D7A7-C243-4C7A-8543-FB03D464B243}" type="presParOf" srcId="{47A19966-EE28-4527-B405-0C7AEA28E0C8}" destId="{9682300F-B24A-494B-B60B-1E3532E7BA0F}" srcOrd="0" destOrd="0" presId="urn:microsoft.com/office/officeart/2018/2/layout/IconVerticalSolidList"/>
    <dgm:cxn modelId="{6827566C-392E-4806-ABB6-437A071EA23C}" type="presParOf" srcId="{47A19966-EE28-4527-B405-0C7AEA28E0C8}" destId="{F409EB0D-973F-4E66-9543-A93E3F425DD5}" srcOrd="1" destOrd="0" presId="urn:microsoft.com/office/officeart/2018/2/layout/IconVerticalSolidList"/>
    <dgm:cxn modelId="{9E294B93-D729-4C3B-9F88-301E0E7013AF}" type="presParOf" srcId="{47A19966-EE28-4527-B405-0C7AEA28E0C8}" destId="{F22F2695-A534-4F25-8591-0F6E4068B973}" srcOrd="2" destOrd="0" presId="urn:microsoft.com/office/officeart/2018/2/layout/IconVerticalSolidList"/>
    <dgm:cxn modelId="{4A25EEEA-F130-4979-A211-28C11328FDCA}" type="presParOf" srcId="{47A19966-EE28-4527-B405-0C7AEA28E0C8}" destId="{FF291B67-DC91-4866-8928-92DA751DD9C3}" srcOrd="3" destOrd="0" presId="urn:microsoft.com/office/officeart/2018/2/layout/IconVerticalSolidList"/>
    <dgm:cxn modelId="{0D8FED35-3332-4B50-AF8A-303EFC5EDAA0}" type="presParOf" srcId="{BECD7FC9-0A2C-40F3-96BB-B94E80446FE1}" destId="{3F5F9644-0F90-4377-A45A-17BD3F891B10}" srcOrd="5" destOrd="0" presId="urn:microsoft.com/office/officeart/2018/2/layout/IconVerticalSolidList"/>
    <dgm:cxn modelId="{E4B1A0CA-E980-4A6A-95ED-4E3E26369200}" type="presParOf" srcId="{BECD7FC9-0A2C-40F3-96BB-B94E80446FE1}" destId="{21136EEC-D924-45F4-A2A0-DFC1B32E65E1}" srcOrd="6" destOrd="0" presId="urn:microsoft.com/office/officeart/2018/2/layout/IconVerticalSolidList"/>
    <dgm:cxn modelId="{6843A8F4-38A5-4F01-B85C-F826BE4167EE}" type="presParOf" srcId="{21136EEC-D924-45F4-A2A0-DFC1B32E65E1}" destId="{EFB781CF-0FDD-43F9-8139-86A6B45A9A51}" srcOrd="0" destOrd="0" presId="urn:microsoft.com/office/officeart/2018/2/layout/IconVerticalSolidList"/>
    <dgm:cxn modelId="{98A3402C-0EE5-45EF-8C73-73BA2F1CB515}" type="presParOf" srcId="{21136EEC-D924-45F4-A2A0-DFC1B32E65E1}" destId="{4821C1A8-8D50-41A2-BA9C-30989895C903}" srcOrd="1" destOrd="0" presId="urn:microsoft.com/office/officeart/2018/2/layout/IconVerticalSolidList"/>
    <dgm:cxn modelId="{3727AD74-5A77-4292-B42C-7A6741FAA410}" type="presParOf" srcId="{21136EEC-D924-45F4-A2A0-DFC1B32E65E1}" destId="{F667D276-2F74-451F-B23B-77D44411BDA9}" srcOrd="2" destOrd="0" presId="urn:microsoft.com/office/officeart/2018/2/layout/IconVerticalSolidList"/>
    <dgm:cxn modelId="{8DA4E47D-1A2B-419E-AF9E-BD9DCB9985DF}" type="presParOf" srcId="{21136EEC-D924-45F4-A2A0-DFC1B32E65E1}" destId="{18627E51-47DF-49D1-952F-F43EBEF36515}" srcOrd="3" destOrd="0" presId="urn:microsoft.com/office/officeart/2018/2/layout/IconVerticalSolidList"/>
    <dgm:cxn modelId="{FA6A31B8-9982-4081-81B2-3FD1B1BC98FB}" type="presParOf" srcId="{BECD7FC9-0A2C-40F3-96BB-B94E80446FE1}" destId="{EAF8BED1-6FC7-47C2-A6DA-DA3DDF22B1AE}" srcOrd="7" destOrd="0" presId="urn:microsoft.com/office/officeart/2018/2/layout/IconVerticalSolidList"/>
    <dgm:cxn modelId="{255857C7-7EE9-4A1D-8ADF-B828E5B7E755}" type="presParOf" srcId="{BECD7FC9-0A2C-40F3-96BB-B94E80446FE1}" destId="{060DD501-9BCE-4ADB-BE43-60F9AE6A902E}" srcOrd="8" destOrd="0" presId="urn:microsoft.com/office/officeart/2018/2/layout/IconVerticalSolidList"/>
    <dgm:cxn modelId="{499BD7E6-92F7-4DEA-A13B-28A0AFFCE38E}" type="presParOf" srcId="{060DD501-9BCE-4ADB-BE43-60F9AE6A902E}" destId="{08414AA6-164A-48DA-B6BB-6A0AB3BB7C6E}" srcOrd="0" destOrd="0" presId="urn:microsoft.com/office/officeart/2018/2/layout/IconVerticalSolidList"/>
    <dgm:cxn modelId="{B0C0ED38-5329-476F-9E4B-666E04F9DB61}" type="presParOf" srcId="{060DD501-9BCE-4ADB-BE43-60F9AE6A902E}" destId="{3970C8D9-9CE2-4A46-B29F-31717DF45F7C}" srcOrd="1" destOrd="0" presId="urn:microsoft.com/office/officeart/2018/2/layout/IconVerticalSolidList"/>
    <dgm:cxn modelId="{697579CD-05CC-41D3-9F8A-43885D1A22D2}" type="presParOf" srcId="{060DD501-9BCE-4ADB-BE43-60F9AE6A902E}" destId="{87C1F533-86BA-4CAA-A3B3-E864364967C7}" srcOrd="2" destOrd="0" presId="urn:microsoft.com/office/officeart/2018/2/layout/IconVerticalSolidList"/>
    <dgm:cxn modelId="{01A29B39-FF87-49C8-A1FF-CAA1920CA66B}" type="presParOf" srcId="{060DD501-9BCE-4ADB-BE43-60F9AE6A902E}" destId="{C3210123-0790-4CE4-9A98-1B344586A093}" srcOrd="3" destOrd="0" presId="urn:microsoft.com/office/officeart/2018/2/layout/IconVerticalSolidList"/>
    <dgm:cxn modelId="{73D20B8D-FE30-458B-A095-7550666A268B}" type="presParOf" srcId="{BECD7FC9-0A2C-40F3-96BB-B94E80446FE1}" destId="{8EBED9CF-5471-4CE8-A7BF-BEA49AAAC36B}" srcOrd="9" destOrd="0" presId="urn:microsoft.com/office/officeart/2018/2/layout/IconVerticalSolidList"/>
    <dgm:cxn modelId="{FB8128DB-18D1-4852-B3CE-F957B9C0462F}" type="presParOf" srcId="{BECD7FC9-0A2C-40F3-96BB-B94E80446FE1}" destId="{CA9147EC-8337-45B8-B582-DB021BBE4144}" srcOrd="10" destOrd="0" presId="urn:microsoft.com/office/officeart/2018/2/layout/IconVerticalSolidList"/>
    <dgm:cxn modelId="{98648B91-1E79-4EE2-861F-394BD4ECC09C}" type="presParOf" srcId="{CA9147EC-8337-45B8-B582-DB021BBE4144}" destId="{55981281-F7AD-4454-82BC-E316DBAA53C7}" srcOrd="0" destOrd="0" presId="urn:microsoft.com/office/officeart/2018/2/layout/IconVerticalSolidList"/>
    <dgm:cxn modelId="{05CB9BBB-456D-4780-A574-43B3244CA7B2}" type="presParOf" srcId="{CA9147EC-8337-45B8-B582-DB021BBE4144}" destId="{80A6449D-5D59-4895-B5E2-D744BF14A1E3}" srcOrd="1" destOrd="0" presId="urn:microsoft.com/office/officeart/2018/2/layout/IconVerticalSolidList"/>
    <dgm:cxn modelId="{82096985-7793-45EC-93F3-E713F017CF77}" type="presParOf" srcId="{CA9147EC-8337-45B8-B582-DB021BBE4144}" destId="{D6EAB8BF-1215-49A9-B973-DECFBBB66BD9}" srcOrd="2" destOrd="0" presId="urn:microsoft.com/office/officeart/2018/2/layout/IconVerticalSolidList"/>
    <dgm:cxn modelId="{64F91BF5-401D-4E4A-9F03-ED3BC94D549E}" type="presParOf" srcId="{CA9147EC-8337-45B8-B582-DB021BBE4144}" destId="{266EE473-A579-4AC1-AF38-DC71B2F294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C75C-011E-4079-9162-D4416ED6A5ED}">
      <dsp:nvSpPr>
        <dsp:cNvPr id="0" name=""/>
        <dsp:cNvSpPr/>
      </dsp:nvSpPr>
      <dsp:spPr>
        <a:xfrm>
          <a:off x="0" y="1832"/>
          <a:ext cx="6191572" cy="780861"/>
        </a:xfrm>
        <a:prstGeom prst="roundRect">
          <a:avLst>
            <a:gd name="adj" fmla="val 10000"/>
          </a:avLst>
        </a:prstGeom>
        <a:solidFill>
          <a:schemeClr val="bg1">
            <a:lumMod val="95000"/>
            <a:hueOff val="0"/>
            <a:satOff val="0"/>
            <a:lumOff val="0"/>
            <a:alphaOff val="0"/>
          </a:schemeClr>
        </a:solidFill>
        <a:ln>
          <a:solidFill>
            <a:srgbClr val="7030A0"/>
          </a:solidFill>
        </a:ln>
        <a:effectLst/>
      </dsp:spPr>
      <dsp:style>
        <a:lnRef idx="0">
          <a:scrgbClr r="0" g="0" b="0"/>
        </a:lnRef>
        <a:fillRef idx="1">
          <a:scrgbClr r="0" g="0" b="0"/>
        </a:fillRef>
        <a:effectRef idx="0">
          <a:scrgbClr r="0" g="0" b="0"/>
        </a:effectRef>
        <a:fontRef idx="minor"/>
      </dsp:style>
    </dsp:sp>
    <dsp:sp modelId="{FEC4C09D-1D1A-46F6-9E91-1CC48596E698}">
      <dsp:nvSpPr>
        <dsp:cNvPr id="0" name=""/>
        <dsp:cNvSpPr/>
      </dsp:nvSpPr>
      <dsp:spPr>
        <a:xfrm>
          <a:off x="236210" y="177526"/>
          <a:ext cx="429473" cy="429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EBAA6-AF6C-46F8-BE6C-7950A7F154E0}">
      <dsp:nvSpPr>
        <dsp:cNvPr id="0" name=""/>
        <dsp:cNvSpPr/>
      </dsp:nvSpPr>
      <dsp:spPr>
        <a:xfrm>
          <a:off x="901895" y="1832"/>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regulatory training (Here! You made it!)</a:t>
          </a:r>
        </a:p>
      </dsp:txBody>
      <dsp:txXfrm>
        <a:off x="901895" y="1832"/>
        <a:ext cx="5289676" cy="780861"/>
      </dsp:txXfrm>
    </dsp:sp>
    <dsp:sp modelId="{D5EFA15B-CE5C-4E76-A065-AB2619F4104B}">
      <dsp:nvSpPr>
        <dsp:cNvPr id="0" name=""/>
        <dsp:cNvSpPr/>
      </dsp:nvSpPr>
      <dsp:spPr>
        <a:xfrm>
          <a:off x="0" y="977909"/>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D2134-72E0-4BC1-AC2D-BB90FC256519}">
      <dsp:nvSpPr>
        <dsp:cNvPr id="0" name=""/>
        <dsp:cNvSpPr/>
      </dsp:nvSpPr>
      <dsp:spPr>
        <a:xfrm>
          <a:off x="236210" y="1153603"/>
          <a:ext cx="429473" cy="4294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FA0FE-5E5D-4653-8DFF-C261F74B5827}">
      <dsp:nvSpPr>
        <dsp:cNvPr id="0" name=""/>
        <dsp:cNvSpPr/>
      </dsp:nvSpPr>
      <dsp:spPr>
        <a:xfrm>
          <a:off x="901895" y="977909"/>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the program calendar and website resources</a:t>
          </a:r>
        </a:p>
      </dsp:txBody>
      <dsp:txXfrm>
        <a:off x="901895" y="977909"/>
        <a:ext cx="5289676" cy="780861"/>
      </dsp:txXfrm>
    </dsp:sp>
    <dsp:sp modelId="{9682300F-B24A-494B-B60B-1E3532E7BA0F}">
      <dsp:nvSpPr>
        <dsp:cNvPr id="0" name=""/>
        <dsp:cNvSpPr/>
      </dsp:nvSpPr>
      <dsp:spPr>
        <a:xfrm>
          <a:off x="0" y="1953986"/>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9EB0D-973F-4E66-9543-A93E3F425DD5}">
      <dsp:nvSpPr>
        <dsp:cNvPr id="0" name=""/>
        <dsp:cNvSpPr/>
      </dsp:nvSpPr>
      <dsp:spPr>
        <a:xfrm>
          <a:off x="236210" y="2129680"/>
          <a:ext cx="429473" cy="4294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91B67-DC91-4866-8928-92DA751DD9C3}">
      <dsp:nvSpPr>
        <dsp:cNvPr id="0" name=""/>
        <dsp:cNvSpPr/>
      </dsp:nvSpPr>
      <dsp:spPr>
        <a:xfrm>
          <a:off x="901895" y="1953986"/>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a:t>
          </a:r>
          <a:r>
            <a:rPr lang="en-US" sz="1900" kern="1200" dirty="0" err="1"/>
            <a:t>Jobx</a:t>
          </a:r>
          <a:r>
            <a:rPr lang="en-US" sz="1900" kern="1200" dirty="0"/>
            <a:t> Training </a:t>
          </a:r>
        </a:p>
      </dsp:txBody>
      <dsp:txXfrm>
        <a:off x="901895" y="1953986"/>
        <a:ext cx="5289676" cy="780861"/>
      </dsp:txXfrm>
    </dsp:sp>
    <dsp:sp modelId="{EFB781CF-0FDD-43F9-8139-86A6B45A9A51}">
      <dsp:nvSpPr>
        <dsp:cNvPr id="0" name=""/>
        <dsp:cNvSpPr/>
      </dsp:nvSpPr>
      <dsp:spPr>
        <a:xfrm>
          <a:off x="0" y="2930063"/>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1C1A8-8D50-41A2-BA9C-30989895C903}">
      <dsp:nvSpPr>
        <dsp:cNvPr id="0" name=""/>
        <dsp:cNvSpPr/>
      </dsp:nvSpPr>
      <dsp:spPr>
        <a:xfrm>
          <a:off x="236210" y="3105757"/>
          <a:ext cx="429473" cy="42947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27E51-47DF-49D1-952F-F43EBEF36515}">
      <dsp:nvSpPr>
        <dsp:cNvPr id="0" name=""/>
        <dsp:cNvSpPr/>
      </dsp:nvSpPr>
      <dsp:spPr>
        <a:xfrm>
          <a:off x="901895" y="2930063"/>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Complete the new supervisor request form if you are </a:t>
          </a:r>
          <a:r>
            <a:rPr lang="en-US" sz="1900" b="1" kern="1200" dirty="0"/>
            <a:t>new</a:t>
          </a:r>
          <a:r>
            <a:rPr lang="en-US" sz="1900" kern="1200" dirty="0"/>
            <a:t> to the program</a:t>
          </a:r>
        </a:p>
      </dsp:txBody>
      <dsp:txXfrm>
        <a:off x="901895" y="2930063"/>
        <a:ext cx="5289676" cy="780861"/>
      </dsp:txXfrm>
    </dsp:sp>
    <dsp:sp modelId="{08414AA6-164A-48DA-B6BB-6A0AB3BB7C6E}">
      <dsp:nvSpPr>
        <dsp:cNvPr id="0" name=""/>
        <dsp:cNvSpPr/>
      </dsp:nvSpPr>
      <dsp:spPr>
        <a:xfrm>
          <a:off x="0" y="3906140"/>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0C8D9-9CE2-4A46-B29F-31717DF45F7C}">
      <dsp:nvSpPr>
        <dsp:cNvPr id="0" name=""/>
        <dsp:cNvSpPr/>
      </dsp:nvSpPr>
      <dsp:spPr>
        <a:xfrm>
          <a:off x="236210" y="4081833"/>
          <a:ext cx="429473" cy="4294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10123-0790-4CE4-9A98-1B344586A093}">
      <dsp:nvSpPr>
        <dsp:cNvPr id="0" name=""/>
        <dsp:cNvSpPr/>
      </dsp:nvSpPr>
      <dsp:spPr>
        <a:xfrm>
          <a:off x="901895" y="3906140"/>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Pass your annual* quiz</a:t>
          </a:r>
        </a:p>
      </dsp:txBody>
      <dsp:txXfrm>
        <a:off x="901895" y="3906140"/>
        <a:ext cx="5289676" cy="780861"/>
      </dsp:txXfrm>
    </dsp:sp>
    <dsp:sp modelId="{55981281-F7AD-4454-82BC-E316DBAA53C7}">
      <dsp:nvSpPr>
        <dsp:cNvPr id="0" name=""/>
        <dsp:cNvSpPr/>
      </dsp:nvSpPr>
      <dsp:spPr>
        <a:xfrm>
          <a:off x="0" y="4882216"/>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6449D-5D59-4895-B5E2-D744BF14A1E3}">
      <dsp:nvSpPr>
        <dsp:cNvPr id="0" name=""/>
        <dsp:cNvSpPr/>
      </dsp:nvSpPr>
      <dsp:spPr>
        <a:xfrm>
          <a:off x="236210" y="5057910"/>
          <a:ext cx="429473" cy="4294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EE473-A579-4AC1-AF38-DC71B2F294C1}">
      <dsp:nvSpPr>
        <dsp:cNvPr id="0" name=""/>
        <dsp:cNvSpPr/>
      </dsp:nvSpPr>
      <dsp:spPr>
        <a:xfrm>
          <a:off x="901895" y="4882216"/>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When the above is complete, obtain access to </a:t>
          </a:r>
          <a:r>
            <a:rPr lang="en-US" sz="1900" kern="1200" dirty="0" err="1"/>
            <a:t>Jobx</a:t>
          </a:r>
          <a:r>
            <a:rPr lang="en-US" sz="1900" kern="1200" dirty="0"/>
            <a:t> and get to hiring! </a:t>
          </a:r>
        </a:p>
      </dsp:txBody>
      <dsp:txXfrm>
        <a:off x="901895" y="4882216"/>
        <a:ext cx="5289676" cy="7808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EB39E4-AC4C-43C4-B75A-3144AE87CAE7}" type="datetimeFigureOut">
              <a:rPr lang="en-US" smtClean="0"/>
              <a:t>6/25/2021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F25F389-9849-4E38-B586-9417DD82DA9F}" type="slidenum">
              <a:rPr lang="en-US" smtClean="0"/>
              <a:t>‹#›</a:t>
            </a:fld>
            <a:endParaRPr lang="en-US"/>
          </a:p>
        </p:txBody>
      </p:sp>
    </p:spTree>
    <p:extLst>
      <p:ext uri="{BB962C8B-B14F-4D97-AF65-F5344CB8AC3E}">
        <p14:creationId xmlns:p14="http://schemas.microsoft.com/office/powerpoint/2010/main" val="3765869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27FEB4-5F8F-43C1-B6FB-DB3692B7EEEC}" type="datetimeFigureOut">
              <a:rPr lang="en-US" smtClean="0"/>
              <a:t>6/25/2021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B45609-0F2D-42E9-B4E1-B71756F7A216}" type="slidenum">
              <a:rPr lang="en-US" smtClean="0"/>
              <a:t>‹#›</a:t>
            </a:fld>
            <a:endParaRPr lang="en-US"/>
          </a:p>
        </p:txBody>
      </p:sp>
    </p:spTree>
    <p:extLst>
      <p:ext uri="{BB962C8B-B14F-4D97-AF65-F5344CB8AC3E}">
        <p14:creationId xmlns:p14="http://schemas.microsoft.com/office/powerpoint/2010/main" val="103960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Medium" panose="020B0603020102020204" pitchFamily="34" charset="0"/>
              </a:rPr>
              <a:t>This presentation is for ALL Supervisors training on Work-Study regulations and guidelines. This training is required for any supervisor participating in work-study and must be reviewed at the beginning of each academic year. </a:t>
            </a:r>
          </a:p>
        </p:txBody>
      </p:sp>
      <p:sp>
        <p:nvSpPr>
          <p:cNvPr id="4" name="Slide Number Placeholder 3"/>
          <p:cNvSpPr>
            <a:spLocks noGrp="1"/>
          </p:cNvSpPr>
          <p:nvPr>
            <p:ph type="sldNum" sz="quarter" idx="5"/>
          </p:nvPr>
        </p:nvSpPr>
        <p:spPr/>
        <p:txBody>
          <a:bodyPr/>
          <a:lstStyle/>
          <a:p>
            <a:fld id="{C0B45609-0F2D-42E9-B4E1-B71756F7A216}" type="slidenum">
              <a:rPr lang="en-US" smtClean="0"/>
              <a:t>1</a:t>
            </a:fld>
            <a:endParaRPr lang="en-US"/>
          </a:p>
        </p:txBody>
      </p:sp>
    </p:spTree>
    <p:extLst>
      <p:ext uri="{BB962C8B-B14F-4D97-AF65-F5344CB8AC3E}">
        <p14:creationId xmlns:p14="http://schemas.microsoft.com/office/powerpoint/2010/main" val="27315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baseline="0" dirty="0"/>
              <a:t>Need to add links/ update the links! </a:t>
            </a:r>
          </a:p>
        </p:txBody>
      </p:sp>
      <p:sp>
        <p:nvSpPr>
          <p:cNvPr id="4" name="Slide Number Placeholder 3"/>
          <p:cNvSpPr>
            <a:spLocks noGrp="1"/>
          </p:cNvSpPr>
          <p:nvPr>
            <p:ph type="sldNum" sz="quarter" idx="5"/>
          </p:nvPr>
        </p:nvSpPr>
        <p:spPr/>
        <p:txBody>
          <a:bodyPr/>
          <a:lstStyle/>
          <a:p>
            <a:fld id="{C0B45609-0F2D-42E9-B4E1-B71756F7A216}" type="slidenum">
              <a:rPr lang="en-US" smtClean="0"/>
              <a:t>11</a:t>
            </a:fld>
            <a:endParaRPr lang="en-US"/>
          </a:p>
        </p:txBody>
      </p:sp>
    </p:spTree>
    <p:extLst>
      <p:ext uri="{BB962C8B-B14F-4D97-AF65-F5344CB8AC3E}">
        <p14:creationId xmlns:p14="http://schemas.microsoft.com/office/powerpoint/2010/main" val="355897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12</a:t>
            </a:fld>
            <a:endParaRPr lang="en-US"/>
          </a:p>
        </p:txBody>
      </p:sp>
    </p:spTree>
    <p:extLst>
      <p:ext uri="{BB962C8B-B14F-4D97-AF65-F5344CB8AC3E}">
        <p14:creationId xmlns:p14="http://schemas.microsoft.com/office/powerpoint/2010/main" val="138391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WS Student TIM Training: https://apps.fo.unc.edu/finance/training/tim-students-temps/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Time information for pay periods as well as expected submission days and pay dates can be found here: https://finance.unc.edu/services/payroll-preparation-and-distribution/</a:t>
            </a:r>
          </a:p>
          <a:p>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13</a:t>
            </a:fld>
            <a:endParaRPr lang="en-US"/>
          </a:p>
        </p:txBody>
      </p:sp>
    </p:spTree>
    <p:extLst>
      <p:ext uri="{BB962C8B-B14F-4D97-AF65-F5344CB8AC3E}">
        <p14:creationId xmlns:p14="http://schemas.microsoft.com/office/powerpoint/2010/main" val="298000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a:rPr>
              <a:t>Huey is available for pets and walks by visiting Assistant Director Meg DeMarco’s office on select days a week. Email work-study to secure your exclusive visit- only available to WS supervisors and WS students </a:t>
            </a:r>
          </a:p>
        </p:txBody>
      </p:sp>
      <p:sp>
        <p:nvSpPr>
          <p:cNvPr id="4" name="Slide Number Placeholder 3"/>
          <p:cNvSpPr>
            <a:spLocks noGrp="1"/>
          </p:cNvSpPr>
          <p:nvPr>
            <p:ph type="sldNum" sz="quarter" idx="5"/>
          </p:nvPr>
        </p:nvSpPr>
        <p:spPr/>
        <p:txBody>
          <a:bodyPr/>
          <a:lstStyle/>
          <a:p>
            <a:fld id="{C0B45609-0F2D-42E9-B4E1-B71756F7A216}" type="slidenum">
              <a:rPr lang="en-US" smtClean="0"/>
              <a:t>14</a:t>
            </a:fld>
            <a:endParaRPr lang="en-US"/>
          </a:p>
        </p:txBody>
      </p:sp>
    </p:spTree>
    <p:extLst>
      <p:ext uri="{BB962C8B-B14F-4D97-AF65-F5344CB8AC3E}">
        <p14:creationId xmlns:p14="http://schemas.microsoft.com/office/powerpoint/2010/main" val="105765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a supervisor on mutually acceptable schedule revisions, if needed</a:t>
            </a:r>
          </a:p>
          <a:p>
            <a:endParaRPr lang="en-US" dirty="0"/>
          </a:p>
          <a:p>
            <a:r>
              <a:rPr lang="en-US" dirty="0"/>
              <a:t>Both the Student and supervisor should:</a:t>
            </a:r>
          </a:p>
          <a:p>
            <a:pPr marL="584200" indent="-457200">
              <a:buSzPct val="100000"/>
            </a:pPr>
            <a:r>
              <a:rPr lang="en-US" dirty="0"/>
              <a:t>Maintaining accurate records of all hours worked </a:t>
            </a:r>
          </a:p>
          <a:p>
            <a:pPr marL="584200" indent="-457200">
              <a:buSzPct val="100000"/>
            </a:pPr>
            <a:r>
              <a:rPr lang="en-US" dirty="0"/>
              <a:t>Communicating regarding the failure of either party to meet established responsibilities and working to find a solution if such failures occur</a:t>
            </a:r>
          </a:p>
          <a:p>
            <a:pPr marL="584200" indent="-457200">
              <a:buSzPct val="100000"/>
            </a:pPr>
            <a:r>
              <a:rPr lang="en-US" dirty="0"/>
              <a:t>Ensuring the position helps the student progress towards their academic, professional, and/or personal development goals</a:t>
            </a:r>
          </a:p>
          <a:p>
            <a:pPr marL="584200" indent="-457200">
              <a:buSzPct val="100000"/>
            </a:pPr>
            <a:r>
              <a:rPr lang="en-US" dirty="0"/>
              <a:t>Preventing the student from exceeding weekly/annual work limits</a:t>
            </a:r>
          </a:p>
          <a:p>
            <a:endParaRPr lang="en-US" dirty="0"/>
          </a:p>
        </p:txBody>
      </p:sp>
      <p:sp>
        <p:nvSpPr>
          <p:cNvPr id="4" name="Slide Number Placeholder 3"/>
          <p:cNvSpPr>
            <a:spLocks noGrp="1"/>
          </p:cNvSpPr>
          <p:nvPr>
            <p:ph type="sldNum" sz="quarter" idx="5"/>
          </p:nvPr>
        </p:nvSpPr>
        <p:spPr/>
        <p:txBody>
          <a:bodyPr/>
          <a:lstStyle/>
          <a:p>
            <a:fld id="{C0B45609-0F2D-42E9-B4E1-B71756F7A216}" type="slidenum">
              <a:rPr lang="en-US" smtClean="0"/>
              <a:t>15</a:t>
            </a:fld>
            <a:endParaRPr lang="en-US"/>
          </a:p>
        </p:txBody>
      </p:sp>
    </p:spTree>
    <p:extLst>
      <p:ext uri="{BB962C8B-B14F-4D97-AF65-F5344CB8AC3E}">
        <p14:creationId xmlns:p14="http://schemas.microsoft.com/office/powerpoint/2010/main" val="278104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Student and supervisor should:</a:t>
            </a:r>
          </a:p>
          <a:p>
            <a:pPr marL="584200" indent="-457200">
              <a:buSzPct val="100000"/>
            </a:pPr>
            <a:r>
              <a:rPr lang="en-US" dirty="0"/>
              <a:t>Maintaining accurate records of all hours worked </a:t>
            </a:r>
          </a:p>
          <a:p>
            <a:pPr marL="584200" indent="-457200">
              <a:buSzPct val="100000"/>
            </a:pPr>
            <a:r>
              <a:rPr lang="en-US" dirty="0"/>
              <a:t>Communicating regarding the failure of either party to meet established responsibilities and working to find a solution if such failures occur</a:t>
            </a:r>
          </a:p>
          <a:p>
            <a:pPr marL="584200" indent="-457200">
              <a:buSzPct val="100000"/>
            </a:pPr>
            <a:r>
              <a:rPr lang="en-US" dirty="0"/>
              <a:t>Ensuring the position helps the student progress towards their academic, professional, and/or personal development goals</a:t>
            </a:r>
          </a:p>
          <a:p>
            <a:pPr marL="584200" indent="-457200">
              <a:buSzPct val="100000"/>
            </a:pPr>
            <a:r>
              <a:rPr lang="en-US" dirty="0"/>
              <a:t>Preventing the student from exceeding weekly/annual work limits</a:t>
            </a:r>
          </a:p>
          <a:p>
            <a:endParaRPr lang="en-US" dirty="0"/>
          </a:p>
        </p:txBody>
      </p:sp>
      <p:sp>
        <p:nvSpPr>
          <p:cNvPr id="4" name="Slide Number Placeholder 3"/>
          <p:cNvSpPr>
            <a:spLocks noGrp="1"/>
          </p:cNvSpPr>
          <p:nvPr>
            <p:ph type="sldNum" sz="quarter" idx="5"/>
          </p:nvPr>
        </p:nvSpPr>
        <p:spPr/>
        <p:txBody>
          <a:bodyPr/>
          <a:lstStyle/>
          <a:p>
            <a:fld id="{C0B45609-0F2D-42E9-B4E1-B71756F7A216}" type="slidenum">
              <a:rPr lang="en-US" smtClean="0"/>
              <a:t>16</a:t>
            </a:fld>
            <a:endParaRPr lang="en-US"/>
          </a:p>
        </p:txBody>
      </p:sp>
    </p:spTree>
    <p:extLst>
      <p:ext uri="{BB962C8B-B14F-4D97-AF65-F5344CB8AC3E}">
        <p14:creationId xmlns:p14="http://schemas.microsoft.com/office/powerpoint/2010/main" val="837296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45609-0F2D-42E9-B4E1-B71756F7A216}" type="slidenum">
              <a:rPr lang="en-US" smtClean="0"/>
              <a:t>17</a:t>
            </a:fld>
            <a:endParaRPr lang="en-US"/>
          </a:p>
        </p:txBody>
      </p:sp>
    </p:spTree>
    <p:extLst>
      <p:ext uri="{BB962C8B-B14F-4D97-AF65-F5344CB8AC3E}">
        <p14:creationId xmlns:p14="http://schemas.microsoft.com/office/powerpoint/2010/main" val="4114545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85750" indent="-285750">
              <a:buFont typeface="Arial" panose="020B0604020202020204" pitchFamily="34" charset="0"/>
              <a:buChar char="•"/>
            </a:pPr>
            <a:r>
              <a:rPr lang="en-US" b="1" dirty="0"/>
              <a:t>74%</a:t>
            </a:r>
            <a:r>
              <a:rPr lang="en-US" dirty="0"/>
              <a:t> begin looking for a job before school ever starts; </a:t>
            </a:r>
          </a:p>
          <a:p>
            <a:pPr marL="285750" indent="-285750">
              <a:buFont typeface="Arial" panose="020B0604020202020204" pitchFamily="34" charset="0"/>
              <a:buChar char="•"/>
            </a:pPr>
            <a:r>
              <a:rPr lang="en-US" b="1" dirty="0"/>
              <a:t>90%</a:t>
            </a:r>
            <a:r>
              <a:rPr lang="en-US" dirty="0"/>
              <a:t> do their looking before the third week of classes.  </a:t>
            </a:r>
          </a:p>
          <a:p>
            <a:r>
              <a:rPr lang="en-US" u="sng" dirty="0"/>
              <a:t>Make sure to </a:t>
            </a:r>
            <a:r>
              <a:rPr lang="en-US" b="1" u="sng" dirty="0"/>
              <a:t>post your jobs as soon as the program calendar allows in early July </a:t>
            </a:r>
            <a:r>
              <a:rPr lang="en-US" u="sng" dirty="0"/>
              <a:t>to reach these students</a:t>
            </a:r>
          </a:p>
          <a:p>
            <a:endParaRPr lang="en-US" u="sng" dirty="0">
              <a:cs typeface="Calibri"/>
            </a:endParaRPr>
          </a:p>
          <a:p>
            <a:endParaRPr lang="en-US" u="sng" dirty="0">
              <a:cs typeface="Calibri"/>
            </a:endParaRPr>
          </a:p>
          <a:p>
            <a:pPr marL="127000" indent="0">
              <a:buSzPct val="100000"/>
              <a:buNone/>
            </a:pPr>
            <a:r>
              <a:rPr lang="en-US" sz="2000" dirty="0"/>
              <a:t>A 2019 survey of over 600 WS student-respondents revealed the top 3 complaints of WS student participants are the same as in previous years:</a:t>
            </a:r>
          </a:p>
          <a:p>
            <a:pPr marL="1078088" lvl="1" indent="-493888">
              <a:buSzPct val="100000"/>
              <a:buFont typeface="+mj-lt"/>
              <a:buAutoNum type="arabicPeriod"/>
            </a:pPr>
            <a:r>
              <a:rPr lang="en-US" sz="1800" dirty="0"/>
              <a:t>Students did not have enough work to do</a:t>
            </a:r>
          </a:p>
          <a:p>
            <a:pPr marL="1078088" lvl="1" indent="-493888">
              <a:buSzPct val="100000"/>
              <a:buFont typeface="+mj-lt"/>
              <a:buAutoNum type="arabicPeriod"/>
            </a:pPr>
            <a:r>
              <a:rPr lang="en-US" sz="1800" dirty="0"/>
              <a:t>Students wanted more responsibility and more difficult projects</a:t>
            </a:r>
          </a:p>
          <a:p>
            <a:pPr marL="1078088" lvl="1" indent="-493888">
              <a:buSzPct val="100000"/>
              <a:buFont typeface="+mj-lt"/>
              <a:buAutoNum type="arabicPeriod"/>
            </a:pPr>
            <a:r>
              <a:rPr lang="en-US" sz="1800" dirty="0"/>
              <a:t>Students did not plan their hours properly and either didn’t earn their full award or ran out of funding too early in the year</a:t>
            </a:r>
          </a:p>
          <a:p>
            <a:pPr marL="127000" indent="0">
              <a:buSzPct val="100000"/>
              <a:buNone/>
            </a:pPr>
            <a:r>
              <a:rPr lang="en-US" sz="2000" dirty="0"/>
              <a:t>To help prevent these issues, we strongly recommend </a:t>
            </a:r>
          </a:p>
          <a:p>
            <a:pPr marL="1041400" lvl="1" indent="-457200">
              <a:buSzPct val="100000"/>
              <a:buFont typeface="+mj-lt"/>
              <a:buAutoNum type="arabicPeriod"/>
            </a:pPr>
            <a:r>
              <a:rPr lang="en-US" sz="1800" dirty="0"/>
              <a:t>Keeping a list of additional tasks on hand that students can complete as time allows (e.g. research, benchmarking, developing training guides).  Planning out larger, semester- or year-long projects that students can be in charge of and work on as time allows.</a:t>
            </a:r>
          </a:p>
          <a:p>
            <a:pPr marL="1041400" lvl="1" indent="-457200">
              <a:buSzPct val="100000"/>
              <a:buFont typeface="+mj-lt"/>
              <a:buAutoNum type="arabicPeriod"/>
            </a:pPr>
            <a:r>
              <a:rPr lang="en-US" sz="1800" dirty="0"/>
              <a:t>Helping students plan out their hours for the year when they first come on staff (e.g. calculate number of hours/week they’ll need to work during each week of the academic year in order to earn their full award)</a:t>
            </a:r>
          </a:p>
          <a:p>
            <a:pPr marL="1041400" lvl="1" indent="-457200">
              <a:buSzPct val="100000"/>
              <a:buFont typeface="+mj-lt"/>
              <a:buAutoNum type="arabicPeriod"/>
            </a:pPr>
            <a:r>
              <a:rPr lang="en-US" sz="1800" dirty="0"/>
              <a:t>Creating &amp; instituting a training program at the beginning of the year.  Include ways for students to continue advancing their skills as time allows over the remainder of the year so that they can move on to higher levels of responsibility.</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18</a:t>
            </a:fld>
            <a:endParaRPr lang="en-US"/>
          </a:p>
        </p:txBody>
      </p:sp>
    </p:spTree>
    <p:extLst>
      <p:ext uri="{BB962C8B-B14F-4D97-AF65-F5344CB8AC3E}">
        <p14:creationId xmlns:p14="http://schemas.microsoft.com/office/powerpoint/2010/main" val="55919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While uncommon, WS employees can be removed from, leave, or change positions during the academic year</a:t>
            </a:r>
          </a:p>
          <a:p>
            <a:endParaRPr lang="en-US" sz="1200" baseline="0" dirty="0">
              <a:solidFill>
                <a:schemeClr val="tx2"/>
              </a:solidFill>
            </a:endParaRPr>
          </a:p>
          <a:p>
            <a:pPr marL="127000" indent="0">
              <a:buSzPct val="100000"/>
              <a:buNone/>
            </a:pPr>
            <a:r>
              <a:rPr lang="en-US" sz="2000" dirty="0"/>
              <a:t>Most disciplinary issues result from three factors</a:t>
            </a:r>
          </a:p>
          <a:p>
            <a:pPr marL="1041400" lvl="1" indent="-457200">
              <a:buSzPct val="100000"/>
              <a:buFont typeface="+mj-lt"/>
              <a:buAutoNum type="arabicPeriod"/>
            </a:pPr>
            <a:r>
              <a:rPr lang="en-US" sz="1700" dirty="0"/>
              <a:t>Lack of supervision &amp; guidance (especially regarding expectations)</a:t>
            </a:r>
          </a:p>
          <a:p>
            <a:pPr marL="1041400" lvl="1" indent="-457200">
              <a:buSzPct val="100000"/>
              <a:buFont typeface="+mj-lt"/>
              <a:buAutoNum type="arabicPeriod"/>
            </a:pPr>
            <a:r>
              <a:rPr lang="en-US" sz="1700" dirty="0"/>
              <a:t>Attendance issues</a:t>
            </a:r>
          </a:p>
          <a:p>
            <a:pPr marL="1041400" lvl="1" indent="-457200">
              <a:buSzPct val="100000"/>
              <a:buFont typeface="+mj-lt"/>
              <a:buAutoNum type="arabicPeriod"/>
            </a:pPr>
            <a:r>
              <a:rPr lang="en-US" sz="1700" dirty="0"/>
              <a:t>Unclear communication </a:t>
            </a:r>
          </a:p>
          <a:p>
            <a:endParaRPr lang="en-US" sz="1200" baseline="0" dirty="0">
              <a:solidFill>
                <a:schemeClr val="tx2"/>
              </a:solidFill>
            </a:endParaRPr>
          </a:p>
          <a:p>
            <a:pPr marL="127000" indent="0">
              <a:buSzPct val="100000"/>
              <a:buNone/>
            </a:pPr>
            <a:r>
              <a:rPr lang="en-US" sz="2000" dirty="0"/>
              <a:t>To combat these issues, we recommend the following solutions:</a:t>
            </a:r>
          </a:p>
          <a:p>
            <a:pPr marL="1041400" lvl="1" indent="-457200">
              <a:buSzPct val="100000"/>
              <a:buFont typeface="+mj-lt"/>
              <a:buAutoNum type="arabicPeriod"/>
            </a:pPr>
            <a:r>
              <a:rPr lang="en-US" sz="1700" dirty="0"/>
              <a:t>Clearly document and discuss each student’s assigned duties and expectations with them at the beginning of the year.  If those items vary over time, make sure to document the changes &amp; review the information with the student.</a:t>
            </a:r>
          </a:p>
          <a:p>
            <a:pPr marL="1041400" lvl="1" indent="-457200">
              <a:buSzPct val="100000"/>
              <a:buFont typeface="+mj-lt"/>
              <a:buAutoNum type="arabicPeriod"/>
            </a:pPr>
            <a:r>
              <a:rPr lang="en-US" sz="1700" dirty="0"/>
              <a:t>Create a mutually agreed upon work schedule and operating policy/procedure for each student worker.  Have a procedure in place to amend the schedule, should the need arise.  </a:t>
            </a:r>
          </a:p>
          <a:p>
            <a:pPr marL="1041400" lvl="1" indent="-457200">
              <a:buSzPct val="100000"/>
              <a:buFont typeface="+mj-lt"/>
              <a:buAutoNum type="arabicPeriod"/>
            </a:pPr>
            <a:r>
              <a:rPr lang="en-US" sz="1700" dirty="0"/>
              <a:t>Have designated staff on hand to help supervise and work with WS employees at all times, including when the primary supervisor is not available (e.g. ill, in meetings). </a:t>
            </a:r>
          </a:p>
          <a:p>
            <a:pPr marL="1041400" lvl="1" indent="-457200">
              <a:buSzPct val="100000"/>
              <a:buFont typeface="+mj-lt"/>
              <a:buAutoNum type="arabicPeriod"/>
            </a:pPr>
            <a:r>
              <a:rPr lang="en-US" sz="1700" dirty="0"/>
              <a:t>Schedule regular meetings/communication with each WS student; just 5 minutes once a week can prevent major issues.</a:t>
            </a:r>
          </a:p>
          <a:p>
            <a:pPr marL="1041400" lvl="1" indent="-457200">
              <a:buSzPct val="100000"/>
              <a:buFont typeface="+mj-lt"/>
              <a:buAutoNum type="arabicPeriod"/>
            </a:pPr>
            <a:r>
              <a:rPr lang="en-US" sz="1700" dirty="0"/>
              <a:t>Complete required semesterly evaluations to provide students with performance feedback</a:t>
            </a:r>
          </a:p>
          <a:p>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20</a:t>
            </a:fld>
            <a:endParaRPr lang="en-US"/>
          </a:p>
        </p:txBody>
      </p:sp>
    </p:spTree>
    <p:extLst>
      <p:ext uri="{BB962C8B-B14F-4D97-AF65-F5344CB8AC3E}">
        <p14:creationId xmlns:p14="http://schemas.microsoft.com/office/powerpoint/2010/main" val="278123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indent="0">
              <a:buSzPct val="100000"/>
              <a:buNone/>
            </a:pPr>
            <a:r>
              <a:rPr lang="en-US" sz="1200" dirty="0"/>
              <a:t>The following are the four most common program administration errors by supervisors during the 2019-20 academic year</a:t>
            </a:r>
          </a:p>
          <a:p>
            <a:pPr marL="584200" indent="-457200">
              <a:buSzPct val="100000"/>
              <a:buFont typeface="+mj-lt"/>
              <a:buAutoNum type="arabicPeriod"/>
            </a:pPr>
            <a:r>
              <a:rPr lang="en-US" sz="1200" dirty="0"/>
              <a:t>Allowing the student to exceed their annual earnings limit</a:t>
            </a:r>
          </a:p>
          <a:p>
            <a:pPr marL="584200" indent="-457200">
              <a:buSzPct val="100000"/>
              <a:buFont typeface="+mj-lt"/>
              <a:buAutoNum type="arabicPeriod"/>
            </a:pPr>
            <a:r>
              <a:rPr lang="en-US" sz="1200" dirty="0"/>
              <a:t>Allowing the student to begin work without collecting proof of their WS Training completion</a:t>
            </a:r>
          </a:p>
          <a:p>
            <a:pPr marL="584200" indent="-457200">
              <a:buSzPct val="100000"/>
              <a:buFont typeface="+mj-lt"/>
              <a:buAutoNum type="arabicPeriod"/>
            </a:pPr>
            <a:r>
              <a:rPr lang="en-US" sz="1200" dirty="0"/>
              <a:t>Allowing the student to begin work without completing the required verification and payroll process with their HR Representative</a:t>
            </a:r>
          </a:p>
          <a:p>
            <a:pPr marL="584200" indent="-457200">
              <a:buSzPct val="100000"/>
              <a:buFont typeface="+mj-lt"/>
              <a:buAutoNum type="arabicPeriod"/>
            </a:pPr>
            <a:r>
              <a:rPr lang="en-US" sz="1200" dirty="0"/>
              <a:t>Hiring students without their approval</a:t>
            </a:r>
          </a:p>
          <a:p>
            <a:pPr marL="127000" indent="0">
              <a:buSzPct val="100000"/>
              <a:buNone/>
            </a:pPr>
            <a:r>
              <a:rPr lang="en-US" sz="1200" dirty="0"/>
              <a:t>We strongly recommend tracking student hours AND making a hiring checklist </a:t>
            </a:r>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21</a:t>
            </a:fld>
            <a:endParaRPr lang="en-US"/>
          </a:p>
        </p:txBody>
      </p:sp>
    </p:spTree>
    <p:extLst>
      <p:ext uri="{BB962C8B-B14F-4D97-AF65-F5344CB8AC3E}">
        <p14:creationId xmlns:p14="http://schemas.microsoft.com/office/powerpoint/2010/main" val="111937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Regulatory training is specific for on vs off campus supervisors</a:t>
            </a:r>
          </a:p>
          <a:p>
            <a:pPr marL="228600" indent="-228600">
              <a:buAutoNum type="arabicPeriod"/>
            </a:pPr>
            <a:r>
              <a:rPr lang="en-US" baseline="0" dirty="0"/>
              <a:t>Review Program Calendar and Website Resources</a:t>
            </a:r>
          </a:p>
          <a:p>
            <a:pPr marL="228600" indent="-228600">
              <a:buAutoNum type="arabicPeriod"/>
            </a:pPr>
            <a:r>
              <a:rPr lang="en-US" baseline="0" dirty="0" err="1"/>
              <a:t>Jobx</a:t>
            </a:r>
            <a:r>
              <a:rPr lang="en-US" baseline="0" dirty="0"/>
              <a:t> training for ON campus supervisors, not the </a:t>
            </a:r>
            <a:r>
              <a:rPr lang="en-US" baseline="0" dirty="0" err="1"/>
              <a:t>Jobx</a:t>
            </a:r>
            <a:r>
              <a:rPr lang="en-US" baseline="0" dirty="0"/>
              <a:t> training for off campus supervisors</a:t>
            </a:r>
          </a:p>
          <a:p>
            <a:pPr marL="228600" indent="-228600">
              <a:buAutoNum type="arabicPeriod"/>
            </a:pPr>
            <a:r>
              <a:rPr lang="en-US" baseline="0" dirty="0"/>
              <a:t>New supervisor request form for new and replacement supervisors to complete once </a:t>
            </a:r>
          </a:p>
          <a:p>
            <a:pPr marL="228600" indent="-228600">
              <a:buAutoNum type="arabicPeriod"/>
            </a:pPr>
            <a:r>
              <a:rPr lang="en-US" baseline="0" dirty="0"/>
              <a:t>Pass the annual quiz!</a:t>
            </a:r>
          </a:p>
          <a:p>
            <a:pPr marL="228600" indent="-228600">
              <a:buAutoNum type="arabicPeriod"/>
            </a:pPr>
            <a:r>
              <a:rPr lang="en-US" baseline="0" dirty="0" err="1"/>
              <a:t>Jobx</a:t>
            </a:r>
            <a:r>
              <a:rPr lang="en-US" baseline="0" dirty="0"/>
              <a:t> Access granted </a:t>
            </a:r>
          </a:p>
          <a:p>
            <a:pPr marL="0" indent="0">
              <a:buNone/>
            </a:pPr>
            <a:endParaRPr lang="en-US" baseline="0" dirty="0"/>
          </a:p>
          <a:p>
            <a:pPr marL="0" indent="0">
              <a:buNone/>
            </a:pPr>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3</a:t>
            </a:fld>
            <a:endParaRPr lang="en-US"/>
          </a:p>
        </p:txBody>
      </p:sp>
    </p:spTree>
    <p:extLst>
      <p:ext uri="{BB962C8B-B14F-4D97-AF65-F5344CB8AC3E}">
        <p14:creationId xmlns:p14="http://schemas.microsoft.com/office/powerpoint/2010/main" val="2265669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Here? New Supervisor in general? Check out the extra resources on our website</a:t>
            </a:r>
          </a:p>
          <a:p>
            <a:r>
              <a:rPr lang="en-US" dirty="0"/>
              <a:t>https://studentaid.unc.edu/work-study-program/work-study-supervisor-resources/</a:t>
            </a:r>
          </a:p>
        </p:txBody>
      </p:sp>
      <p:sp>
        <p:nvSpPr>
          <p:cNvPr id="4" name="Slide Number Placeholder 3"/>
          <p:cNvSpPr>
            <a:spLocks noGrp="1"/>
          </p:cNvSpPr>
          <p:nvPr>
            <p:ph type="sldNum" sz="quarter" idx="5"/>
          </p:nvPr>
        </p:nvSpPr>
        <p:spPr/>
        <p:txBody>
          <a:bodyPr/>
          <a:lstStyle/>
          <a:p>
            <a:fld id="{C0B45609-0F2D-42E9-B4E1-B71756F7A216}" type="slidenum">
              <a:rPr lang="en-US" smtClean="0"/>
              <a:t>22</a:t>
            </a:fld>
            <a:endParaRPr lang="en-US"/>
          </a:p>
        </p:txBody>
      </p:sp>
    </p:spTree>
    <p:extLst>
      <p:ext uri="{BB962C8B-B14F-4D97-AF65-F5344CB8AC3E}">
        <p14:creationId xmlns:p14="http://schemas.microsoft.com/office/powerpoint/2010/main" val="1644503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B45609-0F2D-42E9-B4E1-B71756F7A216}" type="slidenum">
              <a:rPr lang="en-US" smtClean="0"/>
              <a:t>23</a:t>
            </a:fld>
            <a:endParaRPr lang="en-US"/>
          </a:p>
        </p:txBody>
      </p:sp>
    </p:spTree>
    <p:extLst>
      <p:ext uri="{BB962C8B-B14F-4D97-AF65-F5344CB8AC3E}">
        <p14:creationId xmlns:p14="http://schemas.microsoft.com/office/powerpoint/2010/main" val="226586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those students who have been awarded FWS may participate in FWS employment opportunities</a:t>
            </a:r>
          </a:p>
          <a:p>
            <a:endParaRPr lang="en-US" dirty="0">
              <a:cs typeface="Calibri"/>
            </a:endParaRPr>
          </a:p>
          <a:p>
            <a:pPr marL="620888" indent="-493888">
              <a:buSzPct val="100000"/>
              <a:buFontTx/>
              <a:buChar char="•"/>
            </a:pPr>
            <a:r>
              <a:rPr lang="en-US" sz="1200" dirty="0"/>
              <a:t>CBM will process all pending invoices on the 14</a:t>
            </a:r>
            <a:r>
              <a:rPr lang="en-US" sz="1200" baseline="30000" dirty="0"/>
              <a:t>th</a:t>
            </a:r>
            <a:r>
              <a:rPr lang="en-US" sz="1200" dirty="0"/>
              <a:t> of the month.  Departmental business officers then have until the 22</a:t>
            </a:r>
            <a:r>
              <a:rPr lang="en-US" sz="1200" baseline="30000" dirty="0"/>
              <a:t>nd</a:t>
            </a:r>
            <a:r>
              <a:rPr lang="en-US" sz="1200" dirty="0"/>
              <a:t> to adjust billing to a non-default funding source (if needed).</a:t>
            </a:r>
          </a:p>
          <a:p>
            <a:pPr marL="620888" indent="-493888">
              <a:buSzPct val="100000"/>
              <a:buFontTx/>
              <a:buChar char="•"/>
            </a:pPr>
            <a:r>
              <a:rPr lang="en-US" sz="1200" dirty="0"/>
              <a:t>Additional information on this process can be found here:</a:t>
            </a:r>
            <a:endParaRPr lang="en-US" dirty="0"/>
          </a:p>
          <a:p>
            <a:pPr>
              <a:buFont typeface="Arial" panose="020B0604020202020204" pitchFamily="34" charset="0"/>
              <a:buNone/>
            </a:pPr>
            <a:r>
              <a:rPr lang="en-US" dirty="0"/>
              <a:t>https://unc.studentemployment.ngwebsolutions.com/cimages/CBM_Dept_Default_Setup.pdf</a:t>
            </a:r>
          </a:p>
          <a:p>
            <a:pPr>
              <a:buFont typeface="Arial" panose="020B0604020202020204" pitchFamily="34" charset="0"/>
              <a:buNone/>
            </a:pPr>
            <a:r>
              <a:rPr lang="en-US" dirty="0"/>
              <a:t>https://ccinfo.unc.edu/resource-docs/using-the-customer-billing-management-cbm-system/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4</a:t>
            </a:fld>
            <a:endParaRPr lang="en-US"/>
          </a:p>
        </p:txBody>
      </p:sp>
    </p:spTree>
    <p:extLst>
      <p:ext uri="{BB962C8B-B14F-4D97-AF65-F5344CB8AC3E}">
        <p14:creationId xmlns:p14="http://schemas.microsoft.com/office/powerpoint/2010/main" val="26666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5</a:t>
            </a:fld>
            <a:endParaRPr lang="en-US"/>
          </a:p>
        </p:txBody>
      </p:sp>
    </p:spTree>
    <p:extLst>
      <p:ext uri="{BB962C8B-B14F-4D97-AF65-F5344CB8AC3E}">
        <p14:creationId xmlns:p14="http://schemas.microsoft.com/office/powerpoint/2010/main" val="51384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888" indent="-493888">
              <a:buSzPct val="100000"/>
              <a:buFontTx/>
              <a:buChar char="•"/>
            </a:pPr>
            <a:r>
              <a:rPr lang="en-US" sz="1200" dirty="0"/>
              <a:t>CBM will process all pending invoices on the 14</a:t>
            </a:r>
            <a:r>
              <a:rPr lang="en-US" sz="1200" baseline="30000" dirty="0"/>
              <a:t>th</a:t>
            </a:r>
            <a:r>
              <a:rPr lang="en-US" sz="1200" dirty="0"/>
              <a:t> of the month.  Departmental business officers then have until the 22</a:t>
            </a:r>
            <a:r>
              <a:rPr lang="en-US" sz="1200" baseline="30000" dirty="0"/>
              <a:t>nd</a:t>
            </a:r>
            <a:r>
              <a:rPr lang="en-US" sz="1200" dirty="0"/>
              <a:t> to adjust billing to a non-default funding source (if needed).</a:t>
            </a:r>
          </a:p>
          <a:p>
            <a:pPr marL="620888" indent="-493888">
              <a:buSzPct val="100000"/>
              <a:buFontTx/>
              <a:buChar char="•"/>
            </a:pPr>
            <a:r>
              <a:rPr lang="en-US" sz="1200" dirty="0"/>
              <a:t>Additional information on this process can be found here:</a:t>
            </a:r>
            <a:endParaRPr lang="en-US" dirty="0"/>
          </a:p>
          <a:p>
            <a:pPr>
              <a:buFont typeface="Arial" panose="020B0604020202020204" pitchFamily="34" charset="0"/>
              <a:buNone/>
            </a:pPr>
            <a:r>
              <a:rPr lang="en-US" dirty="0"/>
              <a:t>https://unc.studentemployment.ngwebsolutions.com/cimages/CBM_Dept_Default_Setup.pdf</a:t>
            </a:r>
          </a:p>
          <a:p>
            <a:pPr>
              <a:buFont typeface="Arial" panose="020B0604020202020204" pitchFamily="34" charset="0"/>
              <a:buNone/>
            </a:pPr>
            <a:r>
              <a:rPr lang="en-US" dirty="0"/>
              <a:t>https://ccinfo.unc.edu/resource-docs/using-the-customer-billing-management-cbm-system/</a:t>
            </a:r>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6</a:t>
            </a:fld>
            <a:endParaRPr lang="en-US"/>
          </a:p>
        </p:txBody>
      </p:sp>
    </p:spTree>
    <p:extLst>
      <p:ext uri="{BB962C8B-B14F-4D97-AF65-F5344CB8AC3E}">
        <p14:creationId xmlns:p14="http://schemas.microsoft.com/office/powerpoint/2010/main" val="398016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Students hired without authorization through </a:t>
            </a:r>
            <a:r>
              <a:rPr lang="en-US" b="1" u="sng" dirty="0" err="1"/>
              <a:t>JobX</a:t>
            </a:r>
            <a:r>
              <a:rPr lang="en-US" b="1" u="sng" dirty="0"/>
              <a:t> will have their earned wages retroactively charged to the hiring department.</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7</a:t>
            </a:fld>
            <a:endParaRPr lang="en-US"/>
          </a:p>
        </p:txBody>
      </p:sp>
    </p:spTree>
    <p:extLst>
      <p:ext uri="{BB962C8B-B14F-4D97-AF65-F5344CB8AC3E}">
        <p14:creationId xmlns:p14="http://schemas.microsoft.com/office/powerpoint/2010/main" val="249090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Reminder: a registered supervisor must be present any time a student is at work</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8</a:t>
            </a:fld>
            <a:endParaRPr lang="en-US"/>
          </a:p>
        </p:txBody>
      </p:sp>
    </p:spTree>
    <p:extLst>
      <p:ext uri="{BB962C8B-B14F-4D97-AF65-F5344CB8AC3E}">
        <p14:creationId xmlns:p14="http://schemas.microsoft.com/office/powerpoint/2010/main" val="236118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highly advisable that employees without supervisory experience receive appropriate training and/or experience prior to serving as a WS Supervisor </a:t>
            </a:r>
          </a:p>
          <a:p>
            <a:endParaRPr lang="en-US" dirty="0">
              <a:cs typeface="Calibri"/>
            </a:endParaRPr>
          </a:p>
          <a:p>
            <a:pPr marL="620888" indent="-493888">
              <a:buSzPct val="100000"/>
              <a:buFontTx/>
              <a:buChar char="•"/>
            </a:pPr>
            <a:r>
              <a:rPr lang="en-US" dirty="0"/>
              <a:t>If a supervisor leaves their position or is no longer able to manage student workers, another supervisor must replace them in the </a:t>
            </a:r>
            <a:r>
              <a:rPr lang="en-US" dirty="0" err="1"/>
              <a:t>JobX</a:t>
            </a:r>
            <a:r>
              <a:rPr lang="en-US" dirty="0"/>
              <a:t> system.</a:t>
            </a:r>
          </a:p>
          <a:p>
            <a:pPr marL="620888" indent="-493888">
              <a:buSzPct val="100000"/>
              <a:buFontTx/>
              <a:buChar char="•"/>
            </a:pPr>
            <a:r>
              <a:rPr lang="en-US" b="1" u="sng" dirty="0"/>
              <a:t>If a department has students working without a valid supervisor (who must registered as such in </a:t>
            </a:r>
            <a:r>
              <a:rPr lang="en-US" b="1" u="sng" dirty="0" err="1"/>
              <a:t>JobX</a:t>
            </a:r>
            <a:r>
              <a:rPr lang="en-US" b="1" u="sng" dirty="0"/>
              <a:t>), student earnings will be retroactively charged to the department.</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9</a:t>
            </a:fld>
            <a:endParaRPr lang="en-US"/>
          </a:p>
        </p:txBody>
      </p:sp>
    </p:spTree>
    <p:extLst>
      <p:ext uri="{BB962C8B-B14F-4D97-AF65-F5344CB8AC3E}">
        <p14:creationId xmlns:p14="http://schemas.microsoft.com/office/powerpoint/2010/main" val="204438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10</a:t>
            </a:fld>
            <a:endParaRPr lang="en-US"/>
          </a:p>
        </p:txBody>
      </p:sp>
    </p:spTree>
    <p:extLst>
      <p:ext uri="{BB962C8B-B14F-4D97-AF65-F5344CB8AC3E}">
        <p14:creationId xmlns:p14="http://schemas.microsoft.com/office/powerpoint/2010/main" val="388417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212" y="1419819"/>
            <a:ext cx="7322545" cy="2387600"/>
          </a:xfrm>
        </p:spPr>
        <p:txBody>
          <a:bodyPr anchor="b"/>
          <a:lstStyle>
            <a:lvl1pPr algn="l">
              <a:defRPr sz="6000">
                <a:solidFill>
                  <a:schemeClr val="bg1"/>
                </a:solidFill>
                <a:latin typeface="Franklin Gothic Demi" panose="020B07030201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56212" y="4002836"/>
            <a:ext cx="9144000" cy="614884"/>
          </a:xfrm>
        </p:spPr>
        <p:txBody>
          <a:bodyPr/>
          <a:lstStyle>
            <a:lvl1pPr marL="0" indent="0" algn="l">
              <a:lnSpc>
                <a:spcPct val="50000"/>
              </a:lnSpc>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January 30, 2020</a:t>
            </a:r>
          </a:p>
          <a:p>
            <a:r>
              <a:rPr lang="en-US"/>
              <a:t>5-5:45 p.m. EST</a:t>
            </a:r>
          </a:p>
        </p:txBody>
      </p:sp>
    </p:spTree>
    <p:extLst>
      <p:ext uri="{BB962C8B-B14F-4D97-AF65-F5344CB8AC3E}">
        <p14:creationId xmlns:p14="http://schemas.microsoft.com/office/powerpoint/2010/main" val="110205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9912F-49D0-484C-B68F-E6E434AC9309}"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114246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9912F-49D0-484C-B68F-E6E434AC9309}"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33478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51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chemeClr val="bg1"/>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56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065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89912F-49D0-484C-B68F-E6E434AC9309}"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63526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89912F-49D0-484C-B68F-E6E434AC9309}"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100213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9912F-49D0-484C-B68F-E6E434AC9309}"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365700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9912F-49D0-484C-B68F-E6E434AC9309}"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56151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9912F-49D0-484C-B68F-E6E434AC9309}"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6597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9912F-49D0-484C-B68F-E6E434AC9309}"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D72EB-AC7E-459D-B34F-70530254AF4C}" type="slidenum">
              <a:rPr lang="en-US" smtClean="0"/>
              <a:t>‹#›</a:t>
            </a:fld>
            <a:endParaRPr lang="en-US"/>
          </a:p>
        </p:txBody>
      </p:sp>
    </p:spTree>
    <p:extLst>
      <p:ext uri="{BB962C8B-B14F-4D97-AF65-F5344CB8AC3E}">
        <p14:creationId xmlns:p14="http://schemas.microsoft.com/office/powerpoint/2010/main" val="69564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finance.unc.edu/services/payroll-preparation-and-distribution/" TargetMode="External"/><Relationship Id="rId5" Type="http://schemas.openxmlformats.org/officeDocument/2006/relationships/hyperlink" Target="https://apps.fo.unc.edu/finance/training/tim-students-temps/"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c-ch.formstack.com/forms/wsterminationfor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tudentaid.unc.edu/wp-content/uploads/sites/1072/2021/03/Fall-2021-Spring-2022-WS-Program-Calendar.xls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studentaid.unc.edu/work-study-program/work-study-supervisor-resources/" TargetMode="External"/><Relationship Id="rId5" Type="http://schemas.openxmlformats.org/officeDocument/2006/relationships/hyperlink" Target="https://studentaid.unc.edu/wp-content/uploads/sites/1072/2021/03/OnboardingChecklistv2-4.docx" TargetMode="External"/><Relationship Id="rId4" Type="http://schemas.openxmlformats.org/officeDocument/2006/relationships/hyperlink" Target="https://studentaid.unc.edu/wp-content/uploads/sites/1072/2021/03/Work_Schedule_Plan_Student-2022.xls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carolinatogether.unc.edu/carolina-away/"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ccinfo.unc.edu/resource-docs/using-the-customer-billing-management-cbm-syste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ccinfo.unc.edu/resource-docs/using-the-customer-billing-management-cbm-syste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c-ch.formstack.com/forms/?2712305-1unHg3PbM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A building next to a tree&#10;&#10;Description automatically generated">
            <a:extLst>
              <a:ext uri="{FF2B5EF4-FFF2-40B4-BE49-F238E27FC236}">
                <a16:creationId xmlns:a16="http://schemas.microsoft.com/office/drawing/2014/main" id="{F2C19B56-9737-6145-B8B2-53050D2D1F4A}"/>
              </a:ext>
            </a:extLst>
          </p:cNvPr>
          <p:cNvPicPr>
            <a:picLocks noChangeAspect="1"/>
          </p:cNvPicPr>
          <p:nvPr/>
        </p:nvPicPr>
        <p:blipFill rotWithShape="1">
          <a:blip r:embed="rId3">
            <a:extLst>
              <a:ext uri="{28A0092B-C50C-407E-A947-70E740481C1C}">
                <a14:useLocalDpi xmlns:a14="http://schemas.microsoft.com/office/drawing/2010/main" val="0"/>
              </a:ext>
            </a:extLst>
          </a:blip>
          <a:srcRect t="33385" r="26051" b="4221"/>
          <a:stretch/>
        </p:blipFill>
        <p:spPr>
          <a:xfrm>
            <a:off x="0" y="0"/>
            <a:ext cx="12192001" cy="6858000"/>
          </a:xfrm>
          <a:prstGeom prst="rect">
            <a:avLst/>
          </a:prstGeom>
        </p:spPr>
      </p:pic>
      <p:sp>
        <p:nvSpPr>
          <p:cNvPr id="6" name="Rectangle 5"/>
          <p:cNvSpPr/>
          <p:nvPr/>
        </p:nvSpPr>
        <p:spPr>
          <a:xfrm>
            <a:off x="0" y="1157288"/>
            <a:ext cx="12192000" cy="5700712"/>
          </a:xfrm>
          <a:prstGeom prst="rect">
            <a:avLst/>
          </a:prstGeom>
          <a:gradFill>
            <a:gsLst>
              <a:gs pos="66000">
                <a:schemeClr val="bg2">
                  <a:lumMod val="10000"/>
                  <a:alpha val="0"/>
                </a:schemeClr>
              </a:gs>
              <a:gs pos="100000">
                <a:schemeClr val="bg2">
                  <a:lumMod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19044582-DC3B-4246-BF18-EDAFC7BB1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3140">
            <a:off x="-3469759" y="1633298"/>
            <a:ext cx="9229940" cy="6858000"/>
          </a:xfrm>
          <a:prstGeom prst="rect">
            <a:avLst/>
          </a:prstGeom>
        </p:spPr>
      </p:pic>
      <p:sp>
        <p:nvSpPr>
          <p:cNvPr id="8" name="Title 1">
            <a:extLst>
              <a:ext uri="{FF2B5EF4-FFF2-40B4-BE49-F238E27FC236}">
                <a16:creationId xmlns:a16="http://schemas.microsoft.com/office/drawing/2014/main" id="{3BDCB34E-F2F0-F44A-8677-154C5DD0CDC0}"/>
              </a:ext>
            </a:extLst>
          </p:cNvPr>
          <p:cNvSpPr txBox="1">
            <a:spLocks/>
          </p:cNvSpPr>
          <p:nvPr/>
        </p:nvSpPr>
        <p:spPr>
          <a:xfrm>
            <a:off x="260438" y="3772013"/>
            <a:ext cx="6602477" cy="20502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bg1"/>
                </a:solidFill>
                <a:latin typeface="Franklin Gothic Demi" panose="020B0703020102020204" pitchFamily="34" charset="0"/>
                <a:ea typeface="+mj-ea"/>
                <a:cs typeface="+mj-cs"/>
              </a:defRPr>
            </a:lvl1pPr>
          </a:lstStyle>
          <a:p>
            <a:endParaRPr lang="en-US" sz="8000" dirty="0">
              <a:latin typeface="+mj-lt"/>
            </a:endParaRPr>
          </a:p>
          <a:p>
            <a:endParaRPr lang="en-US" dirty="0">
              <a:latin typeface="+mj-lt"/>
            </a:endParaRPr>
          </a:p>
          <a:p>
            <a:endParaRPr lang="en-US" dirty="0">
              <a:latin typeface="+mj-lt"/>
            </a:endParaRPr>
          </a:p>
          <a:p>
            <a:endParaRPr lang="en-US" dirty="0">
              <a:latin typeface="+mj-lt"/>
            </a:endParaRPr>
          </a:p>
          <a:p>
            <a:r>
              <a:rPr lang="en-US" sz="5600" dirty="0">
                <a:latin typeface="+mj-lt"/>
              </a:rPr>
              <a:t>Work-Study</a:t>
            </a:r>
          </a:p>
          <a:p>
            <a:r>
              <a:rPr lang="en-US" sz="5600" dirty="0">
                <a:solidFill>
                  <a:srgbClr val="1D3D6B"/>
                </a:solidFill>
                <a:latin typeface="+mj-lt"/>
              </a:rPr>
              <a:t>On-Campus</a:t>
            </a:r>
            <a:r>
              <a:rPr lang="en-US" sz="5600" dirty="0">
                <a:latin typeface="+mj-lt"/>
              </a:rPr>
              <a:t> Supervisors</a:t>
            </a:r>
          </a:p>
          <a:p>
            <a:r>
              <a:rPr lang="en-US" sz="3200" dirty="0">
                <a:latin typeface="+mj-lt"/>
              </a:rPr>
              <a:t>Regulatory Training</a:t>
            </a:r>
          </a:p>
          <a:p>
            <a:r>
              <a:rPr lang="en-US" sz="3200" dirty="0">
                <a:latin typeface="+mj-lt"/>
              </a:rPr>
              <a:t>21-22</a:t>
            </a:r>
          </a:p>
        </p:txBody>
      </p:sp>
      <p:pic>
        <p:nvPicPr>
          <p:cNvPr id="4" name="Picture 3" descr="A picture containing text&#10;&#10;Description automatically generated">
            <a:extLst>
              <a:ext uri="{FF2B5EF4-FFF2-40B4-BE49-F238E27FC236}">
                <a16:creationId xmlns:a16="http://schemas.microsoft.com/office/drawing/2014/main" id="{FDB5CDC2-949A-4ABF-87AE-B1569F9E0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4009" y="6297675"/>
            <a:ext cx="3300991" cy="460249"/>
          </a:xfrm>
          <a:prstGeom prst="rect">
            <a:avLst/>
          </a:prstGeom>
        </p:spPr>
      </p:pic>
    </p:spTree>
    <p:extLst>
      <p:ext uri="{BB962C8B-B14F-4D97-AF65-F5344CB8AC3E}">
        <p14:creationId xmlns:p14="http://schemas.microsoft.com/office/powerpoint/2010/main" val="200407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541D6A1-B558-7844-854D-7AE417F6E349}"/>
              </a:ext>
            </a:extLst>
          </p:cNvPr>
          <p:cNvSpPr txBox="1">
            <a:spLocks/>
          </p:cNvSpPr>
          <p:nvPr/>
        </p:nvSpPr>
        <p:spPr>
          <a:xfrm>
            <a:off x="572494" y="117235"/>
            <a:ext cx="11047013"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spcAft>
                <a:spcPts val="600"/>
              </a:spcAft>
            </a:pPr>
            <a:r>
              <a:rPr lang="en-US" sz="5400">
                <a:latin typeface="+mj-lt"/>
              </a:rPr>
              <a:t>Eligible Jobs</a:t>
            </a:r>
          </a:p>
        </p:txBody>
      </p:sp>
      <p:sp>
        <p:nvSpPr>
          <p:cNvPr id="2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tree, outdoor, street&#10;&#10;Description automatically generated">
            <a:extLst>
              <a:ext uri="{FF2B5EF4-FFF2-40B4-BE49-F238E27FC236}">
                <a16:creationId xmlns:a16="http://schemas.microsoft.com/office/drawing/2014/main" id="{9C17B543-B2B1-4D71-99F8-A195578A7E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01" r="1738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9" name="Content Placeholder 2">
            <a:extLst>
              <a:ext uri="{FF2B5EF4-FFF2-40B4-BE49-F238E27FC236}">
                <a16:creationId xmlns:a16="http://schemas.microsoft.com/office/drawing/2014/main" id="{C4BBB759-93C4-874D-93AF-487EA07297FC}"/>
              </a:ext>
            </a:extLst>
          </p:cNvPr>
          <p:cNvSpPr txBox="1">
            <a:spLocks/>
          </p:cNvSpPr>
          <p:nvPr/>
        </p:nvSpPr>
        <p:spPr>
          <a:xfrm>
            <a:off x="4516341" y="1897380"/>
            <a:ext cx="7463849" cy="4843385"/>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4800" b="1" dirty="0">
                <a:solidFill>
                  <a:schemeClr val="accent1"/>
                </a:solidFill>
              </a:rPr>
              <a:t>Students may hold only one WS position at a time but may be simultaneously be employed in other non-WS positions </a:t>
            </a:r>
          </a:p>
          <a:p>
            <a:pPr marL="0" indent="0">
              <a:spcBef>
                <a:spcPts val="0"/>
              </a:spcBef>
              <a:buNone/>
            </a:pPr>
            <a:endParaRPr lang="en-US" sz="4800" b="1" dirty="0">
              <a:solidFill>
                <a:schemeClr val="accent1"/>
              </a:solidFill>
            </a:endParaRPr>
          </a:p>
          <a:p>
            <a:pPr marL="0" indent="0">
              <a:spcBef>
                <a:spcPts val="0"/>
              </a:spcBef>
              <a:buNone/>
            </a:pPr>
            <a:r>
              <a:rPr lang="en-US" sz="4800" b="1" dirty="0">
                <a:solidFill>
                  <a:schemeClr val="accent1"/>
                </a:solidFill>
              </a:rPr>
              <a:t>Students are part-time employees and are not permitted to work more than 20 hours per week. 10-12 hours per week is average</a:t>
            </a:r>
          </a:p>
          <a:p>
            <a:pPr marL="0" indent="0">
              <a:spcBef>
                <a:spcPts val="0"/>
              </a:spcBef>
              <a:buNone/>
            </a:pPr>
            <a:endParaRPr lang="en-US" sz="4800" b="1" dirty="0">
              <a:solidFill>
                <a:schemeClr val="accent1"/>
              </a:solidFill>
            </a:endParaRPr>
          </a:p>
          <a:p>
            <a:pPr marL="0" indent="0">
              <a:spcBef>
                <a:spcPts val="0"/>
              </a:spcBef>
              <a:buNone/>
            </a:pPr>
            <a:r>
              <a:rPr lang="en-US" sz="4800" b="1" dirty="0">
                <a:solidFill>
                  <a:schemeClr val="accent1"/>
                </a:solidFill>
              </a:rPr>
              <a:t>Driving is not permissible as part of a FWS job– this includes state vehicles and personal vehicles</a:t>
            </a:r>
          </a:p>
          <a:p>
            <a:pPr marL="0" indent="0">
              <a:spcBef>
                <a:spcPts val="0"/>
              </a:spcBef>
              <a:buNone/>
            </a:pPr>
            <a:endParaRPr lang="en-US" sz="4800" b="1" dirty="0">
              <a:solidFill>
                <a:schemeClr val="accent1"/>
              </a:solidFill>
            </a:endParaRPr>
          </a:p>
          <a:p>
            <a:pPr marL="0" indent="0">
              <a:spcBef>
                <a:spcPts val="0"/>
              </a:spcBef>
              <a:buNone/>
            </a:pPr>
            <a:r>
              <a:rPr lang="en-US" sz="4800" b="1" dirty="0">
                <a:solidFill>
                  <a:schemeClr val="accent1"/>
                </a:solidFill>
              </a:rPr>
              <a:t>Studying is strictly prohibited while on the job: work-study is </a:t>
            </a:r>
            <a:r>
              <a:rPr lang="en-US" sz="4800" b="1" u="sng" dirty="0">
                <a:solidFill>
                  <a:schemeClr val="accent1"/>
                </a:solidFill>
              </a:rPr>
              <a:t>not</a:t>
            </a:r>
            <a:r>
              <a:rPr lang="en-US" sz="4800" b="1" dirty="0">
                <a:solidFill>
                  <a:schemeClr val="accent1"/>
                </a:solidFill>
              </a:rPr>
              <a:t> a form of paid study time</a:t>
            </a:r>
          </a:p>
          <a:p>
            <a:pPr marL="0" indent="0">
              <a:spcBef>
                <a:spcPts val="0"/>
              </a:spcBef>
              <a:buNone/>
            </a:pPr>
            <a:endParaRPr lang="en-US" sz="4800" b="1" dirty="0">
              <a:solidFill>
                <a:schemeClr val="accent1"/>
              </a:solidFill>
            </a:endParaRPr>
          </a:p>
          <a:p>
            <a:pPr marL="0" indent="0">
              <a:spcBef>
                <a:spcPts val="0"/>
              </a:spcBef>
              <a:buNone/>
            </a:pPr>
            <a:r>
              <a:rPr lang="en-US" sz="4800" b="1" dirty="0">
                <a:solidFill>
                  <a:schemeClr val="accent1"/>
                </a:solidFill>
              </a:rPr>
              <a:t>Students are required to document their attendance, usually through a sign-in/sign-out protocol involving the TIM system.  Supervisors are required to verify that the student was working during recorded times</a:t>
            </a:r>
          </a:p>
          <a:p>
            <a:pPr marL="0"/>
            <a:endParaRPr lang="en-US" sz="1200" dirty="0">
              <a:solidFill>
                <a:schemeClr val="tx1"/>
              </a:solidFill>
            </a:endParaRPr>
          </a:p>
          <a:p>
            <a:pPr marL="0"/>
            <a:endParaRPr lang="en-US" sz="1200" dirty="0">
              <a:solidFill>
                <a:schemeClr val="tx1"/>
              </a:solidFill>
            </a:endParaRPr>
          </a:p>
          <a:p>
            <a:pPr marL="0"/>
            <a:endParaRPr lang="en-US" sz="1200" dirty="0">
              <a:solidFill>
                <a:schemeClr val="tx1"/>
              </a:solidFill>
            </a:endParaRPr>
          </a:p>
        </p:txBody>
      </p:sp>
    </p:spTree>
    <p:extLst>
      <p:ext uri="{BB962C8B-B14F-4D97-AF65-F5344CB8AC3E}">
        <p14:creationId xmlns:p14="http://schemas.microsoft.com/office/powerpoint/2010/main" val="168786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41D6A1-B558-7844-854D-7AE417F6E349}"/>
              </a:ext>
            </a:extLst>
          </p:cNvPr>
          <p:cNvSpPr txBox="1">
            <a:spLocks/>
          </p:cNvSpPr>
          <p:nvPr/>
        </p:nvSpPr>
        <p:spPr>
          <a:xfrm>
            <a:off x="623888" y="628650"/>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4000" dirty="0">
                <a:latin typeface="+mj-lt"/>
              </a:rPr>
              <a:t>Job Classification</a:t>
            </a:r>
          </a:p>
        </p:txBody>
      </p:sp>
      <p:sp>
        <p:nvSpPr>
          <p:cNvPr id="9" name="Content Placeholder 2">
            <a:extLst>
              <a:ext uri="{FF2B5EF4-FFF2-40B4-BE49-F238E27FC236}">
                <a16:creationId xmlns:a16="http://schemas.microsoft.com/office/drawing/2014/main" id="{C4BBB759-93C4-874D-93AF-487EA07297FC}"/>
              </a:ext>
            </a:extLst>
          </p:cNvPr>
          <p:cNvSpPr txBox="1">
            <a:spLocks/>
          </p:cNvSpPr>
          <p:nvPr/>
        </p:nvSpPr>
        <p:spPr>
          <a:xfrm>
            <a:off x="1158253" y="1954213"/>
            <a:ext cx="9446869" cy="43390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0" indent="0">
              <a:buSzPct val="100000"/>
              <a:buNone/>
            </a:pPr>
            <a:r>
              <a:rPr lang="en-US" dirty="0"/>
              <a:t>In compliance with federal regulations, OSSA has established a Job Classification System (JCS) to assist supervisors with determining equitable compensation based on job requirements</a:t>
            </a:r>
          </a:p>
          <a:p>
            <a:pPr marL="127000">
              <a:buSzPct val="100000"/>
            </a:pPr>
            <a:endParaRPr lang="en-US" sz="1050" dirty="0"/>
          </a:p>
          <a:p>
            <a:pPr marL="620888" indent="-493888">
              <a:buSzPct val="100000"/>
              <a:buFontTx/>
              <a:buChar char="•"/>
            </a:pPr>
            <a:r>
              <a:rPr lang="en-US" dirty="0"/>
              <a:t>The JCS differentiates among knowledge, skill level, ability, and recognizes the wide array of job responsibilities</a:t>
            </a:r>
          </a:p>
          <a:p>
            <a:pPr marL="127000">
              <a:buSzPct val="100000"/>
            </a:pPr>
            <a:endParaRPr lang="en-US" sz="1050" dirty="0"/>
          </a:p>
          <a:p>
            <a:pPr marL="620888" indent="-493888">
              <a:buSzPct val="100000"/>
              <a:buFontTx/>
              <a:buChar char="•"/>
            </a:pPr>
            <a:r>
              <a:rPr lang="en-US" dirty="0"/>
              <a:t>The JCS permits supervisors to equitably classify students based on the level of complexity of the job and qualifications of the individual student across the entire WS program</a:t>
            </a:r>
          </a:p>
          <a:p>
            <a:pPr marL="620888" indent="-493888">
              <a:buSzPct val="100000"/>
              <a:buFontTx/>
              <a:buChar char="•"/>
            </a:pPr>
            <a:r>
              <a:rPr lang="en-US" dirty="0"/>
              <a:t>We have embedded a tool on the job posting page to help you determine a fair compensation rate for your WS student. Simply select the options that are most representative of your WS student, and we will use that information to suggest a fair compensation rate.</a:t>
            </a:r>
          </a:p>
          <a:p>
            <a:pPr marL="0" indent="0">
              <a:buNone/>
            </a:pPr>
            <a:endParaRPr lang="en-US" dirty="0"/>
          </a:p>
        </p:txBody>
      </p:sp>
    </p:spTree>
    <p:extLst>
      <p:ext uri="{BB962C8B-B14F-4D97-AF65-F5344CB8AC3E}">
        <p14:creationId xmlns:p14="http://schemas.microsoft.com/office/powerpoint/2010/main" val="4001499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0AB173D-B0BB-FF48-9C8A-142B34A5E731}"/>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spcAft>
                <a:spcPts val="600"/>
              </a:spcAft>
            </a:pPr>
            <a:r>
              <a:rPr lang="en-US" sz="3200" kern="1200">
                <a:solidFill>
                  <a:srgbClr val="FFFFFF"/>
                </a:solidFill>
                <a:latin typeface="+mj-lt"/>
                <a:ea typeface="+mj-ea"/>
                <a:cs typeface="+mj-cs"/>
              </a:rPr>
              <a:t>Pay Rates and Levels</a:t>
            </a:r>
          </a:p>
        </p:txBody>
      </p:sp>
      <p:sp>
        <p:nvSpPr>
          <p:cNvPr id="2" name="TextBox 1">
            <a:extLst>
              <a:ext uri="{FF2B5EF4-FFF2-40B4-BE49-F238E27FC236}">
                <a16:creationId xmlns:a16="http://schemas.microsoft.com/office/drawing/2014/main" id="{A81A74B2-67CF-4F19-800E-16B8AC4EB323}"/>
              </a:ext>
            </a:extLst>
          </p:cNvPr>
          <p:cNvSpPr txBox="1"/>
          <p:nvPr/>
        </p:nvSpPr>
        <p:spPr>
          <a:xfrm>
            <a:off x="4543427" y="130191"/>
            <a:ext cx="3762375" cy="3096559"/>
          </a:xfrm>
          <a:prstGeom prst="rect">
            <a:avLst/>
          </a:prstGeom>
          <a:noFill/>
          <a:ln>
            <a:solidFill>
              <a:schemeClr val="tx2">
                <a:lumMod val="50000"/>
                <a:lumOff val="50000"/>
              </a:schemeClr>
            </a:solidFill>
          </a:ln>
        </p:spPr>
        <p:txBody>
          <a:bodyPr wrap="square" rtlCol="0" anchor="t">
            <a:normAutofit/>
          </a:bodyPr>
          <a:lstStyle/>
          <a:p>
            <a:pPr>
              <a:lnSpc>
                <a:spcPct val="90000"/>
              </a:lnSpc>
              <a:spcAft>
                <a:spcPts val="600"/>
              </a:spcAft>
            </a:pPr>
            <a:r>
              <a:rPr lang="en-US" b="1" dirty="0">
                <a:solidFill>
                  <a:srgbClr val="000033"/>
                </a:solidFill>
              </a:rPr>
              <a:t>Level 1 ($7.25-$8.30)</a:t>
            </a:r>
          </a:p>
          <a:p>
            <a:pPr>
              <a:lnSpc>
                <a:spcPct val="90000"/>
              </a:lnSpc>
              <a:spcAft>
                <a:spcPts val="600"/>
              </a:spcAft>
            </a:pPr>
            <a:r>
              <a:rPr lang="en-US" dirty="0">
                <a:solidFill>
                  <a:srgbClr val="000033"/>
                </a:solidFill>
              </a:rPr>
              <a:t>No experience/previous training required;</a:t>
            </a:r>
          </a:p>
          <a:p>
            <a:pPr>
              <a:lnSpc>
                <a:spcPct val="90000"/>
              </a:lnSpc>
              <a:spcAft>
                <a:spcPts val="600"/>
              </a:spcAft>
            </a:pPr>
            <a:r>
              <a:rPr lang="en-US" dirty="0">
                <a:solidFill>
                  <a:srgbClr val="000033"/>
                </a:solidFill>
              </a:rPr>
              <a:t>Position performs routine tasks with minimal responsibility; Position may require demonstrated ability to successfully interact with the public;</a:t>
            </a:r>
          </a:p>
          <a:p>
            <a:pPr>
              <a:lnSpc>
                <a:spcPct val="90000"/>
              </a:lnSpc>
              <a:spcAft>
                <a:spcPts val="600"/>
              </a:spcAft>
            </a:pPr>
            <a:r>
              <a:rPr lang="en-US" dirty="0">
                <a:solidFill>
                  <a:srgbClr val="000033"/>
                </a:solidFill>
              </a:rPr>
              <a:t> Student employee works in a well-supervised setting/takes little-to-no independent action</a:t>
            </a:r>
          </a:p>
        </p:txBody>
      </p:sp>
      <p:sp>
        <p:nvSpPr>
          <p:cNvPr id="3" name="TextBox 2">
            <a:extLst>
              <a:ext uri="{FF2B5EF4-FFF2-40B4-BE49-F238E27FC236}">
                <a16:creationId xmlns:a16="http://schemas.microsoft.com/office/drawing/2014/main" id="{F462B13E-B38C-4693-AA22-1594DBA18D69}"/>
              </a:ext>
            </a:extLst>
          </p:cNvPr>
          <p:cNvSpPr txBox="1"/>
          <p:nvPr/>
        </p:nvSpPr>
        <p:spPr>
          <a:xfrm>
            <a:off x="8305802" y="130191"/>
            <a:ext cx="3762375" cy="3096559"/>
          </a:xfrm>
          <a:prstGeom prst="rect">
            <a:avLst/>
          </a:prstGeom>
          <a:noFill/>
          <a:ln>
            <a:solidFill>
              <a:schemeClr val="accent6"/>
            </a:solidFill>
          </a:ln>
        </p:spPr>
        <p:txBody>
          <a:bodyPr wrap="square" rtlCol="0" anchor="t">
            <a:normAutofit/>
          </a:bodyPr>
          <a:lstStyle/>
          <a:p>
            <a:pPr marL="127000">
              <a:lnSpc>
                <a:spcPct val="90000"/>
              </a:lnSpc>
              <a:spcAft>
                <a:spcPts val="600"/>
              </a:spcAft>
              <a:buSzPct val="100000"/>
            </a:pPr>
            <a:r>
              <a:rPr lang="en-US" b="1" dirty="0">
                <a:solidFill>
                  <a:schemeClr val="accent6"/>
                </a:solidFill>
              </a:rPr>
              <a:t>Level 2 ($8.30-$10.05) </a:t>
            </a:r>
          </a:p>
          <a:p>
            <a:pPr marL="127000">
              <a:lnSpc>
                <a:spcPct val="90000"/>
              </a:lnSpc>
              <a:spcAft>
                <a:spcPts val="600"/>
              </a:spcAft>
              <a:buSzPct val="100000"/>
            </a:pPr>
            <a:r>
              <a:rPr lang="en-US" dirty="0">
                <a:solidFill>
                  <a:schemeClr val="accent6"/>
                </a:solidFill>
              </a:rPr>
              <a:t>Little or moderate experience, technical knowledge, or previous training is necessary;</a:t>
            </a:r>
          </a:p>
          <a:p>
            <a:pPr marL="127000">
              <a:lnSpc>
                <a:spcPct val="90000"/>
              </a:lnSpc>
              <a:spcAft>
                <a:spcPts val="600"/>
              </a:spcAft>
              <a:buSzPct val="100000"/>
            </a:pPr>
            <a:r>
              <a:rPr lang="en-US" dirty="0">
                <a:solidFill>
                  <a:schemeClr val="accent6"/>
                </a:solidFill>
              </a:rPr>
              <a:t>Special instruction may be necessary for some aspects of position; Student employee must demonstrate ability to learn new tasks and work independently with moderate/limited supervision</a:t>
            </a:r>
          </a:p>
          <a:p>
            <a:pPr>
              <a:lnSpc>
                <a:spcPct val="90000"/>
              </a:lnSpc>
              <a:spcAft>
                <a:spcPts val="600"/>
              </a:spcAft>
            </a:pPr>
            <a:endParaRPr lang="en-US" dirty="0">
              <a:solidFill>
                <a:schemeClr val="accent2"/>
              </a:solidFill>
            </a:endParaRPr>
          </a:p>
        </p:txBody>
      </p:sp>
      <p:sp>
        <p:nvSpPr>
          <p:cNvPr id="5" name="TextBox 4">
            <a:extLst>
              <a:ext uri="{FF2B5EF4-FFF2-40B4-BE49-F238E27FC236}">
                <a16:creationId xmlns:a16="http://schemas.microsoft.com/office/drawing/2014/main" id="{D6B83C28-58CC-4AFC-9AB2-048A0C3DAB7E}"/>
              </a:ext>
            </a:extLst>
          </p:cNvPr>
          <p:cNvSpPr txBox="1"/>
          <p:nvPr/>
        </p:nvSpPr>
        <p:spPr>
          <a:xfrm>
            <a:off x="838200" y="3590925"/>
            <a:ext cx="4759972" cy="2918363"/>
          </a:xfrm>
          <a:prstGeom prst="rect">
            <a:avLst/>
          </a:prstGeom>
          <a:noFill/>
          <a:ln>
            <a:solidFill>
              <a:schemeClr val="bg1">
                <a:lumMod val="50000"/>
              </a:schemeClr>
            </a:solidFill>
          </a:ln>
        </p:spPr>
        <p:txBody>
          <a:bodyPr wrap="square" rtlCol="0" anchor="t">
            <a:noAutofit/>
          </a:bodyPr>
          <a:lstStyle/>
          <a:p>
            <a:pPr marL="127000">
              <a:lnSpc>
                <a:spcPct val="90000"/>
              </a:lnSpc>
              <a:spcAft>
                <a:spcPts val="600"/>
              </a:spcAft>
              <a:buSzPct val="100000"/>
            </a:pPr>
            <a:r>
              <a:rPr lang="en-US" b="1" dirty="0">
                <a:solidFill>
                  <a:schemeClr val="accent5">
                    <a:lumMod val="50000"/>
                  </a:schemeClr>
                </a:solidFill>
              </a:rPr>
              <a:t>Level 3 ($10.05-$11.80)</a:t>
            </a:r>
          </a:p>
          <a:p>
            <a:pPr marL="127000">
              <a:lnSpc>
                <a:spcPct val="90000"/>
              </a:lnSpc>
              <a:spcAft>
                <a:spcPts val="600"/>
              </a:spcAft>
              <a:buSzPct val="100000"/>
            </a:pPr>
            <a:r>
              <a:rPr lang="en-US" dirty="0">
                <a:solidFill>
                  <a:schemeClr val="accent5">
                    <a:lumMod val="50000"/>
                  </a:schemeClr>
                </a:solidFill>
              </a:rPr>
              <a:t>Moderate to substantial experience, technical knowledge, or previous training/certification necessary; Student employee possess high level of competency with specialized skill and readily demonstrates independent judgment, decision-making ability, and/or the ability to work responsibly with little-to-no direct supervision; </a:t>
            </a:r>
          </a:p>
          <a:p>
            <a:pPr marL="127000">
              <a:lnSpc>
                <a:spcPct val="90000"/>
              </a:lnSpc>
              <a:spcAft>
                <a:spcPts val="600"/>
              </a:spcAft>
              <a:buSzPct val="100000"/>
            </a:pPr>
            <a:r>
              <a:rPr lang="en-US" dirty="0">
                <a:solidFill>
                  <a:schemeClr val="accent5">
                    <a:lumMod val="50000"/>
                  </a:schemeClr>
                </a:solidFill>
              </a:rPr>
              <a:t>Previous work experience at a lower level within the same department may be required</a:t>
            </a:r>
          </a:p>
        </p:txBody>
      </p:sp>
      <p:sp>
        <p:nvSpPr>
          <p:cNvPr id="7" name="TextBox 6">
            <a:extLst>
              <a:ext uri="{FF2B5EF4-FFF2-40B4-BE49-F238E27FC236}">
                <a16:creationId xmlns:a16="http://schemas.microsoft.com/office/drawing/2014/main" id="{31F7816E-FE06-4B84-8206-717FCCAEFD2A}"/>
              </a:ext>
            </a:extLst>
          </p:cNvPr>
          <p:cNvSpPr txBox="1"/>
          <p:nvPr/>
        </p:nvSpPr>
        <p:spPr>
          <a:xfrm>
            <a:off x="5598173" y="3590925"/>
            <a:ext cx="5188648" cy="2918363"/>
          </a:xfrm>
          <a:prstGeom prst="rect">
            <a:avLst/>
          </a:prstGeom>
          <a:noFill/>
          <a:ln>
            <a:solidFill>
              <a:schemeClr val="accent5">
                <a:lumMod val="10000"/>
              </a:schemeClr>
            </a:solidFill>
          </a:ln>
        </p:spPr>
        <p:txBody>
          <a:bodyPr wrap="square" anchor="t">
            <a:noAutofit/>
          </a:bodyPr>
          <a:lstStyle/>
          <a:p>
            <a:pPr>
              <a:lnSpc>
                <a:spcPct val="90000"/>
              </a:lnSpc>
              <a:spcAft>
                <a:spcPts val="600"/>
              </a:spcAft>
            </a:pPr>
            <a:r>
              <a:rPr lang="en-US" b="1" dirty="0">
                <a:solidFill>
                  <a:srgbClr val="1D3D6B"/>
                </a:solidFill>
              </a:rPr>
              <a:t>Level 4 ($11.80-$13.55)</a:t>
            </a:r>
          </a:p>
          <a:p>
            <a:pPr>
              <a:lnSpc>
                <a:spcPct val="90000"/>
              </a:lnSpc>
              <a:spcAft>
                <a:spcPts val="600"/>
              </a:spcAft>
            </a:pPr>
            <a:r>
              <a:rPr lang="en-US" dirty="0">
                <a:solidFill>
                  <a:srgbClr val="1D3D6B"/>
                </a:solidFill>
              </a:rPr>
              <a:t>Level 3 scope plus position requires an individual who possesses substantial experience, advanced technical knowledge, and previous training/certification; Student may be expected to manage technologies/equipment, research, analyses, publications, instruction, or other special projects or activities of significant scope ; </a:t>
            </a:r>
          </a:p>
          <a:p>
            <a:pPr>
              <a:lnSpc>
                <a:spcPct val="90000"/>
              </a:lnSpc>
              <a:spcAft>
                <a:spcPts val="600"/>
              </a:spcAft>
            </a:pPr>
            <a:r>
              <a:rPr lang="en-US" dirty="0">
                <a:solidFill>
                  <a:srgbClr val="1D3D6B"/>
                </a:solidFill>
              </a:rPr>
              <a:t>Student may work with extremely limited supervision on a regular basis</a:t>
            </a:r>
          </a:p>
        </p:txBody>
      </p:sp>
    </p:spTree>
    <p:extLst>
      <p:ext uri="{BB962C8B-B14F-4D97-AF65-F5344CB8AC3E}">
        <p14:creationId xmlns:p14="http://schemas.microsoft.com/office/powerpoint/2010/main" val="107461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BBB759-93C4-874D-93AF-487EA07297FC}"/>
              </a:ext>
            </a:extLst>
          </p:cNvPr>
          <p:cNvSpPr txBox="1">
            <a:spLocks/>
          </p:cNvSpPr>
          <p:nvPr/>
        </p:nvSpPr>
        <p:spPr>
          <a:xfrm>
            <a:off x="623888" y="1830227"/>
            <a:ext cx="5177010" cy="3726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0" name="Picture 9" descr="A group of people standing in front of a crowd posing for the camera&#10;&#10;Description automatically generated">
            <a:extLst>
              <a:ext uri="{FF2B5EF4-FFF2-40B4-BE49-F238E27FC236}">
                <a16:creationId xmlns:a16="http://schemas.microsoft.com/office/drawing/2014/main" id="{22953258-FCFC-A94D-8E64-3F3C9A348A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4984" y="1668639"/>
            <a:ext cx="3810341" cy="3887959"/>
          </a:xfrm>
          <a:prstGeom prst="rect">
            <a:avLst/>
          </a:prstGeom>
        </p:spPr>
      </p:pic>
      <p:sp>
        <p:nvSpPr>
          <p:cNvPr id="2" name="TextBox 1">
            <a:extLst>
              <a:ext uri="{FF2B5EF4-FFF2-40B4-BE49-F238E27FC236}">
                <a16:creationId xmlns:a16="http://schemas.microsoft.com/office/drawing/2014/main" id="{84A29A19-BE8E-414B-8FE7-69527D95B7E6}"/>
              </a:ext>
            </a:extLst>
          </p:cNvPr>
          <p:cNvSpPr txBox="1"/>
          <p:nvPr/>
        </p:nvSpPr>
        <p:spPr>
          <a:xfrm>
            <a:off x="256675" y="797167"/>
            <a:ext cx="5791200" cy="646331"/>
          </a:xfrm>
          <a:prstGeom prst="rect">
            <a:avLst/>
          </a:prstGeom>
          <a:noFill/>
        </p:spPr>
        <p:txBody>
          <a:bodyPr wrap="square" rtlCol="0">
            <a:spAutoFit/>
          </a:bodyPr>
          <a:lstStyle/>
          <a:p>
            <a:r>
              <a:rPr lang="en-US" sz="3600" dirty="0">
                <a:solidFill>
                  <a:schemeClr val="accent2"/>
                </a:solidFill>
              </a:rPr>
              <a:t>Documentation</a:t>
            </a:r>
          </a:p>
        </p:txBody>
      </p:sp>
      <p:sp>
        <p:nvSpPr>
          <p:cNvPr id="6" name="TextBox 5">
            <a:extLst>
              <a:ext uri="{FF2B5EF4-FFF2-40B4-BE49-F238E27FC236}">
                <a16:creationId xmlns:a16="http://schemas.microsoft.com/office/drawing/2014/main" id="{46E854A1-7FE5-4DFF-9220-9695EA3973D5}"/>
              </a:ext>
            </a:extLst>
          </p:cNvPr>
          <p:cNvSpPr txBox="1"/>
          <p:nvPr/>
        </p:nvSpPr>
        <p:spPr>
          <a:xfrm>
            <a:off x="256675" y="1830227"/>
            <a:ext cx="9007246" cy="5632311"/>
          </a:xfrm>
          <a:prstGeom prst="rect">
            <a:avLst/>
          </a:prstGeom>
          <a:noFill/>
        </p:spPr>
        <p:txBody>
          <a:bodyPr wrap="square">
            <a:spAutoFit/>
          </a:bodyPr>
          <a:lstStyle/>
          <a:p>
            <a:pPr marL="120650" indent="-120650"/>
            <a:r>
              <a:rPr lang="en-US" sz="2000" b="1" dirty="0">
                <a:solidFill>
                  <a:schemeClr val="accent2"/>
                </a:solidFill>
              </a:rPr>
              <a:t>Hired WS students must complete all required payroll forms with the </a:t>
            </a:r>
          </a:p>
          <a:p>
            <a:r>
              <a:rPr lang="en-US" sz="2000" b="1" dirty="0">
                <a:solidFill>
                  <a:schemeClr val="accent2"/>
                </a:solidFill>
              </a:rPr>
              <a:t>hiring department’s HR Representative/Shared Services Center &amp; </a:t>
            </a:r>
          </a:p>
          <a:p>
            <a:r>
              <a:rPr lang="en-US" sz="2000" b="1" dirty="0">
                <a:solidFill>
                  <a:schemeClr val="accent2"/>
                </a:solidFill>
              </a:rPr>
              <a:t>submit their employment verification form to their supervisor before</a:t>
            </a:r>
          </a:p>
          <a:p>
            <a:r>
              <a:rPr lang="en-US" sz="2000" b="1" dirty="0">
                <a:solidFill>
                  <a:schemeClr val="accent2"/>
                </a:solidFill>
              </a:rPr>
              <a:t>they can begin working</a:t>
            </a:r>
          </a:p>
          <a:p>
            <a:endParaRPr lang="en-US" sz="2000" b="1" dirty="0">
              <a:solidFill>
                <a:schemeClr val="accent2"/>
              </a:solidFill>
            </a:endParaRPr>
          </a:p>
          <a:p>
            <a:pPr marL="127000">
              <a:buSzPct val="100000"/>
            </a:pPr>
            <a:r>
              <a:rPr lang="en-US" sz="2000" dirty="0">
                <a:solidFill>
                  <a:schemeClr val="accent2"/>
                </a:solidFill>
              </a:rPr>
              <a:t>Hired WS students are housed under the hiring department’s number</a:t>
            </a:r>
          </a:p>
          <a:p>
            <a:pPr marL="127000">
              <a:buSzPct val="100000"/>
            </a:pPr>
            <a:r>
              <a:rPr lang="en-US" sz="2000" dirty="0">
                <a:solidFill>
                  <a:schemeClr val="accent2"/>
                </a:solidFill>
              </a:rPr>
              <a:t>for payroll purposes but the WS account is used as the funding source</a:t>
            </a:r>
          </a:p>
          <a:p>
            <a:pPr marL="127000">
              <a:buSzPct val="100000"/>
            </a:pPr>
            <a:r>
              <a:rPr lang="en-US" sz="2000" dirty="0">
                <a:solidFill>
                  <a:schemeClr val="accent2"/>
                </a:solidFill>
              </a:rPr>
              <a:t>Required payroll forms include NC-4, W-4, Direct Payroll Deposit</a:t>
            </a:r>
          </a:p>
          <a:p>
            <a:pPr marL="127000">
              <a:buSzPct val="100000"/>
            </a:pPr>
            <a:r>
              <a:rPr lang="en-US" sz="2000" dirty="0">
                <a:solidFill>
                  <a:schemeClr val="accent2"/>
                </a:solidFill>
              </a:rPr>
              <a:t>Authorization, and Electronic I-9 Employment Eligibility Verification</a:t>
            </a:r>
          </a:p>
          <a:p>
            <a:pPr marL="127000">
              <a:buSzPct val="100000"/>
            </a:pPr>
            <a:r>
              <a:rPr lang="en-US" sz="2000" dirty="0">
                <a:solidFill>
                  <a:schemeClr val="accent2"/>
                </a:solidFill>
              </a:rPr>
              <a:t>All WS employees must use </a:t>
            </a:r>
            <a:r>
              <a:rPr lang="en-US" sz="2000" dirty="0">
                <a:solidFill>
                  <a:srgbClr val="4B9CD3"/>
                </a:solidFill>
                <a:hlinkClick r:id="rId5">
                  <a:extLst>
                    <a:ext uri="{A12FA001-AC4F-418D-AE19-62706E023703}">
                      <ahyp:hlinkClr xmlns:ahyp="http://schemas.microsoft.com/office/drawing/2018/hyperlinkcolor" val="tx"/>
                    </a:ext>
                  </a:extLst>
                </a:hlinkClick>
              </a:rPr>
              <a:t>Kronos Time Information Management  </a:t>
            </a:r>
          </a:p>
          <a:p>
            <a:pPr marL="127000">
              <a:buSzPct val="100000"/>
            </a:pPr>
            <a:r>
              <a:rPr lang="en-US" sz="2000" dirty="0">
                <a:solidFill>
                  <a:schemeClr val="accent2"/>
                </a:solidFill>
                <a:hlinkClick r:id="rId5">
                  <a:extLst>
                    <a:ext uri="{A12FA001-AC4F-418D-AE19-62706E023703}">
                      <ahyp:hlinkClr xmlns:ahyp="http://schemas.microsoft.com/office/drawing/2018/hyperlinkcolor" val="tx"/>
                    </a:ext>
                  </a:extLst>
                </a:hlinkClick>
              </a:rPr>
              <a:t>(TIM) System and complete the training here </a:t>
            </a:r>
            <a:r>
              <a:rPr lang="en-US" sz="2000" dirty="0">
                <a:solidFill>
                  <a:schemeClr val="accent2"/>
                </a:solidFill>
              </a:rPr>
              <a:t>before their first workday </a:t>
            </a:r>
          </a:p>
          <a:p>
            <a:pPr marL="127000">
              <a:buSzPct val="100000"/>
            </a:pPr>
            <a:endParaRPr lang="en-US" sz="2000" dirty="0">
              <a:solidFill>
                <a:schemeClr val="accent2"/>
              </a:solidFill>
            </a:endParaRPr>
          </a:p>
          <a:p>
            <a:pPr marL="127000">
              <a:buSzPct val="100000"/>
            </a:pPr>
            <a:r>
              <a:rPr lang="en-US" sz="2000" dirty="0">
                <a:solidFill>
                  <a:schemeClr val="accent2"/>
                </a:solidFill>
              </a:rPr>
              <a:t>WS students &amp; supervisors are required to approve work hours on </a:t>
            </a:r>
          </a:p>
          <a:p>
            <a:pPr marL="127000">
              <a:buSzPct val="100000"/>
            </a:pPr>
            <a:r>
              <a:rPr lang="en-US" sz="2000" dirty="0">
                <a:solidFill>
                  <a:schemeClr val="accent2"/>
                </a:solidFill>
              </a:rPr>
              <a:t>a biweekly basis before the department TIM Administrator performs the final sign-off, pay periods and dates can be found on the </a:t>
            </a:r>
            <a:r>
              <a:rPr lang="en-US" sz="2000" dirty="0">
                <a:solidFill>
                  <a:schemeClr val="accent2"/>
                </a:solidFill>
                <a:hlinkClick r:id="rId6">
                  <a:extLst>
                    <a:ext uri="{A12FA001-AC4F-418D-AE19-62706E023703}">
                      <ahyp:hlinkClr xmlns:ahyp="http://schemas.microsoft.com/office/drawing/2018/hyperlinkcolor" val="tx"/>
                    </a:ext>
                  </a:extLst>
                </a:hlinkClick>
              </a:rPr>
              <a:t>SHRA Biweekly Schedule</a:t>
            </a:r>
            <a:endParaRPr lang="en-US" sz="2000" dirty="0">
              <a:solidFill>
                <a:schemeClr val="accent2"/>
              </a:solidFill>
            </a:endParaRPr>
          </a:p>
          <a:p>
            <a:pPr marL="127000">
              <a:buSzPct val="100000"/>
            </a:pPr>
            <a:endParaRPr lang="en-US" sz="2000" dirty="0">
              <a:solidFill>
                <a:schemeClr val="accent2"/>
              </a:solidFill>
            </a:endParaRPr>
          </a:p>
          <a:p>
            <a:endParaRPr lang="en-US" sz="2000" b="1" dirty="0"/>
          </a:p>
          <a:p>
            <a:endParaRPr lang="en-US" sz="2000" b="1" dirty="0"/>
          </a:p>
        </p:txBody>
      </p:sp>
    </p:spTree>
    <p:extLst>
      <p:ext uri="{BB962C8B-B14F-4D97-AF65-F5344CB8AC3E}">
        <p14:creationId xmlns:p14="http://schemas.microsoft.com/office/powerpoint/2010/main" val="323516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logo&#10;&#10;Description automatically generated">
            <a:extLst>
              <a:ext uri="{FF2B5EF4-FFF2-40B4-BE49-F238E27FC236}">
                <a16:creationId xmlns:a16="http://schemas.microsoft.com/office/drawing/2014/main" id="{3611B8E1-FB63-294E-81F6-A254EA538C3A}"/>
              </a:ext>
            </a:extLst>
          </p:cNvPr>
          <p:cNvPicPr>
            <a:picLocks noChangeAspect="1"/>
          </p:cNvPicPr>
          <p:nvPr/>
        </p:nvPicPr>
        <p:blipFill rotWithShape="1">
          <a:blip r:embed="rId3">
            <a:extLst>
              <a:ext uri="{28A0092B-C50C-407E-A947-70E740481C1C}">
                <a14:useLocalDpi xmlns:a14="http://schemas.microsoft.com/office/drawing/2010/main" val="0"/>
              </a:ext>
            </a:extLst>
          </a:blip>
          <a:srcRect l="30082" r="3918" b="1"/>
          <a:stretch/>
        </p:blipFill>
        <p:spPr>
          <a:xfrm rot="10800000">
            <a:off x="20" y="10"/>
            <a:ext cx="6095980" cy="6857990"/>
          </a:xfrm>
          <a:prstGeom prst="rect">
            <a:avLst/>
          </a:prstGeom>
        </p:spPr>
      </p:pic>
      <p:pic>
        <p:nvPicPr>
          <p:cNvPr id="4" name="Picture 3" descr="A dog lying on a couch&#10;&#10;Description automatically generated with low confidence">
            <a:extLst>
              <a:ext uri="{FF2B5EF4-FFF2-40B4-BE49-F238E27FC236}">
                <a16:creationId xmlns:a16="http://schemas.microsoft.com/office/drawing/2014/main" id="{F1ED7F5C-1DC4-4DDA-9827-7C0DF5775544}"/>
              </a:ext>
            </a:extLst>
          </p:cNvPr>
          <p:cNvPicPr>
            <a:picLocks noChangeAspect="1"/>
          </p:cNvPicPr>
          <p:nvPr/>
        </p:nvPicPr>
        <p:blipFill rotWithShape="1">
          <a:blip r:embed="rId4">
            <a:extLst>
              <a:ext uri="{28A0092B-C50C-407E-A947-70E740481C1C}">
                <a14:useLocalDpi xmlns:a14="http://schemas.microsoft.com/office/drawing/2010/main" val="0"/>
              </a:ext>
            </a:extLst>
          </a:blip>
          <a:srcRect t="8204" r="-1" b="28514"/>
          <a:stretch/>
        </p:blipFill>
        <p:spPr>
          <a:xfrm>
            <a:off x="6096000" y="10"/>
            <a:ext cx="6096000" cy="6857990"/>
          </a:xfrm>
          <a:prstGeom prst="rect">
            <a:avLst/>
          </a:prstGeom>
        </p:spPr>
      </p:pic>
      <p:sp>
        <p:nvSpPr>
          <p:cNvPr id="14" name="Rectangle 1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C35CED28-2858-4949-B38D-93BFA457C715}"/>
              </a:ext>
            </a:extLst>
          </p:cNvPr>
          <p:cNvSpPr txBox="1">
            <a:spLocks/>
          </p:cNvSpPr>
          <p:nvPr/>
        </p:nvSpPr>
        <p:spPr>
          <a:xfrm>
            <a:off x="4286858" y="2761554"/>
            <a:ext cx="3618284" cy="1345720"/>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2"/>
                </a:solidFill>
                <a:latin typeface="Franklin Gothic Demi" panose="020B07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spcAft>
                <a:spcPts val="600"/>
              </a:spcAft>
            </a:pPr>
            <a:r>
              <a:rPr lang="en-US" sz="2000" kern="1200" dirty="0">
                <a:solidFill>
                  <a:srgbClr val="080808"/>
                </a:solidFill>
                <a:latin typeface="+mj-lt"/>
                <a:ea typeface="+mj-ea"/>
                <a:cs typeface="+mj-cs"/>
              </a:rPr>
              <a:t>Halfway Point,</a:t>
            </a:r>
          </a:p>
          <a:p>
            <a:pPr algn="ctr">
              <a:spcBef>
                <a:spcPct val="0"/>
              </a:spcBef>
              <a:spcAft>
                <a:spcPts val="600"/>
              </a:spcAft>
            </a:pPr>
            <a:r>
              <a:rPr lang="en-US" sz="2000" kern="1200" dirty="0">
                <a:solidFill>
                  <a:srgbClr val="080808"/>
                </a:solidFill>
                <a:latin typeface="+mj-lt"/>
                <a:ea typeface="+mj-ea"/>
                <a:cs typeface="+mj-cs"/>
              </a:rPr>
              <a:t>Get a snack, take a walk. </a:t>
            </a:r>
          </a:p>
          <a:p>
            <a:pPr algn="ctr">
              <a:spcBef>
                <a:spcPct val="0"/>
              </a:spcBef>
              <a:spcAft>
                <a:spcPts val="600"/>
              </a:spcAft>
            </a:pPr>
            <a:r>
              <a:rPr lang="en-US" sz="2000" kern="1200" dirty="0">
                <a:solidFill>
                  <a:srgbClr val="080808"/>
                </a:solidFill>
                <a:latin typeface="+mj-lt"/>
                <a:ea typeface="+mj-ea"/>
                <a:cs typeface="+mj-cs"/>
              </a:rPr>
              <a:t>Look at this cute picture of our work-study mascot Huey </a:t>
            </a:r>
          </a:p>
        </p:txBody>
      </p:sp>
      <p:sp>
        <p:nvSpPr>
          <p:cNvPr id="16" name="Frame 1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315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E33BE4E0-5F21-4A68-95F0-7816A85A1C45}"/>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sz="4400" kern="1200" dirty="0">
                <a:solidFill>
                  <a:schemeClr val="tx1"/>
                </a:solidFill>
                <a:latin typeface="+mj-lt"/>
                <a:ea typeface="+mj-ea"/>
                <a:cs typeface="+mj-cs"/>
              </a:rPr>
              <a:t>Student Responsibilities</a:t>
            </a:r>
          </a:p>
        </p:txBody>
      </p:sp>
      <p:sp>
        <p:nvSpPr>
          <p:cNvPr id="3" name="Content Placeholder 2">
            <a:extLst>
              <a:ext uri="{FF2B5EF4-FFF2-40B4-BE49-F238E27FC236}">
                <a16:creationId xmlns:a16="http://schemas.microsoft.com/office/drawing/2014/main" id="{0E199EB9-4003-4DC8-AFEC-4E27A3B8A63F}"/>
              </a:ext>
            </a:extLst>
          </p:cNvPr>
          <p:cNvSpPr>
            <a:spLocks noGrp="1"/>
          </p:cNvSpPr>
          <p:nvPr>
            <p:ph idx="1"/>
          </p:nvPr>
        </p:nvSpPr>
        <p:spPr>
          <a:xfrm>
            <a:off x="6095999" y="713313"/>
            <a:ext cx="5257801" cy="5431376"/>
          </a:xfrm>
        </p:spPr>
        <p:txBody>
          <a:bodyPr vert="horz" lIns="91440" tIns="45720" rIns="91440" bIns="45720" rtlCol="0" anchor="ctr">
            <a:normAutofit fontScale="92500" lnSpcReduction="10000"/>
          </a:bodyPr>
          <a:lstStyle/>
          <a:p>
            <a:r>
              <a:rPr lang="en-US" sz="2000" dirty="0">
                <a:solidFill>
                  <a:schemeClr val="accent2"/>
                </a:solidFill>
              </a:rPr>
              <a:t>Complete WS training and provide all requested documentation to HR prior to beginning work</a:t>
            </a:r>
          </a:p>
          <a:p>
            <a:r>
              <a:rPr lang="en-US" sz="2000" dirty="0">
                <a:solidFill>
                  <a:schemeClr val="accent2"/>
                </a:solidFill>
              </a:rPr>
              <a:t>Establishing a work schedule with supervisor</a:t>
            </a:r>
          </a:p>
          <a:p>
            <a:r>
              <a:rPr lang="en-US" sz="2000" dirty="0">
                <a:solidFill>
                  <a:schemeClr val="accent2"/>
                </a:solidFill>
              </a:rPr>
              <a:t>Reporting to work on time and complete tasks on time/as assigned</a:t>
            </a:r>
          </a:p>
          <a:p>
            <a:r>
              <a:rPr lang="en-US" sz="2000" dirty="0">
                <a:solidFill>
                  <a:schemeClr val="accent2"/>
                </a:solidFill>
              </a:rPr>
              <a:t>Notifying the supervisor of any absence or derivation from the established schedule due to illness, emergencies, or valid academic conflicts (e.g. office hours, advising appointments)</a:t>
            </a:r>
          </a:p>
          <a:p>
            <a:r>
              <a:rPr lang="en-US" sz="2000" dirty="0">
                <a:solidFill>
                  <a:schemeClr val="accent2"/>
                </a:solidFill>
              </a:rPr>
              <a:t>Refraining from prohibited activities: studying on the job, misreporting hours worked, working over limits, failing to perform job duties, etc.</a:t>
            </a:r>
          </a:p>
          <a:p>
            <a:r>
              <a:rPr lang="en-US" sz="2000" dirty="0">
                <a:solidFill>
                  <a:schemeClr val="accent2"/>
                </a:solidFill>
              </a:rPr>
              <a:t>Refraining from discouraged activities: personal calls, texts, e-mails, &amp; social media updates  </a:t>
            </a:r>
          </a:p>
          <a:p>
            <a:r>
              <a:rPr lang="en-US" sz="2000" b="1" dirty="0">
                <a:solidFill>
                  <a:schemeClr val="tx1"/>
                </a:solidFill>
              </a:rPr>
              <a:t>Notifying the supervisor of any changes to their WS award</a:t>
            </a:r>
          </a:p>
          <a:p>
            <a:endParaRPr lang="en-US" sz="2000" dirty="0">
              <a:solidFill>
                <a:schemeClr val="tx1"/>
              </a:solidFill>
            </a:endParaRPr>
          </a:p>
        </p:txBody>
      </p:sp>
    </p:spTree>
    <p:extLst>
      <p:ext uri="{BB962C8B-B14F-4D97-AF65-F5344CB8AC3E}">
        <p14:creationId xmlns:p14="http://schemas.microsoft.com/office/powerpoint/2010/main" val="414617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33BE4E0-5F21-4A68-95F0-7816A85A1C45}"/>
              </a:ext>
            </a:extLst>
          </p:cNvPr>
          <p:cNvSpPr>
            <a:spLocks noGrp="1"/>
          </p:cNvSpPr>
          <p:nvPr>
            <p:ph type="title"/>
          </p:nvPr>
        </p:nvSpPr>
        <p:spPr>
          <a:xfrm>
            <a:off x="593558" y="1065749"/>
            <a:ext cx="4060736" cy="4726502"/>
          </a:xfrm>
        </p:spPr>
        <p:txBody>
          <a:bodyPr vert="horz" lIns="91440" tIns="45720" rIns="91440" bIns="45720" rtlCol="0" anchor="ctr">
            <a:normAutofit/>
          </a:bodyPr>
          <a:lstStyle/>
          <a:p>
            <a:r>
              <a:rPr lang="en-US" sz="4400" kern="1200" dirty="0">
                <a:solidFill>
                  <a:schemeClr val="tx1"/>
                </a:solidFill>
                <a:latin typeface="+mj-lt"/>
                <a:ea typeface="+mj-ea"/>
                <a:cs typeface="+mj-cs"/>
              </a:rPr>
              <a:t>Supervisor Responsibilities (1/2)</a:t>
            </a:r>
          </a:p>
        </p:txBody>
      </p:sp>
      <p:sp>
        <p:nvSpPr>
          <p:cNvPr id="3" name="Content Placeholder 2">
            <a:extLst>
              <a:ext uri="{FF2B5EF4-FFF2-40B4-BE49-F238E27FC236}">
                <a16:creationId xmlns:a16="http://schemas.microsoft.com/office/drawing/2014/main" id="{0E199EB9-4003-4DC8-AFEC-4E27A3B8A63F}"/>
              </a:ext>
            </a:extLst>
          </p:cNvPr>
          <p:cNvSpPr>
            <a:spLocks noGrp="1"/>
          </p:cNvSpPr>
          <p:nvPr>
            <p:ph idx="1"/>
          </p:nvPr>
        </p:nvSpPr>
        <p:spPr>
          <a:xfrm>
            <a:off x="6400800" y="713313"/>
            <a:ext cx="4953000" cy="5431376"/>
          </a:xfrm>
        </p:spPr>
        <p:txBody>
          <a:bodyPr vert="horz" lIns="91440" tIns="45720" rIns="91440" bIns="45720" rtlCol="0" anchor="ctr">
            <a:normAutofit lnSpcReduction="10000"/>
          </a:bodyPr>
          <a:lstStyle/>
          <a:p>
            <a:pPr marL="620888" indent="-493888">
              <a:buSzPct val="100000"/>
              <a:buFontTx/>
              <a:buChar char="•"/>
            </a:pPr>
            <a:r>
              <a:rPr lang="en-US" sz="2000" dirty="0">
                <a:solidFill>
                  <a:schemeClr val="tx1">
                    <a:lumMod val="75000"/>
                  </a:schemeClr>
                </a:solidFill>
              </a:rPr>
              <a:t>Not discriminating based on race, color, gender, national origin, age, religion, creed, disability, veteran status, sexual orientation, gender identity, gender expression, and other protected areas</a:t>
            </a:r>
          </a:p>
          <a:p>
            <a:pPr marL="620888" indent="-493888">
              <a:buSzPct val="100000"/>
              <a:buFontTx/>
              <a:buChar char="•"/>
            </a:pPr>
            <a:r>
              <a:rPr lang="en-US" sz="2000" dirty="0">
                <a:solidFill>
                  <a:schemeClr val="tx1">
                    <a:lumMod val="75000"/>
                  </a:schemeClr>
                </a:solidFill>
              </a:rPr>
              <a:t>Verifying that any new WS job does not replace an existing position </a:t>
            </a:r>
          </a:p>
          <a:p>
            <a:pPr marL="620888" indent="-493888">
              <a:buSzPct val="100000"/>
              <a:buFontTx/>
              <a:buChar char="•"/>
            </a:pPr>
            <a:r>
              <a:rPr lang="en-US" sz="2000" dirty="0">
                <a:solidFill>
                  <a:schemeClr val="tx1">
                    <a:lumMod val="75000"/>
                  </a:schemeClr>
                </a:solidFill>
              </a:rPr>
              <a:t>Ensuring the student is properly hired through </a:t>
            </a:r>
            <a:r>
              <a:rPr lang="en-US" sz="2000" dirty="0" err="1">
                <a:solidFill>
                  <a:schemeClr val="tx1">
                    <a:lumMod val="75000"/>
                  </a:schemeClr>
                </a:solidFill>
              </a:rPr>
              <a:t>JobX</a:t>
            </a:r>
            <a:r>
              <a:rPr lang="en-US" sz="2000" dirty="0">
                <a:solidFill>
                  <a:schemeClr val="tx1">
                    <a:lumMod val="75000"/>
                  </a:schemeClr>
                </a:solidFill>
              </a:rPr>
              <a:t> and processed with departmental HR</a:t>
            </a:r>
          </a:p>
          <a:p>
            <a:pPr marL="620888" indent="-493888">
              <a:buSzPct val="100000"/>
              <a:buFontTx/>
              <a:buChar char="•"/>
            </a:pPr>
            <a:r>
              <a:rPr lang="en-US" sz="2000" dirty="0">
                <a:solidFill>
                  <a:schemeClr val="tx1">
                    <a:lumMod val="75000"/>
                  </a:schemeClr>
                </a:solidFill>
              </a:rPr>
              <a:t>Collecting &amp; retaining certification that the student-employee completed mandatory WS training  and any department-specific training</a:t>
            </a:r>
          </a:p>
          <a:p>
            <a:pPr marL="620888" indent="-493888">
              <a:buSzPct val="100000"/>
              <a:buFontTx/>
              <a:buChar char="•"/>
            </a:pPr>
            <a:r>
              <a:rPr lang="en-US" sz="2000" dirty="0">
                <a:solidFill>
                  <a:schemeClr val="tx1">
                    <a:lumMod val="75000"/>
                  </a:schemeClr>
                </a:solidFill>
              </a:rPr>
              <a:t>Ensuring that WS students do not engage in work before the hiring/payroll process is complete with HR</a:t>
            </a:r>
          </a:p>
          <a:p>
            <a:endParaRPr lang="en-US" sz="1700" dirty="0">
              <a:solidFill>
                <a:schemeClr val="tx1"/>
              </a:solidFill>
            </a:endParaRPr>
          </a:p>
        </p:txBody>
      </p:sp>
    </p:spTree>
    <p:extLst>
      <p:ext uri="{BB962C8B-B14F-4D97-AF65-F5344CB8AC3E}">
        <p14:creationId xmlns:p14="http://schemas.microsoft.com/office/powerpoint/2010/main" val="424893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33BE4E0-5F21-4A68-95F0-7816A85A1C45}"/>
              </a:ext>
            </a:extLst>
          </p:cNvPr>
          <p:cNvSpPr>
            <a:spLocks noGrp="1"/>
          </p:cNvSpPr>
          <p:nvPr>
            <p:ph type="title"/>
          </p:nvPr>
        </p:nvSpPr>
        <p:spPr>
          <a:xfrm>
            <a:off x="905484" y="1065749"/>
            <a:ext cx="3748810" cy="4726502"/>
          </a:xfrm>
        </p:spPr>
        <p:txBody>
          <a:bodyPr vert="horz" lIns="91440" tIns="45720" rIns="91440" bIns="45720" rtlCol="0" anchor="ctr">
            <a:normAutofit/>
          </a:bodyPr>
          <a:lstStyle/>
          <a:p>
            <a:r>
              <a:rPr lang="en-US" sz="4100" kern="1200" dirty="0">
                <a:solidFill>
                  <a:schemeClr val="tx1"/>
                </a:solidFill>
                <a:latin typeface="+mj-lt"/>
                <a:ea typeface="+mj-ea"/>
                <a:cs typeface="+mj-cs"/>
              </a:rPr>
              <a:t>Supervisor Responsibilities (2/2)</a:t>
            </a:r>
          </a:p>
        </p:txBody>
      </p:sp>
      <p:sp>
        <p:nvSpPr>
          <p:cNvPr id="3" name="Content Placeholder 2">
            <a:extLst>
              <a:ext uri="{FF2B5EF4-FFF2-40B4-BE49-F238E27FC236}">
                <a16:creationId xmlns:a16="http://schemas.microsoft.com/office/drawing/2014/main" id="{0E199EB9-4003-4DC8-AFEC-4E27A3B8A63F}"/>
              </a:ext>
            </a:extLst>
          </p:cNvPr>
          <p:cNvSpPr>
            <a:spLocks noGrp="1"/>
          </p:cNvSpPr>
          <p:nvPr>
            <p:ph idx="1"/>
          </p:nvPr>
        </p:nvSpPr>
        <p:spPr>
          <a:xfrm>
            <a:off x="6094476" y="713312"/>
            <a:ext cx="5791200" cy="5431376"/>
          </a:xfrm>
        </p:spPr>
        <p:txBody>
          <a:bodyPr vert="horz" lIns="91440" tIns="45720" rIns="91440" bIns="45720" rtlCol="0" anchor="ctr">
            <a:normAutofit fontScale="92500" lnSpcReduction="20000"/>
          </a:bodyPr>
          <a:lstStyle/>
          <a:p>
            <a:pPr marL="620888">
              <a:buSzPct val="100000"/>
            </a:pPr>
            <a:r>
              <a:rPr lang="en-US" sz="1900" dirty="0">
                <a:solidFill>
                  <a:schemeClr val="accent2"/>
                </a:solidFill>
              </a:rPr>
              <a:t>Keeping accurate records of all hours worked by the WS student and ensuring overages do not occur</a:t>
            </a:r>
          </a:p>
          <a:p>
            <a:pPr marL="620888">
              <a:buSzPct val="100000"/>
            </a:pPr>
            <a:r>
              <a:rPr lang="en-US" sz="1900" dirty="0">
                <a:solidFill>
                  <a:schemeClr val="accent2"/>
                </a:solidFill>
              </a:rPr>
              <a:t>Ensuring a primary and/or secondary supervisor is available to students for sign-in, sign-out, supervision, instruction and emergency assistance any time a student is working</a:t>
            </a:r>
          </a:p>
          <a:p>
            <a:pPr marL="620888">
              <a:buSzPct val="100000"/>
            </a:pPr>
            <a:r>
              <a:rPr lang="en-US" sz="1900" dirty="0">
                <a:solidFill>
                  <a:schemeClr val="accent2"/>
                </a:solidFill>
              </a:rPr>
              <a:t>Providing sufficient training to empower students to accomplish the requirements of the position</a:t>
            </a:r>
          </a:p>
          <a:p>
            <a:pPr marL="620888">
              <a:buSzPct val="100000"/>
            </a:pPr>
            <a:r>
              <a:rPr lang="en-US" sz="1900" dirty="0">
                <a:solidFill>
                  <a:schemeClr val="accent2"/>
                </a:solidFill>
              </a:rPr>
              <a:t>Presenting and clarifying job expectations and departmental requirements</a:t>
            </a:r>
          </a:p>
          <a:p>
            <a:pPr marL="620888">
              <a:buSzPct val="100000"/>
            </a:pPr>
            <a:r>
              <a:rPr lang="en-US" sz="1900" dirty="0">
                <a:solidFill>
                  <a:schemeClr val="accent2"/>
                </a:solidFill>
              </a:rPr>
              <a:t>Treating the student as a professional staff member and encouraging open and honest communication with the WS student</a:t>
            </a:r>
          </a:p>
          <a:p>
            <a:pPr marL="620888">
              <a:buSzPct val="100000"/>
            </a:pPr>
            <a:r>
              <a:rPr lang="en-US" sz="1900" dirty="0">
                <a:solidFill>
                  <a:schemeClr val="accent2"/>
                </a:solidFill>
              </a:rPr>
              <a:t>Providing ample work to ensure students are busy and not engaging in prohibited activities (e.g. studying) during their shift</a:t>
            </a:r>
          </a:p>
          <a:p>
            <a:pPr marL="620888">
              <a:buSzPct val="100000"/>
            </a:pPr>
            <a:r>
              <a:rPr lang="en-US" sz="1900" b="1" dirty="0">
                <a:solidFill>
                  <a:schemeClr val="accent2"/>
                </a:solidFill>
              </a:rPr>
              <a:t>Providing regular feedback regarding job performance and formal evaluations at least once per semester</a:t>
            </a:r>
          </a:p>
          <a:p>
            <a:pPr marL="620888">
              <a:buSzPct val="100000"/>
            </a:pPr>
            <a:r>
              <a:rPr lang="en-US" sz="1900" dirty="0">
                <a:solidFill>
                  <a:schemeClr val="accent2"/>
                </a:solidFill>
              </a:rPr>
              <a:t>Ensuring that the WS student remains in compliance with federal, state, institutional, and program regulations</a:t>
            </a:r>
          </a:p>
          <a:p>
            <a:endParaRPr lang="en-US" sz="1900" dirty="0">
              <a:solidFill>
                <a:schemeClr val="tx1"/>
              </a:solidFill>
            </a:endParaRPr>
          </a:p>
        </p:txBody>
      </p:sp>
    </p:spTree>
    <p:extLst>
      <p:ext uri="{BB962C8B-B14F-4D97-AF65-F5344CB8AC3E}">
        <p14:creationId xmlns:p14="http://schemas.microsoft.com/office/powerpoint/2010/main" val="43472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Object 2">
            <a:extLst>
              <a:ext uri="{FF2B5EF4-FFF2-40B4-BE49-F238E27FC236}">
                <a16:creationId xmlns:a16="http://schemas.microsoft.com/office/drawing/2014/main" id="{3D37F243-1B1C-4C27-BCE9-8D8F9349566B}"/>
              </a:ext>
            </a:extLst>
          </p:cNvPr>
          <p:cNvPicPr>
            <a:picLocks noChangeAspect="1"/>
          </p:cNvPicPr>
          <p:nvPr/>
        </p:nvPicPr>
        <p:blipFill>
          <a:blip r:embed="rId3" cstate="print"/>
          <a:stretch>
            <a:fillRect/>
          </a:stretch>
        </p:blipFill>
        <p:spPr>
          <a:xfrm>
            <a:off x="1888760" y="0"/>
            <a:ext cx="11063745" cy="6444631"/>
          </a:xfrm>
          <a:prstGeom prst="rect">
            <a:avLst/>
          </a:prstGeom>
        </p:spPr>
      </p:pic>
      <p:sp>
        <p:nvSpPr>
          <p:cNvPr id="7" name="Text Placeholder 3">
            <a:extLst>
              <a:ext uri="{FF2B5EF4-FFF2-40B4-BE49-F238E27FC236}">
                <a16:creationId xmlns:a16="http://schemas.microsoft.com/office/drawing/2014/main" id="{C35CED28-2858-4949-B38D-93BFA457C715}"/>
              </a:ext>
            </a:extLst>
          </p:cNvPr>
          <p:cNvSpPr txBox="1">
            <a:spLocks/>
          </p:cNvSpPr>
          <p:nvPr/>
        </p:nvSpPr>
        <p:spPr>
          <a:xfrm>
            <a:off x="119922" y="-286282"/>
            <a:ext cx="7615003" cy="375389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2"/>
                </a:solidFill>
                <a:latin typeface="Franklin Gothic Demi" panose="020B07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pPr>
            <a:r>
              <a:rPr lang="en-US" sz="2000" kern="1200" dirty="0">
                <a:solidFill>
                  <a:schemeClr val="tx1"/>
                </a:solidFill>
                <a:latin typeface="+mj-lt"/>
                <a:ea typeface="+mj-ea"/>
                <a:cs typeface="+mj-cs"/>
              </a:rPr>
              <a:t>When should I post my positions?</a:t>
            </a:r>
          </a:p>
          <a:p>
            <a:pPr>
              <a:spcBef>
                <a:spcPct val="0"/>
              </a:spcBef>
              <a:spcAft>
                <a:spcPts val="600"/>
              </a:spcAft>
            </a:pPr>
            <a:r>
              <a:rPr lang="en-US" sz="2000" kern="1200" dirty="0">
                <a:solidFill>
                  <a:schemeClr val="tx1"/>
                </a:solidFill>
                <a:latin typeface="+mj-lt"/>
                <a:ea typeface="+mj-ea"/>
                <a:cs typeface="+mj-cs"/>
              </a:rPr>
              <a:t>When will students start to apply?</a:t>
            </a:r>
          </a:p>
          <a:p>
            <a:pPr>
              <a:spcBef>
                <a:spcPct val="0"/>
              </a:spcBef>
              <a:spcAft>
                <a:spcPts val="600"/>
              </a:spcAft>
            </a:pPr>
            <a:r>
              <a:rPr lang="en-US" sz="2000" kern="1200" dirty="0">
                <a:solidFill>
                  <a:schemeClr val="tx1"/>
                </a:solidFill>
                <a:latin typeface="+mj-lt"/>
                <a:ea typeface="+mj-ea"/>
                <a:cs typeface="+mj-cs"/>
              </a:rPr>
              <a:t>EARLY JULY</a:t>
            </a:r>
          </a:p>
        </p:txBody>
      </p:sp>
    </p:spTree>
    <p:extLst>
      <p:ext uri="{BB962C8B-B14F-4D97-AF65-F5344CB8AC3E}">
        <p14:creationId xmlns:p14="http://schemas.microsoft.com/office/powerpoint/2010/main" val="69366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D89F-55FD-4C7B-926F-6D827D6B6C3E}"/>
              </a:ext>
            </a:extLst>
          </p:cNvPr>
          <p:cNvSpPr>
            <a:spLocks noGrp="1"/>
          </p:cNvSpPr>
          <p:nvPr>
            <p:ph type="title"/>
          </p:nvPr>
        </p:nvSpPr>
        <p:spPr>
          <a:xfrm>
            <a:off x="838200" y="50332"/>
            <a:ext cx="10515600" cy="1325563"/>
          </a:xfrm>
        </p:spPr>
        <p:txBody>
          <a:bodyPr>
            <a:normAutofit/>
          </a:bodyPr>
          <a:lstStyle/>
          <a:p>
            <a:r>
              <a:rPr lang="en-US" sz="4800" dirty="0"/>
              <a:t>Hiring and Wages</a:t>
            </a:r>
          </a:p>
        </p:txBody>
      </p:sp>
      <p:sp>
        <p:nvSpPr>
          <p:cNvPr id="3" name="Content Placeholder 2">
            <a:extLst>
              <a:ext uri="{FF2B5EF4-FFF2-40B4-BE49-F238E27FC236}">
                <a16:creationId xmlns:a16="http://schemas.microsoft.com/office/drawing/2014/main" id="{0368D5DB-DD30-400B-8BD0-1169BAB1EB68}"/>
              </a:ext>
            </a:extLst>
          </p:cNvPr>
          <p:cNvSpPr>
            <a:spLocks noGrp="1"/>
          </p:cNvSpPr>
          <p:nvPr>
            <p:ph idx="1"/>
          </p:nvPr>
        </p:nvSpPr>
        <p:spPr>
          <a:xfrm>
            <a:off x="838200" y="1375895"/>
            <a:ext cx="10839138" cy="5144825"/>
          </a:xfrm>
        </p:spPr>
        <p:txBody>
          <a:bodyPr>
            <a:normAutofit fontScale="92500"/>
          </a:bodyPr>
          <a:lstStyle/>
          <a:p>
            <a:pPr marL="620888" indent="-493888">
              <a:buSzPct val="100000"/>
              <a:buFontTx/>
              <a:buChar char="•"/>
            </a:pPr>
            <a:r>
              <a:rPr lang="en-US" sz="2100" dirty="0"/>
              <a:t>We strongly recommend that </a:t>
            </a:r>
            <a:r>
              <a:rPr lang="en-US" sz="2100" b="1" u="sng" dirty="0"/>
              <a:t>you</a:t>
            </a:r>
            <a:r>
              <a:rPr lang="en-US" sz="2100" dirty="0"/>
              <a:t> set up the appointment between the student and your HR Representative/Shared Services Center </a:t>
            </a:r>
            <a:r>
              <a:rPr lang="en-US" sz="2100" u="sng" dirty="0"/>
              <a:t>and</a:t>
            </a:r>
            <a:r>
              <a:rPr lang="en-US" sz="2100" dirty="0"/>
              <a:t> do so prior to the anticipated first day of work</a:t>
            </a:r>
          </a:p>
          <a:p>
            <a:pPr marL="620888" indent="-493888">
              <a:buSzPct val="100000"/>
              <a:buFontTx/>
              <a:buChar char="•"/>
            </a:pPr>
            <a:r>
              <a:rPr lang="en-US" sz="2100" dirty="0"/>
              <a:t>Once your HR Representative/Shared Services Center has approved the student, the student is cleared for employment with the University, Students may begin work on the first day listed in our program calendar if all steps are complete.  </a:t>
            </a:r>
            <a:r>
              <a:rPr lang="en-US" sz="2100" b="1" u="sng" dirty="0">
                <a:solidFill>
                  <a:srgbClr val="FF0000"/>
                </a:solidFill>
              </a:rPr>
              <a:t>Please do not let your students begin work before this time!</a:t>
            </a:r>
          </a:p>
          <a:p>
            <a:pPr marL="127000" indent="0">
              <a:buSzPct val="100000"/>
              <a:buNone/>
            </a:pPr>
            <a:r>
              <a:rPr lang="en-US" sz="2100" dirty="0"/>
              <a:t>Students will receive biweekly paychecks for hours worked approximately 12 days after the end of the pay period, around 14 days after the end of the pay period, wage disbursement information is sent to the WS team</a:t>
            </a:r>
          </a:p>
          <a:p>
            <a:pPr marL="127000" indent="0">
              <a:buSzPct val="100000"/>
              <a:buNone/>
            </a:pPr>
            <a:r>
              <a:rPr lang="en-US" sz="2100" dirty="0"/>
              <a:t>At this time, the WS team will begin reconciling student earnings.  The WS team will contact students and their supervisors if one of the following conditions is true: </a:t>
            </a:r>
          </a:p>
          <a:p>
            <a:pPr marL="584200" lvl="1" indent="0">
              <a:buSzPct val="100000"/>
              <a:buNone/>
            </a:pPr>
            <a:r>
              <a:rPr lang="en-US" sz="2100" dirty="0"/>
              <a:t>A student’s total earnings is within $550 of their FWS award</a:t>
            </a:r>
          </a:p>
          <a:p>
            <a:pPr marL="584200" lvl="1" indent="0">
              <a:buSzPct val="100000"/>
              <a:buNone/>
            </a:pPr>
            <a:r>
              <a:rPr lang="en-US" sz="2100" dirty="0"/>
              <a:t>A student’s total earnings have exceeded their FWS award</a:t>
            </a:r>
          </a:p>
          <a:p>
            <a:pPr marL="584200" lvl="1" indent="0">
              <a:buSzPct val="100000"/>
              <a:buNone/>
            </a:pPr>
            <a:endParaRPr lang="en-US" sz="2000" b="1" u="sng" dirty="0"/>
          </a:p>
          <a:p>
            <a:pPr marL="584200" lvl="1" indent="0" algn="ctr">
              <a:buSzPct val="100000"/>
              <a:buNone/>
            </a:pPr>
            <a:r>
              <a:rPr lang="en-US" sz="2000" b="1" u="sng" dirty="0"/>
              <a:t>If the student’s earnings exceed their award, supervisors will be required to submit a PAAT entry for the overage and either convert the student to departmental funding or end their employment.</a:t>
            </a:r>
          </a:p>
          <a:p>
            <a:pPr marL="584200" lvl="1" indent="0">
              <a:buSzPct val="100000"/>
              <a:buNone/>
            </a:pPr>
            <a:endParaRPr lang="en-US" sz="2100" dirty="0"/>
          </a:p>
          <a:p>
            <a:pPr marL="0" indent="0">
              <a:buNone/>
            </a:pPr>
            <a:endParaRPr lang="en-US" dirty="0"/>
          </a:p>
        </p:txBody>
      </p:sp>
    </p:spTree>
    <p:extLst>
      <p:ext uri="{BB962C8B-B14F-4D97-AF65-F5344CB8AC3E}">
        <p14:creationId xmlns:p14="http://schemas.microsoft.com/office/powerpoint/2010/main" val="329157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C4F7-2736-4794-9325-1DD8F2F730DF}"/>
              </a:ext>
            </a:extLst>
          </p:cNvPr>
          <p:cNvSpPr>
            <a:spLocks noGrp="1"/>
          </p:cNvSpPr>
          <p:nvPr>
            <p:ph type="title"/>
          </p:nvPr>
        </p:nvSpPr>
        <p:spPr>
          <a:xfrm>
            <a:off x="838200" y="1234554"/>
            <a:ext cx="10515600" cy="3967032"/>
          </a:xfrm>
        </p:spPr>
        <p:txBody>
          <a:bodyPr>
            <a:normAutofit/>
          </a:bodyPr>
          <a:lstStyle/>
          <a:p>
            <a:pPr algn="ctr"/>
            <a:r>
              <a:rPr lang="en-US" dirty="0"/>
              <a:t>Additional information for each slide will be in the slide notes if you need a more detailed explanation</a:t>
            </a:r>
          </a:p>
        </p:txBody>
      </p:sp>
    </p:spTree>
    <p:extLst>
      <p:ext uri="{BB962C8B-B14F-4D97-AF65-F5344CB8AC3E}">
        <p14:creationId xmlns:p14="http://schemas.microsoft.com/office/powerpoint/2010/main" val="172645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 name="Title 1">
            <a:extLst>
              <a:ext uri="{FF2B5EF4-FFF2-40B4-BE49-F238E27FC236}">
                <a16:creationId xmlns:a16="http://schemas.microsoft.com/office/drawing/2014/main" id="{1541D6A1-B558-7844-854D-7AE417F6E349}"/>
              </a:ext>
            </a:extLst>
          </p:cNvPr>
          <p:cNvSpPr txBox="1">
            <a:spLocks/>
          </p:cNvSpPr>
          <p:nvPr/>
        </p:nvSpPr>
        <p:spPr>
          <a:xfrm>
            <a:off x="240508" y="950740"/>
            <a:ext cx="3855720" cy="4371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spcAft>
                <a:spcPts val="600"/>
              </a:spcAft>
            </a:pPr>
            <a:r>
              <a:rPr lang="en-US" sz="3600" kern="1200" dirty="0">
                <a:solidFill>
                  <a:schemeClr val="tx2"/>
                </a:solidFill>
                <a:latin typeface="+mj-lt"/>
                <a:ea typeface="+mj-ea"/>
                <a:cs typeface="+mj-cs"/>
              </a:rPr>
              <a:t>Student Termination</a:t>
            </a:r>
          </a:p>
        </p:txBody>
      </p:sp>
      <p:grpSp>
        <p:nvGrpSpPr>
          <p:cNvPr id="18" name="Group 17">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9" name="Freeform: Shape 18">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F2AF411A-387A-4D43-89F0-754DF7C48C4F}"/>
              </a:ext>
            </a:extLst>
          </p:cNvPr>
          <p:cNvSpPr txBox="1"/>
          <p:nvPr/>
        </p:nvSpPr>
        <p:spPr>
          <a:xfrm>
            <a:off x="3712848" y="152519"/>
            <a:ext cx="8478847" cy="6710765"/>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chemeClr val="tx2"/>
                </a:solidFill>
              </a:rPr>
              <a:t>During the 2019-20 academic year, supervisors only requested to release 8 students for performance issues, but many more students were terminated due to studying abroad, changing positions, graduating early, or student-requested termination</a:t>
            </a:r>
          </a:p>
          <a:p>
            <a:pPr>
              <a:lnSpc>
                <a:spcPct val="90000"/>
              </a:lnSpc>
              <a:spcAft>
                <a:spcPts val="600"/>
              </a:spcAft>
            </a:pPr>
            <a:endParaRPr lang="en-US" sz="2000" dirty="0">
              <a:solidFill>
                <a:schemeClr val="tx2"/>
              </a:solidFill>
            </a:endParaRPr>
          </a:p>
          <a:p>
            <a:pPr>
              <a:lnSpc>
                <a:spcPct val="90000"/>
              </a:lnSpc>
              <a:spcAft>
                <a:spcPts val="600"/>
              </a:spcAft>
            </a:pPr>
            <a:r>
              <a:rPr lang="en-US" sz="2000" dirty="0">
                <a:solidFill>
                  <a:schemeClr val="tx2"/>
                </a:solidFill>
              </a:rPr>
              <a:t>Students who fail to meet job duties can be removed from their positions at the Supervisor’s discretion if the following conditions are met:</a:t>
            </a:r>
          </a:p>
          <a:p>
            <a:pPr marL="228600" lvl="1">
              <a:lnSpc>
                <a:spcPct val="90000"/>
              </a:lnSpc>
              <a:spcAft>
                <a:spcPts val="600"/>
              </a:spcAft>
            </a:pPr>
            <a:r>
              <a:rPr lang="en-US" dirty="0">
                <a:solidFill>
                  <a:schemeClr val="tx2"/>
                </a:solidFill>
              </a:rPr>
              <a:t>Documentation of the student’s performance issue(s) and attempts to correct the issue(s) must occurs before students are terminated.  This should involve meeting with the student to discuss expectations of the position and how the student is not meeting them as well as a performance improvement plan</a:t>
            </a:r>
          </a:p>
          <a:p>
            <a:pPr>
              <a:lnSpc>
                <a:spcPct val="90000"/>
              </a:lnSpc>
              <a:spcAft>
                <a:spcPts val="600"/>
              </a:spcAft>
            </a:pPr>
            <a:endParaRPr lang="en-US" sz="2000" dirty="0">
              <a:solidFill>
                <a:schemeClr val="tx2"/>
              </a:solidFill>
            </a:endParaRPr>
          </a:p>
          <a:p>
            <a:pPr>
              <a:lnSpc>
                <a:spcPct val="90000"/>
              </a:lnSpc>
              <a:spcAft>
                <a:spcPts val="600"/>
              </a:spcAft>
            </a:pPr>
            <a:r>
              <a:rPr lang="en-US" sz="2000" dirty="0">
                <a:solidFill>
                  <a:schemeClr val="tx2"/>
                </a:solidFill>
              </a:rPr>
              <a:t>You must consult with your departmental HR to ensure you have followed all required protocols for termination and the student must be notified in writing/email of their termination prior to any action being taken</a:t>
            </a:r>
          </a:p>
          <a:p>
            <a:pPr>
              <a:lnSpc>
                <a:spcPct val="90000"/>
              </a:lnSpc>
              <a:spcAft>
                <a:spcPts val="600"/>
              </a:spcAft>
            </a:pPr>
            <a:endParaRPr lang="en-US" sz="2000" dirty="0">
              <a:solidFill>
                <a:schemeClr val="tx2"/>
              </a:solidFill>
            </a:endParaRPr>
          </a:p>
          <a:p>
            <a:pPr>
              <a:lnSpc>
                <a:spcPct val="90000"/>
              </a:lnSpc>
              <a:spcAft>
                <a:spcPts val="600"/>
              </a:spcAft>
            </a:pPr>
            <a:r>
              <a:rPr lang="en-US" sz="2000" dirty="0">
                <a:solidFill>
                  <a:schemeClr val="tx2"/>
                </a:solidFill>
              </a:rPr>
              <a:t>Supervisors terminating an employee should complete the </a:t>
            </a:r>
            <a:r>
              <a:rPr lang="en-US" sz="2000" dirty="0">
                <a:solidFill>
                  <a:schemeClr val="tx2"/>
                </a:solidFill>
                <a:hlinkClick r:id="rId3"/>
              </a:rPr>
              <a:t>termination request form found here </a:t>
            </a:r>
            <a:r>
              <a:rPr lang="en-US" sz="2000" dirty="0">
                <a:solidFill>
                  <a:schemeClr val="tx2"/>
                </a:solidFill>
              </a:rPr>
              <a:t>and review the training regarding termination procedures under supervisor resources. Students are at-will employees.  </a:t>
            </a:r>
          </a:p>
        </p:txBody>
      </p:sp>
      <p:sp>
        <p:nvSpPr>
          <p:cNvPr id="9" name="Content Placeholder 2">
            <a:extLst>
              <a:ext uri="{FF2B5EF4-FFF2-40B4-BE49-F238E27FC236}">
                <a16:creationId xmlns:a16="http://schemas.microsoft.com/office/drawing/2014/main" id="{C4BBB759-93C4-874D-93AF-487EA07297FC}"/>
              </a:ext>
            </a:extLst>
          </p:cNvPr>
          <p:cNvSpPr txBox="1">
            <a:spLocks/>
          </p:cNvSpPr>
          <p:nvPr/>
        </p:nvSpPr>
        <p:spPr>
          <a:xfrm>
            <a:off x="623888" y="1830227"/>
            <a:ext cx="5177010" cy="3726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26576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41D6A1-B558-7844-854D-7AE417F6E349}"/>
              </a:ext>
            </a:extLst>
          </p:cNvPr>
          <p:cNvSpPr txBox="1">
            <a:spLocks/>
          </p:cNvSpPr>
          <p:nvPr/>
        </p:nvSpPr>
        <p:spPr>
          <a:xfrm>
            <a:off x="240508" y="950740"/>
            <a:ext cx="3855720" cy="4371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spcAft>
                <a:spcPts val="600"/>
              </a:spcAft>
            </a:pPr>
            <a:r>
              <a:rPr lang="en-US" sz="3600" kern="1200" dirty="0">
                <a:solidFill>
                  <a:schemeClr val="tx2"/>
                </a:solidFill>
                <a:latin typeface="+mj-lt"/>
                <a:ea typeface="+mj-ea"/>
                <a:cs typeface="+mj-cs"/>
              </a:rPr>
              <a:t>Supervisor Termination</a:t>
            </a:r>
          </a:p>
        </p:txBody>
      </p:sp>
      <p:sp>
        <p:nvSpPr>
          <p:cNvPr id="2" name="TextBox 1">
            <a:extLst>
              <a:ext uri="{FF2B5EF4-FFF2-40B4-BE49-F238E27FC236}">
                <a16:creationId xmlns:a16="http://schemas.microsoft.com/office/drawing/2014/main" id="{F2AF411A-387A-4D43-89F0-754DF7C48C4F}"/>
              </a:ext>
            </a:extLst>
          </p:cNvPr>
          <p:cNvSpPr txBox="1"/>
          <p:nvPr/>
        </p:nvSpPr>
        <p:spPr>
          <a:xfrm>
            <a:off x="3712848" y="152519"/>
            <a:ext cx="8478847" cy="6710765"/>
          </a:xfrm>
          <a:prstGeom prst="rect">
            <a:avLst/>
          </a:prstGeom>
        </p:spPr>
        <p:txBody>
          <a:bodyPr vert="horz" lIns="91440" tIns="45720" rIns="91440" bIns="45720" rtlCol="0" anchor="ctr">
            <a:normAutofit/>
          </a:bodyPr>
          <a:lstStyle/>
          <a:p>
            <a:pPr marL="127000" indent="0">
              <a:lnSpc>
                <a:spcPct val="90000"/>
              </a:lnSpc>
              <a:spcAft>
                <a:spcPts val="600"/>
              </a:spcAft>
              <a:buSzPct val="100000"/>
              <a:buNone/>
            </a:pPr>
            <a:r>
              <a:rPr lang="en-US" sz="2000" dirty="0">
                <a:solidFill>
                  <a:schemeClr val="tx2"/>
                </a:solidFill>
              </a:rPr>
              <a:t>Because the WS program is contingent on external funding </a:t>
            </a:r>
            <a:r>
              <a:rPr lang="en-US" sz="2000" b="1" dirty="0">
                <a:solidFill>
                  <a:schemeClr val="tx2"/>
                </a:solidFill>
              </a:rPr>
              <a:t>federal</a:t>
            </a:r>
            <a:r>
              <a:rPr lang="en-US" sz="2000" dirty="0">
                <a:solidFill>
                  <a:schemeClr val="tx2"/>
                </a:solidFill>
              </a:rPr>
              <a:t> and </a:t>
            </a:r>
            <a:r>
              <a:rPr lang="en-US" sz="2000" b="1" dirty="0">
                <a:solidFill>
                  <a:schemeClr val="tx2"/>
                </a:solidFill>
              </a:rPr>
              <a:t>internal</a:t>
            </a:r>
            <a:r>
              <a:rPr lang="en-US" sz="2000" dirty="0">
                <a:solidFill>
                  <a:schemeClr val="tx2"/>
                </a:solidFill>
              </a:rPr>
              <a:t>, we are required to meet established guidelines in order to maintain eligibility.  Failure to meet requirements by one supervisor can negatively impact program eligibility &amp; funding for all participants.  As such, OSSA reserves the right to take any and all actions necessary to ensure the continuation of the WS program</a:t>
            </a:r>
          </a:p>
          <a:p>
            <a:pPr marL="127000" indent="0">
              <a:lnSpc>
                <a:spcPct val="90000"/>
              </a:lnSpc>
              <a:spcAft>
                <a:spcPts val="600"/>
              </a:spcAft>
              <a:buSzPct val="100000"/>
              <a:buNone/>
            </a:pPr>
            <a:r>
              <a:rPr lang="en-US" sz="2000" dirty="0">
                <a:solidFill>
                  <a:schemeClr val="tx2"/>
                </a:solidFill>
              </a:rPr>
              <a:t> </a:t>
            </a:r>
          </a:p>
          <a:p>
            <a:pPr marL="127000" indent="0">
              <a:lnSpc>
                <a:spcPct val="90000"/>
              </a:lnSpc>
              <a:spcAft>
                <a:spcPts val="600"/>
              </a:spcAft>
              <a:buSzPct val="100000"/>
              <a:buNone/>
            </a:pPr>
            <a:r>
              <a:rPr lang="en-US" sz="2000" dirty="0">
                <a:solidFill>
                  <a:schemeClr val="tx2"/>
                </a:solidFill>
              </a:rPr>
              <a:t>Any supervisor that allows a student to earn more than their allotted award will be evaluated for suitability to continue participation in the WS program</a:t>
            </a:r>
          </a:p>
          <a:p>
            <a:pPr marL="127000" indent="0">
              <a:lnSpc>
                <a:spcPct val="90000"/>
              </a:lnSpc>
              <a:spcAft>
                <a:spcPts val="600"/>
              </a:spcAft>
              <a:buSzPct val="100000"/>
              <a:buNone/>
            </a:pPr>
            <a:r>
              <a:rPr lang="en-US" sz="2000" dirty="0">
                <a:solidFill>
                  <a:schemeClr val="tx2"/>
                </a:solidFill>
              </a:rPr>
              <a:t>Departments/supervisors with repeat violations may not be eligible to participate in the WS program in future aid years</a:t>
            </a:r>
          </a:p>
          <a:p>
            <a:pPr marL="127000" indent="0">
              <a:lnSpc>
                <a:spcPct val="90000"/>
              </a:lnSpc>
              <a:spcAft>
                <a:spcPts val="600"/>
              </a:spcAft>
              <a:buSzPct val="100000"/>
              <a:buNone/>
            </a:pPr>
            <a:r>
              <a:rPr lang="en-US" sz="2000" dirty="0">
                <a:solidFill>
                  <a:schemeClr val="tx2"/>
                </a:solidFill>
              </a:rPr>
              <a:t>Any department that fails to meet their responsibility in paying for excess or unauthorized wages will be removed from the WS program</a:t>
            </a:r>
          </a:p>
          <a:p>
            <a:pPr marL="127000" indent="0">
              <a:lnSpc>
                <a:spcPct val="90000"/>
              </a:lnSpc>
              <a:spcAft>
                <a:spcPts val="600"/>
              </a:spcAft>
              <a:buSzPct val="100000"/>
              <a:buNone/>
            </a:pPr>
            <a:endParaRPr lang="en-US" sz="2000" dirty="0">
              <a:solidFill>
                <a:schemeClr val="tx2"/>
              </a:solidFill>
            </a:endParaRPr>
          </a:p>
        </p:txBody>
      </p:sp>
      <p:sp>
        <p:nvSpPr>
          <p:cNvPr id="9" name="Content Placeholder 2">
            <a:extLst>
              <a:ext uri="{FF2B5EF4-FFF2-40B4-BE49-F238E27FC236}">
                <a16:creationId xmlns:a16="http://schemas.microsoft.com/office/drawing/2014/main" id="{C4BBB759-93C4-874D-93AF-487EA07297FC}"/>
              </a:ext>
            </a:extLst>
          </p:cNvPr>
          <p:cNvSpPr txBox="1">
            <a:spLocks/>
          </p:cNvSpPr>
          <p:nvPr/>
        </p:nvSpPr>
        <p:spPr>
          <a:xfrm>
            <a:off x="623888" y="1830227"/>
            <a:ext cx="5177010" cy="37263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95163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FB2-8638-43F5-8F37-268386850FEF}"/>
              </a:ext>
            </a:extLst>
          </p:cNvPr>
          <p:cNvSpPr>
            <a:spLocks noGrp="1"/>
          </p:cNvSpPr>
          <p:nvPr>
            <p:ph type="title"/>
          </p:nvPr>
        </p:nvSpPr>
        <p:spPr/>
        <p:txBody>
          <a:bodyPr>
            <a:normAutofit/>
          </a:bodyPr>
          <a:lstStyle/>
          <a:p>
            <a:r>
              <a:rPr lang="en-US" dirty="0"/>
              <a:t>Before your </a:t>
            </a:r>
            <a:r>
              <a:rPr lang="en-US" dirty="0" err="1"/>
              <a:t>Jobx</a:t>
            </a:r>
            <a:r>
              <a:rPr lang="en-US" dirty="0"/>
              <a:t> Training…</a:t>
            </a:r>
          </a:p>
        </p:txBody>
      </p:sp>
      <p:sp>
        <p:nvSpPr>
          <p:cNvPr id="3" name="Content Placeholder 2">
            <a:extLst>
              <a:ext uri="{FF2B5EF4-FFF2-40B4-BE49-F238E27FC236}">
                <a16:creationId xmlns:a16="http://schemas.microsoft.com/office/drawing/2014/main" id="{EA168733-AD51-42B8-9400-15D58B344579}"/>
              </a:ext>
            </a:extLst>
          </p:cNvPr>
          <p:cNvSpPr>
            <a:spLocks noGrp="1"/>
          </p:cNvSpPr>
          <p:nvPr>
            <p:ph idx="1"/>
          </p:nvPr>
        </p:nvSpPr>
        <p:spPr/>
        <p:txBody>
          <a:bodyPr>
            <a:normAutofit/>
          </a:bodyPr>
          <a:lstStyle/>
          <a:p>
            <a:pPr marL="514350" indent="-514350">
              <a:buAutoNum type="arabicPeriod"/>
            </a:pPr>
            <a:endParaRPr lang="en-US" dirty="0"/>
          </a:p>
          <a:p>
            <a:pPr marL="0" indent="0">
              <a:buNone/>
            </a:pPr>
            <a:r>
              <a:rPr lang="en-US" dirty="0"/>
              <a:t>Review the </a:t>
            </a:r>
            <a:r>
              <a:rPr lang="en-US" dirty="0">
                <a:hlinkClick r:id="rId3"/>
              </a:rPr>
              <a:t>Program Calendar </a:t>
            </a:r>
            <a:r>
              <a:rPr lang="en-US" dirty="0"/>
              <a:t>and add Key Dates to you Calendar</a:t>
            </a:r>
          </a:p>
          <a:p>
            <a:pPr marL="514350" indent="-514350">
              <a:buAutoNum type="arabicPeriod"/>
            </a:pPr>
            <a:endParaRPr lang="en-US" dirty="0"/>
          </a:p>
          <a:p>
            <a:pPr marL="0" indent="0">
              <a:buNone/>
            </a:pPr>
            <a:r>
              <a:rPr lang="en-US" dirty="0"/>
              <a:t>Download the </a:t>
            </a:r>
            <a:r>
              <a:rPr lang="en-US" dirty="0">
                <a:hlinkClick r:id="rId4"/>
              </a:rPr>
              <a:t>Work Schedule Planner </a:t>
            </a:r>
            <a:r>
              <a:rPr lang="en-US" dirty="0"/>
              <a:t>to track/monitor student hours, balances, and academic breaks</a:t>
            </a:r>
          </a:p>
          <a:p>
            <a:pPr marL="0" indent="0">
              <a:buNone/>
            </a:pPr>
            <a:endParaRPr lang="en-US" dirty="0"/>
          </a:p>
          <a:p>
            <a:pPr marL="0" indent="0">
              <a:buNone/>
            </a:pPr>
            <a:r>
              <a:rPr lang="en-US" dirty="0"/>
              <a:t>Review the UNC </a:t>
            </a:r>
            <a:r>
              <a:rPr lang="en-US" dirty="0">
                <a:hlinkClick r:id="rId5"/>
              </a:rPr>
              <a:t>hiring checklist</a:t>
            </a:r>
            <a:r>
              <a:rPr lang="en-US" dirty="0"/>
              <a:t> and additional resources </a:t>
            </a:r>
            <a:r>
              <a:rPr lang="en-US" dirty="0">
                <a:hlinkClick r:id="rId6"/>
              </a:rPr>
              <a:t>here</a:t>
            </a:r>
            <a:endParaRPr lang="en-US" dirty="0"/>
          </a:p>
          <a:p>
            <a:pPr marL="0" indent="0">
              <a:buNone/>
            </a:pPr>
            <a:endParaRPr lang="en-US" dirty="0"/>
          </a:p>
          <a:p>
            <a:pPr marL="0" indent="0">
              <a:buNone/>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06308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786846" y="789743"/>
            <a:ext cx="10618307" cy="4718190"/>
          </a:xfrm>
        </p:spPr>
        <p:txBody>
          <a:bodyPr>
            <a:noAutofit/>
          </a:bodyPr>
          <a:lstStyle/>
          <a:p>
            <a:pPr marL="0" indent="0" algn="ctr">
              <a:buNone/>
            </a:pPr>
            <a:r>
              <a:rPr lang="en-US" sz="6600">
                <a:solidFill>
                  <a:schemeClr val="bg1"/>
                </a:solidFill>
                <a:latin typeface="+mj-lt"/>
              </a:rPr>
              <a:t>FIRST TRAINING </a:t>
            </a:r>
            <a:r>
              <a:rPr lang="en-US" sz="6600" dirty="0">
                <a:solidFill>
                  <a:schemeClr val="bg1"/>
                </a:solidFill>
                <a:latin typeface="+mj-lt"/>
              </a:rPr>
              <a:t>DONE!</a:t>
            </a:r>
          </a:p>
          <a:p>
            <a:pPr marL="0" indent="0" algn="ctr">
              <a:buNone/>
            </a:pPr>
            <a:r>
              <a:rPr lang="en-US" sz="6600" dirty="0">
                <a:solidFill>
                  <a:schemeClr val="bg1"/>
                </a:solidFill>
                <a:latin typeface="+mj-lt"/>
              </a:rPr>
              <a:t>COMPLETE THE SECOND AND LAST TRAINING ON JOBX NEXT</a:t>
            </a:r>
            <a:endParaRPr lang="en-US" sz="6600" dirty="0">
              <a:latin typeface="+mj-lt"/>
            </a:endParaRPr>
          </a:p>
        </p:txBody>
      </p:sp>
      <p:sp>
        <p:nvSpPr>
          <p:cNvPr id="6" name="Text Placeholder 3"/>
          <p:cNvSpPr txBox="1">
            <a:spLocks/>
          </p:cNvSpPr>
          <p:nvPr/>
        </p:nvSpPr>
        <p:spPr>
          <a:xfrm>
            <a:off x="786845" y="3328050"/>
            <a:ext cx="10618308" cy="1390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chemeClr val="tx2"/>
                </a:solidFill>
                <a:latin typeface="Franklin Gothic Demi" panose="020B07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latin typeface="+mj-lt"/>
              <a:hlinkClick r:id="rId4"/>
            </a:endParaRPr>
          </a:p>
        </p:txBody>
      </p:sp>
      <p:pic>
        <p:nvPicPr>
          <p:cNvPr id="2" name="Picture 1" descr="A picture containing text&#10;&#10;Description automatically generated">
            <a:extLst>
              <a:ext uri="{FF2B5EF4-FFF2-40B4-BE49-F238E27FC236}">
                <a16:creationId xmlns:a16="http://schemas.microsoft.com/office/drawing/2014/main" id="{26A861D9-E5AD-413A-A72D-A114548C6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4009" y="6297675"/>
            <a:ext cx="3300991" cy="460249"/>
          </a:xfrm>
          <a:prstGeom prst="rect">
            <a:avLst/>
          </a:prstGeom>
        </p:spPr>
      </p:pic>
    </p:spTree>
    <p:extLst>
      <p:ext uri="{BB962C8B-B14F-4D97-AF65-F5344CB8AC3E}">
        <p14:creationId xmlns:p14="http://schemas.microsoft.com/office/powerpoint/2010/main" val="26841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41ED31AC-010B-3E42-9C30-7716D203F1DF}"/>
              </a:ext>
            </a:extLst>
          </p:cNvPr>
          <p:cNvSpPr>
            <a:spLocks noGrp="1"/>
          </p:cNvSpPr>
          <p:nvPr>
            <p:ph type="title"/>
          </p:nvPr>
        </p:nvSpPr>
        <p:spPr>
          <a:xfrm>
            <a:off x="762000" y="559678"/>
            <a:ext cx="3567915" cy="4952492"/>
          </a:xfrm>
        </p:spPr>
        <p:txBody>
          <a:bodyPr vert="horz" lIns="91440" tIns="45720" rIns="91440" bIns="45720" rtlCol="0" anchor="ctr">
            <a:normAutofit/>
          </a:bodyPr>
          <a:lstStyle/>
          <a:p>
            <a:r>
              <a:rPr lang="en-US" sz="4400" kern="1200" dirty="0">
                <a:solidFill>
                  <a:schemeClr val="bg1"/>
                </a:solidFill>
                <a:latin typeface="+mj-lt"/>
                <a:ea typeface="+mj-ea"/>
                <a:cs typeface="+mj-cs"/>
              </a:rPr>
              <a:t>Annual Supervisor Requirements</a:t>
            </a:r>
            <a:br>
              <a:rPr lang="en-US" sz="4400" kern="1200" dirty="0">
                <a:solidFill>
                  <a:schemeClr val="bg1"/>
                </a:solidFill>
                <a:latin typeface="+mj-lt"/>
                <a:ea typeface="+mj-ea"/>
                <a:cs typeface="+mj-cs"/>
              </a:rPr>
            </a:br>
            <a:r>
              <a:rPr lang="en-US" sz="2400" b="1" kern="1200" dirty="0">
                <a:solidFill>
                  <a:schemeClr val="bg1"/>
                </a:solidFill>
                <a:latin typeface="+mj-lt"/>
                <a:ea typeface="+mj-ea"/>
                <a:cs typeface="+mj-cs"/>
              </a:rPr>
              <a:t>New and Returning*</a:t>
            </a:r>
            <a:endParaRPr lang="en-US" sz="4400" b="1" kern="1200" dirty="0">
              <a:solidFill>
                <a:schemeClr val="bg1"/>
              </a:solidFill>
              <a:latin typeface="+mj-lt"/>
              <a:ea typeface="+mj-ea"/>
              <a:cs typeface="+mj-cs"/>
            </a:endParaRPr>
          </a:p>
        </p:txBody>
      </p:sp>
      <p:cxnSp>
        <p:nvCxnSpPr>
          <p:cNvPr id="14" name="Straight Connector 13">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B670E461-FB2A-45F9-A4A8-6143D0A893F8}"/>
              </a:ext>
            </a:extLst>
          </p:cNvPr>
          <p:cNvGraphicFramePr>
            <a:graphicFrameLocks noGrp="1"/>
          </p:cNvGraphicFramePr>
          <p:nvPr>
            <p:ph idx="1"/>
            <p:extLst>
              <p:ext uri="{D42A27DB-BD31-4B8C-83A1-F6EECF244321}">
                <p14:modId xmlns:p14="http://schemas.microsoft.com/office/powerpoint/2010/main" val="3529087552"/>
              </p:ext>
            </p:extLst>
          </p:nvPr>
        </p:nvGraphicFramePr>
        <p:xfrm>
          <a:off x="5238428" y="559678"/>
          <a:ext cx="6191572" cy="5664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93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862C8A-68F1-2844-9326-965AF6559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68088">
            <a:off x="-736922" y="-2457855"/>
            <a:ext cx="6870096" cy="5104597"/>
          </a:xfrm>
          <a:prstGeom prst="rect">
            <a:avLst/>
          </a:prstGeom>
        </p:spPr>
      </p:pic>
      <p:sp>
        <p:nvSpPr>
          <p:cNvPr id="13" name="Title 1">
            <a:extLst>
              <a:ext uri="{FF2B5EF4-FFF2-40B4-BE49-F238E27FC236}">
                <a16:creationId xmlns:a16="http://schemas.microsoft.com/office/drawing/2014/main" id="{6BCD594B-514E-4D44-8683-5AF76F4F4804}"/>
              </a:ext>
            </a:extLst>
          </p:cNvPr>
          <p:cNvSpPr>
            <a:spLocks noGrp="1"/>
          </p:cNvSpPr>
          <p:nvPr>
            <p:ph type="title"/>
          </p:nvPr>
        </p:nvSpPr>
        <p:spPr>
          <a:xfrm>
            <a:off x="462094" y="195485"/>
            <a:ext cx="4952117" cy="1698904"/>
          </a:xfrm>
        </p:spPr>
        <p:txBody>
          <a:bodyPr>
            <a:noAutofit/>
          </a:bodyPr>
          <a:lstStyle/>
          <a:p>
            <a:r>
              <a:rPr lang="en-US" sz="4400" dirty="0">
                <a:solidFill>
                  <a:schemeClr val="bg1"/>
                </a:solidFill>
                <a:latin typeface="+mj-lt"/>
              </a:rPr>
              <a:t>Federal Work-Study Program </a:t>
            </a:r>
          </a:p>
        </p:txBody>
      </p:sp>
      <p:sp>
        <p:nvSpPr>
          <p:cNvPr id="2" name="TextBox 1">
            <a:extLst>
              <a:ext uri="{FF2B5EF4-FFF2-40B4-BE49-F238E27FC236}">
                <a16:creationId xmlns:a16="http://schemas.microsoft.com/office/drawing/2014/main" id="{338D1D1A-D132-490D-9C4C-1D715DE2E1B2}"/>
              </a:ext>
            </a:extLst>
          </p:cNvPr>
          <p:cNvSpPr txBox="1"/>
          <p:nvPr/>
        </p:nvSpPr>
        <p:spPr>
          <a:xfrm>
            <a:off x="3910263" y="1902797"/>
            <a:ext cx="7916782" cy="4955203"/>
          </a:xfrm>
          <a:prstGeom prst="rect">
            <a:avLst/>
          </a:prstGeom>
          <a:noFill/>
        </p:spPr>
        <p:txBody>
          <a:bodyPr wrap="square" rtlCol="0">
            <a:spAutoFit/>
          </a:bodyPr>
          <a:lstStyle/>
          <a:p>
            <a:pPr algn="r"/>
            <a:r>
              <a:rPr lang="en-US" sz="2000" dirty="0"/>
              <a:t>FWS is a Title IV financial aid program that provides part-time employment opportunities to students who demonstrate financial need</a:t>
            </a:r>
          </a:p>
          <a:p>
            <a:pPr algn="r"/>
            <a:endParaRPr lang="en-US" sz="2000" dirty="0"/>
          </a:p>
          <a:p>
            <a:pPr algn="r"/>
            <a:r>
              <a:rPr lang="en-US" sz="2000" dirty="0"/>
              <a:t>Students must apply for FWS by submitting a Free Application for Federal Student Aid (FAFSA), or by requesting it through our WS office if they demonstrated financial need and funds are available</a:t>
            </a:r>
          </a:p>
          <a:p>
            <a:pPr algn="r"/>
            <a:endParaRPr lang="en-US" sz="2000" dirty="0"/>
          </a:p>
          <a:p>
            <a:pPr algn="r"/>
            <a:r>
              <a:rPr lang="en-US" sz="2000" dirty="0"/>
              <a:t>At the start of each fiscal year, students are notified of their FWS eligibility as part of their year-specific financial aid package. FWS is awarded on an annual basis, students reapply and requalify each year</a:t>
            </a:r>
          </a:p>
          <a:p>
            <a:pPr algn="r"/>
            <a:endParaRPr lang="en-US" sz="2000" dirty="0"/>
          </a:p>
          <a:p>
            <a:pPr algn="r"/>
            <a:r>
              <a:rPr lang="en-US" sz="2000" b="1" dirty="0">
                <a:solidFill>
                  <a:schemeClr val="bg1"/>
                </a:solidFill>
              </a:rPr>
              <a:t>Employer wage match is 30%, </a:t>
            </a:r>
            <a:r>
              <a:rPr lang="en-US" sz="2000" dirty="0"/>
              <a:t>OSSA will pay 100% of student's up-front wages per pay period, after reconciliation OSSA creates invoices for wage share through the </a:t>
            </a:r>
            <a:r>
              <a:rPr lang="en-US" sz="2000" dirty="0">
                <a:hlinkClick r:id="rId4"/>
              </a:rPr>
              <a:t>CBM system</a:t>
            </a:r>
            <a:endParaRPr lang="en-US" sz="2000" dirty="0"/>
          </a:p>
          <a:p>
            <a:pPr algn="r"/>
            <a:r>
              <a:rPr lang="en-US" dirty="0"/>
              <a:t> </a:t>
            </a:r>
          </a:p>
          <a:p>
            <a:pPr algn="r"/>
            <a:endParaRPr lang="en-US" dirty="0"/>
          </a:p>
        </p:txBody>
      </p:sp>
      <p:pic>
        <p:nvPicPr>
          <p:cNvPr id="14" name="Picture 13" descr="A person and person looking at a computer&#10;&#10;Description automatically generated with low confidence">
            <a:extLst>
              <a:ext uri="{FF2B5EF4-FFF2-40B4-BE49-F238E27FC236}">
                <a16:creationId xmlns:a16="http://schemas.microsoft.com/office/drawing/2014/main" id="{36C474E3-037C-4871-A76C-1747524421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18" y="3716143"/>
            <a:ext cx="3676045" cy="2450892"/>
          </a:xfrm>
          <a:prstGeom prst="rect">
            <a:avLst/>
          </a:prstGeom>
        </p:spPr>
      </p:pic>
    </p:spTree>
    <p:extLst>
      <p:ext uri="{BB962C8B-B14F-4D97-AF65-F5344CB8AC3E}">
        <p14:creationId xmlns:p14="http://schemas.microsoft.com/office/powerpoint/2010/main" val="62287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862C8A-68F1-2844-9326-965AF6559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68088">
            <a:off x="-736922" y="-2457855"/>
            <a:ext cx="6870096" cy="5104597"/>
          </a:xfrm>
          <a:prstGeom prst="rect">
            <a:avLst/>
          </a:prstGeom>
        </p:spPr>
      </p:pic>
      <p:sp>
        <p:nvSpPr>
          <p:cNvPr id="13" name="Title 1">
            <a:extLst>
              <a:ext uri="{FF2B5EF4-FFF2-40B4-BE49-F238E27FC236}">
                <a16:creationId xmlns:a16="http://schemas.microsoft.com/office/drawing/2014/main" id="{6BCD594B-514E-4D44-8683-5AF76F4F4804}"/>
              </a:ext>
            </a:extLst>
          </p:cNvPr>
          <p:cNvSpPr>
            <a:spLocks noGrp="1"/>
          </p:cNvSpPr>
          <p:nvPr>
            <p:ph type="title"/>
          </p:nvPr>
        </p:nvSpPr>
        <p:spPr>
          <a:xfrm>
            <a:off x="462094" y="195485"/>
            <a:ext cx="4952117" cy="1698904"/>
          </a:xfrm>
        </p:spPr>
        <p:txBody>
          <a:bodyPr>
            <a:noAutofit/>
          </a:bodyPr>
          <a:lstStyle/>
          <a:p>
            <a:r>
              <a:rPr lang="en-US" sz="4400">
                <a:solidFill>
                  <a:schemeClr val="bg1"/>
                </a:solidFill>
                <a:latin typeface="+mj-lt"/>
              </a:rPr>
              <a:t>Federal Work-Study Program </a:t>
            </a:r>
            <a:endParaRPr lang="en-US" sz="4400" dirty="0">
              <a:solidFill>
                <a:schemeClr val="bg1"/>
              </a:solidFill>
              <a:latin typeface="+mj-lt"/>
            </a:endParaRPr>
          </a:p>
        </p:txBody>
      </p:sp>
      <p:sp>
        <p:nvSpPr>
          <p:cNvPr id="2" name="TextBox 1">
            <a:extLst>
              <a:ext uri="{FF2B5EF4-FFF2-40B4-BE49-F238E27FC236}">
                <a16:creationId xmlns:a16="http://schemas.microsoft.com/office/drawing/2014/main" id="{338D1D1A-D132-490D-9C4C-1D715DE2E1B2}"/>
              </a:ext>
            </a:extLst>
          </p:cNvPr>
          <p:cNvSpPr txBox="1"/>
          <p:nvPr/>
        </p:nvSpPr>
        <p:spPr>
          <a:xfrm>
            <a:off x="3603029" y="2168664"/>
            <a:ext cx="8224016" cy="5724644"/>
          </a:xfrm>
          <a:prstGeom prst="rect">
            <a:avLst/>
          </a:prstGeom>
          <a:noFill/>
        </p:spPr>
        <p:txBody>
          <a:bodyPr wrap="square" rtlCol="0">
            <a:spAutoFit/>
          </a:bodyPr>
          <a:lstStyle/>
          <a:p>
            <a:pPr algn="r"/>
            <a:r>
              <a:rPr lang="en-US" sz="2000" dirty="0"/>
              <a:t>Employment can be on-campus (with offices, departments, professional schools, auxiliary services) or off-campus with approved non-profit community service agencies. Both remote and in-person per the supervisor's preference</a:t>
            </a:r>
          </a:p>
          <a:p>
            <a:pPr algn="r"/>
            <a:endParaRPr lang="en-US" sz="2000" dirty="0"/>
          </a:p>
          <a:p>
            <a:pPr algn="r"/>
            <a:r>
              <a:rPr lang="en-US" sz="2000" dirty="0"/>
              <a:t>FWS is supported by a combination of federal, state, and institutional funding and is subject to the regulations imposed by all three</a:t>
            </a:r>
          </a:p>
          <a:p>
            <a:pPr algn="r"/>
            <a:endParaRPr lang="en-US" sz="2000" dirty="0"/>
          </a:p>
          <a:p>
            <a:pPr algn="r"/>
            <a:r>
              <a:rPr lang="en-US" sz="2000" dirty="0"/>
              <a:t>FWS helps defray the cost of higher education by enabling students who are disproportionally affected by poverty or other outstanding circumstances to earn a steady paycheck and reduce/minimize loan debt</a:t>
            </a:r>
          </a:p>
          <a:p>
            <a:pPr algn="r"/>
            <a:endParaRPr lang="en-US" sz="2000" dirty="0"/>
          </a:p>
          <a:p>
            <a:pPr algn="r"/>
            <a:endParaRPr lang="en-US" dirty="0"/>
          </a:p>
          <a:p>
            <a:pPr algn="r"/>
            <a:endParaRPr lang="en-US" dirty="0"/>
          </a:p>
          <a:p>
            <a:pPr algn="r"/>
            <a:endParaRPr lang="en-US" dirty="0"/>
          </a:p>
          <a:p>
            <a:pPr algn="r"/>
            <a:endParaRPr lang="en-US" dirty="0"/>
          </a:p>
          <a:p>
            <a:pPr algn="r"/>
            <a:endParaRPr lang="en-US" dirty="0"/>
          </a:p>
          <a:p>
            <a:pPr algn="r"/>
            <a:r>
              <a:rPr lang="en-US" dirty="0"/>
              <a:t> </a:t>
            </a:r>
          </a:p>
          <a:p>
            <a:pPr algn="r"/>
            <a:endParaRPr lang="en-US" dirty="0"/>
          </a:p>
        </p:txBody>
      </p:sp>
    </p:spTree>
    <p:extLst>
      <p:ext uri="{BB962C8B-B14F-4D97-AF65-F5344CB8AC3E}">
        <p14:creationId xmlns:p14="http://schemas.microsoft.com/office/powerpoint/2010/main" val="35128686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862C8A-68F1-2844-9326-965AF6559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135318" y="-2053424"/>
            <a:ext cx="5846518" cy="4344062"/>
          </a:xfrm>
          <a:prstGeom prst="rect">
            <a:avLst/>
          </a:prstGeom>
        </p:spPr>
      </p:pic>
      <p:sp>
        <p:nvSpPr>
          <p:cNvPr id="13" name="Title 1">
            <a:extLst>
              <a:ext uri="{FF2B5EF4-FFF2-40B4-BE49-F238E27FC236}">
                <a16:creationId xmlns:a16="http://schemas.microsoft.com/office/drawing/2014/main" id="{6BCD594B-514E-4D44-8683-5AF76F4F4804}"/>
              </a:ext>
            </a:extLst>
          </p:cNvPr>
          <p:cNvSpPr>
            <a:spLocks noGrp="1"/>
          </p:cNvSpPr>
          <p:nvPr>
            <p:ph type="title"/>
          </p:nvPr>
        </p:nvSpPr>
        <p:spPr>
          <a:xfrm>
            <a:off x="7659975" y="0"/>
            <a:ext cx="5156970" cy="1843790"/>
          </a:xfrm>
        </p:spPr>
        <p:txBody>
          <a:bodyPr>
            <a:noAutofit/>
          </a:bodyPr>
          <a:lstStyle/>
          <a:p>
            <a:r>
              <a:rPr lang="en-US" sz="4400" dirty="0">
                <a:solidFill>
                  <a:schemeClr val="bg1"/>
                </a:solidFill>
                <a:latin typeface="+mj-lt"/>
              </a:rPr>
              <a:t>Carolina Works</a:t>
            </a:r>
          </a:p>
        </p:txBody>
      </p:sp>
      <p:sp>
        <p:nvSpPr>
          <p:cNvPr id="2" name="TextBox 1">
            <a:extLst>
              <a:ext uri="{FF2B5EF4-FFF2-40B4-BE49-F238E27FC236}">
                <a16:creationId xmlns:a16="http://schemas.microsoft.com/office/drawing/2014/main" id="{338D1D1A-D132-490D-9C4C-1D715DE2E1B2}"/>
              </a:ext>
            </a:extLst>
          </p:cNvPr>
          <p:cNvSpPr txBox="1"/>
          <p:nvPr/>
        </p:nvSpPr>
        <p:spPr>
          <a:xfrm>
            <a:off x="410124" y="329785"/>
            <a:ext cx="6725194" cy="7355860"/>
          </a:xfrm>
          <a:prstGeom prst="rect">
            <a:avLst/>
          </a:prstGeom>
          <a:noFill/>
        </p:spPr>
        <p:txBody>
          <a:bodyPr wrap="square" rtlCol="0">
            <a:spAutoFit/>
          </a:bodyPr>
          <a:lstStyle/>
          <a:p>
            <a:r>
              <a:rPr lang="en-US" sz="2000" dirty="0">
                <a:solidFill>
                  <a:srgbClr val="007FAE"/>
                </a:solidFill>
              </a:rPr>
              <a:t>Carolina Works (CW) provides a work-study opportunity to economically-disadvantaged students who do not meet the financial need level required to join the FWS program</a:t>
            </a:r>
          </a:p>
          <a:p>
            <a:endParaRPr lang="en-US" sz="2000" dirty="0">
              <a:solidFill>
                <a:srgbClr val="007FAE"/>
              </a:solidFill>
            </a:endParaRPr>
          </a:p>
          <a:p>
            <a:r>
              <a:rPr lang="en-US" sz="2000" dirty="0">
                <a:solidFill>
                  <a:srgbClr val="007FAE"/>
                </a:solidFill>
              </a:rPr>
              <a:t>CW operates under the same structure as the FWS program, is overseen by the same staff, and uses the same technical/logistical systems</a:t>
            </a:r>
          </a:p>
          <a:p>
            <a:endParaRPr lang="en-US" sz="2000" dirty="0">
              <a:solidFill>
                <a:srgbClr val="007FAE"/>
              </a:solidFill>
            </a:endParaRPr>
          </a:p>
          <a:p>
            <a:r>
              <a:rPr lang="en-US" sz="2000" dirty="0">
                <a:solidFill>
                  <a:srgbClr val="007FAE"/>
                </a:solidFill>
              </a:rPr>
              <a:t>Supervisors who qualify for FWS can also participate in the CW program and can hire both sets of students for the same jobs</a:t>
            </a:r>
          </a:p>
          <a:p>
            <a:endParaRPr lang="en-US" sz="2000" dirty="0">
              <a:solidFill>
                <a:srgbClr val="007FAE"/>
              </a:solidFill>
            </a:endParaRPr>
          </a:p>
          <a:p>
            <a:r>
              <a:rPr lang="en-US" sz="2000" dirty="0">
                <a:solidFill>
                  <a:srgbClr val="007FAE"/>
                </a:solidFill>
              </a:rPr>
              <a:t>Students' participation is mutually-exclusive between FWS and CW programs</a:t>
            </a:r>
          </a:p>
          <a:p>
            <a:endParaRPr lang="en-US" sz="2000" dirty="0"/>
          </a:p>
          <a:p>
            <a:r>
              <a:rPr lang="en-US" sz="2000" b="1" dirty="0">
                <a:solidFill>
                  <a:schemeClr val="tx2">
                    <a:lumMod val="75000"/>
                    <a:lumOff val="25000"/>
                  </a:schemeClr>
                </a:solidFill>
              </a:rPr>
              <a:t>Employer wage match is 50%, </a:t>
            </a:r>
            <a:r>
              <a:rPr lang="en-US" sz="2000" dirty="0">
                <a:solidFill>
                  <a:schemeClr val="accent1"/>
                </a:solidFill>
              </a:rPr>
              <a:t>OSSA will pay 100% of student's up-front wages per pay period, after reconciliation OSSA creates invoices for wage share through the </a:t>
            </a:r>
            <a:r>
              <a:rPr lang="en-US" sz="2000" dirty="0">
                <a:solidFill>
                  <a:schemeClr val="accent1"/>
                </a:solidFill>
                <a:hlinkClick r:id="rId4">
                  <a:extLst>
                    <a:ext uri="{A12FA001-AC4F-418D-AE19-62706E023703}">
                      <ahyp:hlinkClr xmlns:ahyp="http://schemas.microsoft.com/office/drawing/2018/hyperlinkcolor" val="tx"/>
                    </a:ext>
                  </a:extLst>
                </a:hlinkClick>
              </a:rPr>
              <a:t>CBM system</a:t>
            </a:r>
            <a:endParaRPr lang="en-US" sz="2000" dirty="0">
              <a:solidFill>
                <a:schemeClr val="accent1"/>
              </a:solidFill>
            </a:endParaRPr>
          </a:p>
          <a:p>
            <a:endParaRPr lang="en-US" sz="2000" dirty="0"/>
          </a:p>
          <a:p>
            <a:endParaRPr lang="en-US" dirty="0"/>
          </a:p>
          <a:p>
            <a:endParaRPr lang="en-US" dirty="0"/>
          </a:p>
          <a:p>
            <a:pPr algn="r"/>
            <a:r>
              <a:rPr lang="en-US" dirty="0"/>
              <a:t> </a:t>
            </a:r>
          </a:p>
          <a:p>
            <a:pPr algn="r"/>
            <a:endParaRPr lang="en-US" dirty="0"/>
          </a:p>
        </p:txBody>
      </p:sp>
      <p:pic>
        <p:nvPicPr>
          <p:cNvPr id="5" name="Picture 4">
            <a:extLst>
              <a:ext uri="{FF2B5EF4-FFF2-40B4-BE49-F238E27FC236}">
                <a16:creationId xmlns:a16="http://schemas.microsoft.com/office/drawing/2014/main" id="{CDAECE7D-AA46-4174-A587-F5902DAF48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741" r="3842"/>
          <a:stretch/>
        </p:blipFill>
        <p:spPr>
          <a:xfrm>
            <a:off x="7659975" y="2566256"/>
            <a:ext cx="3927170" cy="4002211"/>
          </a:xfrm>
          <a:prstGeom prst="rect">
            <a:avLst/>
          </a:prstGeom>
        </p:spPr>
      </p:pic>
    </p:spTree>
    <p:extLst>
      <p:ext uri="{BB962C8B-B14F-4D97-AF65-F5344CB8AC3E}">
        <p14:creationId xmlns:p14="http://schemas.microsoft.com/office/powerpoint/2010/main" val="239298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F6862C8A-68F1-2844-9326-965AF6559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68088">
            <a:off x="2932712" y="-3382476"/>
            <a:ext cx="6870096" cy="5104597"/>
          </a:xfrm>
          <a:prstGeom prst="rect">
            <a:avLst/>
          </a:prstGeom>
        </p:spPr>
      </p:pic>
      <p:sp>
        <p:nvSpPr>
          <p:cNvPr id="13" name="Title 1">
            <a:extLst>
              <a:ext uri="{FF2B5EF4-FFF2-40B4-BE49-F238E27FC236}">
                <a16:creationId xmlns:a16="http://schemas.microsoft.com/office/drawing/2014/main" id="{6BCD594B-514E-4D44-8683-5AF76F4F4804}"/>
              </a:ext>
            </a:extLst>
          </p:cNvPr>
          <p:cNvSpPr>
            <a:spLocks noGrp="1"/>
          </p:cNvSpPr>
          <p:nvPr>
            <p:ph type="title"/>
          </p:nvPr>
        </p:nvSpPr>
        <p:spPr>
          <a:xfrm>
            <a:off x="3229357" y="0"/>
            <a:ext cx="4952117" cy="1698904"/>
          </a:xfrm>
        </p:spPr>
        <p:txBody>
          <a:bodyPr>
            <a:noAutofit/>
          </a:bodyPr>
          <a:lstStyle/>
          <a:p>
            <a:pPr algn="ctr"/>
            <a:r>
              <a:rPr lang="en-US" sz="4400" dirty="0">
                <a:solidFill>
                  <a:schemeClr val="bg1"/>
                </a:solidFill>
                <a:latin typeface="+mj-lt"/>
              </a:rPr>
              <a:t>Work-Study Programs </a:t>
            </a:r>
          </a:p>
        </p:txBody>
      </p:sp>
      <p:sp>
        <p:nvSpPr>
          <p:cNvPr id="2" name="TextBox 1">
            <a:extLst>
              <a:ext uri="{FF2B5EF4-FFF2-40B4-BE49-F238E27FC236}">
                <a16:creationId xmlns:a16="http://schemas.microsoft.com/office/drawing/2014/main" id="{338D1D1A-D132-490D-9C4C-1D715DE2E1B2}"/>
              </a:ext>
            </a:extLst>
          </p:cNvPr>
          <p:cNvSpPr txBox="1"/>
          <p:nvPr/>
        </p:nvSpPr>
        <p:spPr>
          <a:xfrm>
            <a:off x="204537" y="2240854"/>
            <a:ext cx="11369845" cy="7171194"/>
          </a:xfrm>
          <a:prstGeom prst="rect">
            <a:avLst/>
          </a:prstGeom>
          <a:noFill/>
        </p:spPr>
        <p:txBody>
          <a:bodyPr wrap="square" rtlCol="0">
            <a:spAutoFit/>
          </a:bodyPr>
          <a:lstStyle/>
          <a:p>
            <a:pPr marL="127000">
              <a:buSzPct val="100000"/>
            </a:pPr>
            <a:r>
              <a:rPr lang="en-US" sz="2000" dirty="0">
                <a:solidFill>
                  <a:schemeClr val="tx2">
                    <a:lumMod val="90000"/>
                    <a:lumOff val="10000"/>
                  </a:schemeClr>
                </a:solidFill>
              </a:rPr>
              <a:t>Work-study award amounts may be revised/reduced (due to a student receiving undeclared funding); hiring supervisors will be notified of any update via a weekly report and students should report outside funding to supervisors upon receipt </a:t>
            </a:r>
          </a:p>
          <a:p>
            <a:pPr marL="127000">
              <a:buSzPct val="100000"/>
            </a:pPr>
            <a:endParaRPr lang="en-US" sz="2000" dirty="0">
              <a:solidFill>
                <a:schemeClr val="tx2">
                  <a:lumMod val="90000"/>
                  <a:lumOff val="10000"/>
                </a:schemeClr>
              </a:solidFill>
            </a:endParaRPr>
          </a:p>
          <a:p>
            <a:pPr marL="127000">
              <a:buSzPct val="100000"/>
            </a:pPr>
            <a:r>
              <a:rPr lang="en-US" sz="2000" dirty="0">
                <a:solidFill>
                  <a:schemeClr val="tx2">
                    <a:lumMod val="90000"/>
                    <a:lumOff val="10000"/>
                  </a:schemeClr>
                </a:solidFill>
              </a:rPr>
              <a:t>Students are assigned an hourly wage rate set by the employer and are paid on a biweekly basis via direct deposit </a:t>
            </a:r>
          </a:p>
          <a:p>
            <a:pPr marL="127000">
              <a:buSzPct val="100000"/>
            </a:pPr>
            <a:endParaRPr lang="en-US" sz="2000" dirty="0">
              <a:solidFill>
                <a:schemeClr val="tx2">
                  <a:lumMod val="90000"/>
                  <a:lumOff val="10000"/>
                </a:schemeClr>
              </a:solidFill>
            </a:endParaRPr>
          </a:p>
          <a:p>
            <a:pPr marL="127000">
              <a:buSzPct val="100000"/>
            </a:pPr>
            <a:r>
              <a:rPr lang="en-US" sz="2000" dirty="0">
                <a:solidFill>
                  <a:schemeClr val="tx2">
                    <a:lumMod val="90000"/>
                    <a:lumOff val="10000"/>
                  </a:schemeClr>
                </a:solidFill>
              </a:rPr>
              <a:t>Notifications will be sent to the student &amp; supervisor once the student nears their award limit</a:t>
            </a:r>
          </a:p>
          <a:p>
            <a:pPr marL="127000">
              <a:buSzPct val="100000"/>
            </a:pPr>
            <a:r>
              <a:rPr lang="en-US" sz="2000" u="sng" dirty="0">
                <a:solidFill>
                  <a:schemeClr val="tx2">
                    <a:lumMod val="90000"/>
                    <a:lumOff val="10000"/>
                  </a:schemeClr>
                </a:solidFill>
              </a:rPr>
              <a:t>Earnings in excess of the award amount become the responsibility of the hiring department</a:t>
            </a:r>
          </a:p>
          <a:p>
            <a:pPr marL="127000">
              <a:buSzPct val="100000"/>
            </a:pPr>
            <a:endParaRPr lang="en-US" sz="2000" b="1" u="sng" dirty="0">
              <a:solidFill>
                <a:schemeClr val="tx2">
                  <a:lumMod val="90000"/>
                  <a:lumOff val="10000"/>
                </a:schemeClr>
              </a:solidFill>
            </a:endParaRPr>
          </a:p>
          <a:p>
            <a:pPr marL="127000" algn="ctr">
              <a:buSzPct val="100000"/>
            </a:pPr>
            <a:r>
              <a:rPr lang="en-US" sz="2000" b="1" dirty="0">
                <a:solidFill>
                  <a:schemeClr val="tx2">
                    <a:lumMod val="90000"/>
                    <a:lumOff val="10000"/>
                  </a:schemeClr>
                </a:solidFill>
              </a:rPr>
              <a:t>All FWS and CW positions must receive approval by the Office of Scholarships and Student Aid (OSSA) and be posted to the </a:t>
            </a:r>
            <a:r>
              <a:rPr lang="en-US" sz="2000" b="1" dirty="0" err="1">
                <a:solidFill>
                  <a:schemeClr val="tx2">
                    <a:lumMod val="90000"/>
                    <a:lumOff val="10000"/>
                  </a:schemeClr>
                </a:solidFill>
              </a:rPr>
              <a:t>JobX</a:t>
            </a:r>
            <a:r>
              <a:rPr lang="en-US" sz="2000" b="1" dirty="0">
                <a:solidFill>
                  <a:schemeClr val="tx2">
                    <a:lumMod val="90000"/>
                    <a:lumOff val="10000"/>
                  </a:schemeClr>
                </a:solidFill>
              </a:rPr>
              <a:t> database to ensure eligibility. Positions are required to provide students with opportunities to develop professional skill sets and correspond with academic, professional, and personal interests</a:t>
            </a:r>
          </a:p>
          <a:p>
            <a:pPr marL="127000">
              <a:buSzPct val="100000"/>
            </a:pPr>
            <a:endParaRPr lang="en-US" sz="2000" b="1" u="sng" dirty="0">
              <a:solidFill>
                <a:schemeClr val="tx2">
                  <a:lumMod val="90000"/>
                  <a:lumOff val="10000"/>
                </a:schemeClr>
              </a:solidFill>
            </a:endParaRPr>
          </a:p>
          <a:p>
            <a:pPr marL="127000">
              <a:buSzPct val="100000"/>
            </a:pPr>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57905714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3236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2800" dirty="0">
                <a:solidFill>
                  <a:schemeClr val="bg1"/>
                </a:solidFill>
                <a:latin typeface="+mj-lt"/>
              </a:rPr>
              <a:t>Eligible Work Periods</a:t>
            </a:r>
          </a:p>
          <a:p>
            <a:endParaRPr lang="en-US" sz="1600" dirty="0">
              <a:solidFill>
                <a:schemeClr val="bg1"/>
              </a:solidFill>
              <a:latin typeface="+mj-lt"/>
            </a:endParaRPr>
          </a:p>
          <a:p>
            <a:r>
              <a:rPr lang="en-US" sz="1600" dirty="0">
                <a:solidFill>
                  <a:schemeClr val="bg1"/>
                </a:solidFill>
                <a:latin typeface="+mj-lt"/>
              </a:rPr>
              <a:t>Students must be actively enrolled</a:t>
            </a:r>
          </a:p>
          <a:p>
            <a:r>
              <a:rPr lang="en-US" sz="1600" dirty="0">
                <a:solidFill>
                  <a:schemeClr val="bg1"/>
                </a:solidFill>
                <a:latin typeface="+mj-lt"/>
              </a:rPr>
              <a:t>to work</a:t>
            </a:r>
          </a:p>
        </p:txBody>
      </p:sp>
      <p:graphicFrame>
        <p:nvGraphicFramePr>
          <p:cNvPr id="3" name="Table 2">
            <a:extLst>
              <a:ext uri="{FF2B5EF4-FFF2-40B4-BE49-F238E27FC236}">
                <a16:creationId xmlns:a16="http://schemas.microsoft.com/office/drawing/2014/main" id="{FDF57D28-EF6E-434C-A191-31CE83642393}"/>
              </a:ext>
            </a:extLst>
          </p:cNvPr>
          <p:cNvGraphicFramePr>
            <a:graphicFrameLocks noGrp="1"/>
          </p:cNvGraphicFramePr>
          <p:nvPr>
            <p:extLst>
              <p:ext uri="{D42A27DB-BD31-4B8C-83A1-F6EECF244321}">
                <p14:modId xmlns:p14="http://schemas.microsoft.com/office/powerpoint/2010/main" val="1835167049"/>
              </p:ext>
            </p:extLst>
          </p:nvPr>
        </p:nvGraphicFramePr>
        <p:xfrm>
          <a:off x="3732550" y="336878"/>
          <a:ext cx="8319542" cy="6184239"/>
        </p:xfrm>
        <a:graphic>
          <a:graphicData uri="http://schemas.openxmlformats.org/drawingml/2006/table">
            <a:tbl>
              <a:tblPr firstRow="1" bandRow="1">
                <a:tableStyleId>{5940675A-B579-460E-94D1-54222C63F5DA}</a:tableStyleId>
              </a:tblPr>
              <a:tblGrid>
                <a:gridCol w="2091846">
                  <a:extLst>
                    <a:ext uri="{9D8B030D-6E8A-4147-A177-3AD203B41FA5}">
                      <a16:colId xmlns:a16="http://schemas.microsoft.com/office/drawing/2014/main" val="20000"/>
                    </a:ext>
                  </a:extLst>
                </a:gridCol>
                <a:gridCol w="6227696">
                  <a:extLst>
                    <a:ext uri="{9D8B030D-6E8A-4147-A177-3AD203B41FA5}">
                      <a16:colId xmlns:a16="http://schemas.microsoft.com/office/drawing/2014/main" val="20001"/>
                    </a:ext>
                  </a:extLst>
                </a:gridCol>
              </a:tblGrid>
              <a:tr h="1163701">
                <a:tc>
                  <a:txBody>
                    <a:bodyPr/>
                    <a:lstStyle/>
                    <a:p>
                      <a:pPr algn="l"/>
                      <a:r>
                        <a:rPr lang="en-US" b="1"/>
                        <a:t>Fall Semester</a:t>
                      </a:r>
                      <a:endParaRPr lang="en-US" b="1" dirty="0"/>
                    </a:p>
                  </a:txBody>
                  <a:tcPr/>
                </a:tc>
                <a:tc>
                  <a:txBody>
                    <a:bodyPr/>
                    <a:lstStyle/>
                    <a:p>
                      <a:pPr algn="l"/>
                      <a:r>
                        <a:rPr lang="en-US" sz="1600" b="1"/>
                        <a:t>Work may</a:t>
                      </a:r>
                      <a:r>
                        <a:rPr lang="en-US" sz="1600" b="1" baseline="0"/>
                        <a:t> begin on the first day of the first payroll following summer work-study operations and must stop on/before the last day of fall exams for Fall-only positions and students who are not enrolled in the Spring term</a:t>
                      </a:r>
                      <a:endParaRPr lang="en-US" sz="1600" b="1" dirty="0"/>
                    </a:p>
                  </a:txBody>
                  <a:tcPr/>
                </a:tc>
                <a:extLst>
                  <a:ext uri="{0D108BD9-81ED-4DB2-BD59-A6C34878D82A}">
                    <a16:rowId xmlns:a16="http://schemas.microsoft.com/office/drawing/2014/main" val="10000"/>
                  </a:ext>
                </a:extLst>
              </a:tr>
              <a:tr h="897712">
                <a:tc>
                  <a:txBody>
                    <a:bodyPr/>
                    <a:lstStyle/>
                    <a:p>
                      <a:pPr algn="l"/>
                      <a:r>
                        <a:rPr lang="en-US" b="1" dirty="0"/>
                        <a:t>Winter</a:t>
                      </a:r>
                      <a:r>
                        <a:rPr lang="en-US" b="1" baseline="0" dirty="0"/>
                        <a:t> Break</a:t>
                      </a:r>
                      <a:endParaRPr lang="en-US" b="1" dirty="0"/>
                    </a:p>
                  </a:txBody>
                  <a:tcPr/>
                </a:tc>
                <a:tc>
                  <a:txBody>
                    <a:bodyPr/>
                    <a:lstStyle/>
                    <a:p>
                      <a:pPr algn="l"/>
                      <a:r>
                        <a:rPr lang="en-US" sz="1600" b="1"/>
                        <a:t>Work </a:t>
                      </a:r>
                      <a:r>
                        <a:rPr lang="en-US" sz="1600" b="1" baseline="0"/>
                        <a:t>between semesters is ONLY ALLOWED for students enrolled in both Fall &amp; Spring classes who are employed in a WS position for Fall &amp; Spring</a:t>
                      </a:r>
                      <a:endParaRPr lang="en-US" sz="1600" b="1" dirty="0"/>
                    </a:p>
                  </a:txBody>
                  <a:tcPr/>
                </a:tc>
                <a:extLst>
                  <a:ext uri="{0D108BD9-81ED-4DB2-BD59-A6C34878D82A}">
                    <a16:rowId xmlns:a16="http://schemas.microsoft.com/office/drawing/2014/main" val="10001"/>
                  </a:ext>
                </a:extLst>
              </a:tr>
              <a:tr h="897712">
                <a:tc>
                  <a:txBody>
                    <a:bodyPr/>
                    <a:lstStyle/>
                    <a:p>
                      <a:pPr algn="l"/>
                      <a:r>
                        <a:rPr lang="en-US" b="1"/>
                        <a:t>Spring Semester</a:t>
                      </a:r>
                      <a:endParaRPr lang="en-US" b="1" dirty="0"/>
                    </a:p>
                  </a:txBody>
                  <a:tcPr/>
                </a:tc>
                <a:tc>
                  <a:txBody>
                    <a:bodyPr/>
                    <a:lstStyle/>
                    <a:p>
                      <a:pPr algn="l"/>
                      <a:r>
                        <a:rPr lang="en-US" sz="1600" b="1"/>
                        <a:t>Work may start on the first day of spring classes for Spring-only students and must stop on/before the last day of spring exams for all Fall &amp; Spring and Spring-only positions </a:t>
                      </a:r>
                      <a:endParaRPr lang="en-US" sz="1600" b="1" dirty="0"/>
                    </a:p>
                  </a:txBody>
                  <a:tcPr/>
                </a:tc>
                <a:extLst>
                  <a:ext uri="{0D108BD9-81ED-4DB2-BD59-A6C34878D82A}">
                    <a16:rowId xmlns:a16="http://schemas.microsoft.com/office/drawing/2014/main" val="10002"/>
                  </a:ext>
                </a:extLst>
              </a:tr>
              <a:tr h="1163701">
                <a:tc>
                  <a:txBody>
                    <a:bodyPr/>
                    <a:lstStyle/>
                    <a:p>
                      <a:pPr algn="l"/>
                      <a:r>
                        <a:rPr lang="en-US" b="1"/>
                        <a:t>Summer Terms</a:t>
                      </a:r>
                      <a:endParaRPr lang="en-US" b="1" dirty="0"/>
                    </a:p>
                  </a:txBody>
                  <a:tcPr/>
                </a:tc>
                <a:tc>
                  <a:txBody>
                    <a:bodyPr/>
                    <a:lstStyle/>
                    <a:p>
                      <a:pPr algn="l"/>
                      <a:r>
                        <a:rPr lang="en-US" sz="1600" b="1" dirty="0"/>
                        <a:t>FWS</a:t>
                      </a:r>
                      <a:r>
                        <a:rPr lang="en-US" sz="1600" b="1" baseline="0" dirty="0"/>
                        <a:t> funding is not available for Summer</a:t>
                      </a:r>
                    </a:p>
                    <a:p>
                      <a:pPr algn="l"/>
                      <a:r>
                        <a:rPr lang="en-US" sz="1600" b="1" baseline="0" dirty="0"/>
                        <a:t>CWS program funding remaining at the end of Spring can be used to fund a summer work-study program.  Notifications are released in mid Spring if funding is available</a:t>
                      </a:r>
                      <a:endParaRPr lang="en-US" sz="1600" b="1" dirty="0"/>
                    </a:p>
                  </a:txBody>
                  <a:tcPr/>
                </a:tc>
                <a:extLst>
                  <a:ext uri="{0D108BD9-81ED-4DB2-BD59-A6C34878D82A}">
                    <a16:rowId xmlns:a16="http://schemas.microsoft.com/office/drawing/2014/main" val="10003"/>
                  </a:ext>
                </a:extLst>
              </a:tr>
              <a:tr h="631723">
                <a:tc>
                  <a:txBody>
                    <a:bodyPr/>
                    <a:lstStyle/>
                    <a:p>
                      <a:pPr algn="l"/>
                      <a:r>
                        <a:rPr lang="en-US" b="1"/>
                        <a:t>Student Breaks</a:t>
                      </a:r>
                      <a:endParaRPr lang="en-US" b="1" dirty="0"/>
                    </a:p>
                  </a:txBody>
                  <a:tcPr/>
                </a:tc>
                <a:tc>
                  <a:txBody>
                    <a:bodyPr/>
                    <a:lstStyle/>
                    <a:p>
                      <a:pPr algn="l"/>
                      <a:r>
                        <a:rPr lang="en-US" sz="1600" b="1"/>
                        <a:t>Students may work during intra-semester breaks </a:t>
                      </a:r>
                      <a:r>
                        <a:rPr lang="en-US" sz="1600" b="1" baseline="0"/>
                        <a:t>provided a registered supervisor is present when student is working</a:t>
                      </a:r>
                      <a:endParaRPr lang="en-US" sz="1600" b="1" dirty="0"/>
                    </a:p>
                  </a:txBody>
                  <a:tcPr/>
                </a:tc>
                <a:extLst>
                  <a:ext uri="{0D108BD9-81ED-4DB2-BD59-A6C34878D82A}">
                    <a16:rowId xmlns:a16="http://schemas.microsoft.com/office/drawing/2014/main" val="10004"/>
                  </a:ext>
                </a:extLst>
              </a:tr>
              <a:tr h="1429690">
                <a:tc>
                  <a:txBody>
                    <a:bodyPr/>
                    <a:lstStyle/>
                    <a:p>
                      <a:pPr algn="l"/>
                      <a:r>
                        <a:rPr lang="en-US" b="1"/>
                        <a:t>University</a:t>
                      </a:r>
                      <a:r>
                        <a:rPr lang="en-US" b="1" baseline="0"/>
                        <a:t> Holidays</a:t>
                      </a:r>
                      <a:endParaRPr lang="en-US" b="1" dirty="0"/>
                    </a:p>
                  </a:txBody>
                  <a:tcPr/>
                </a:tc>
                <a:tc>
                  <a:txBody>
                    <a:bodyPr/>
                    <a:lstStyle/>
                    <a:p>
                      <a:pPr algn="l"/>
                      <a:r>
                        <a:rPr lang="en-US" sz="1600" b="1" dirty="0"/>
                        <a:t>Work IS NOT permitted during university holidays</a:t>
                      </a:r>
                      <a:r>
                        <a:rPr lang="en-US" sz="1600" b="1" baseline="0" dirty="0"/>
                        <a:t> when departments are closed.  </a:t>
                      </a:r>
                    </a:p>
                    <a:p>
                      <a:pPr algn="l"/>
                      <a:r>
                        <a:rPr lang="en-US" sz="1600" b="1" baseline="0" dirty="0"/>
                        <a:t>If the department is open and a registered WS Supervisor is present, students can work during university holidays on a voluntary basis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925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spcAft>
                <a:spcPts val="600"/>
              </a:spcAft>
            </a:pPr>
            <a:r>
              <a:rPr lang="en-US" sz="4400" kern="1200" dirty="0">
                <a:solidFill>
                  <a:srgbClr val="FFFFFF"/>
                </a:solidFill>
                <a:latin typeface="+mj-lt"/>
                <a:ea typeface="+mj-ea"/>
                <a:cs typeface="+mj-cs"/>
              </a:rPr>
              <a:t>Supervisor Eligibility and Changes</a:t>
            </a:r>
          </a:p>
          <a:p>
            <a:pPr>
              <a:spcAft>
                <a:spcPts val="600"/>
              </a:spcAft>
            </a:pPr>
            <a:endParaRPr lang="en-US" sz="4400" kern="1200" dirty="0">
              <a:solidFill>
                <a:srgbClr val="FFFFFF"/>
              </a:solidFill>
              <a:latin typeface="+mj-lt"/>
              <a:ea typeface="+mj-ea"/>
              <a:cs typeface="+mj-cs"/>
            </a:endParaRP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3C696D0C-3F6F-4D72-A2F8-68B79A1464F0}"/>
              </a:ext>
            </a:extLst>
          </p:cNvPr>
          <p:cNvSpPr txBox="1"/>
          <p:nvPr/>
        </p:nvSpPr>
        <p:spPr>
          <a:xfrm>
            <a:off x="4292326" y="-271220"/>
            <a:ext cx="6912950" cy="7020732"/>
          </a:xfrm>
          <a:prstGeom prst="rect">
            <a:avLst/>
          </a:prstGeom>
        </p:spPr>
        <p:txBody>
          <a:bodyPr vert="horz" lIns="91440" tIns="45720" rIns="91440" bIns="45720" rtlCol="0" anchor="ctr">
            <a:normAutofit fontScale="92500" lnSpcReduction="10000"/>
          </a:bodyPr>
          <a:lstStyle/>
          <a:p>
            <a:pPr>
              <a:lnSpc>
                <a:spcPct val="90000"/>
              </a:lnSpc>
              <a:spcAft>
                <a:spcPts val="600"/>
              </a:spcAft>
            </a:pPr>
            <a:endParaRPr lang="en-US" sz="2000" b="1" dirty="0">
              <a:solidFill>
                <a:schemeClr val="accent1"/>
              </a:solidFill>
            </a:endParaRPr>
          </a:p>
          <a:p>
            <a:pPr>
              <a:lnSpc>
                <a:spcPct val="90000"/>
              </a:lnSpc>
              <a:spcAft>
                <a:spcPts val="600"/>
              </a:spcAft>
            </a:pPr>
            <a:r>
              <a:rPr lang="en-US" sz="2000" b="1" dirty="0">
                <a:solidFill>
                  <a:schemeClr val="accent1"/>
                </a:solidFill>
              </a:rPr>
              <a:t>Only (a) full-time, permanent, faculty and staff, (b) approved nonprofit community service partners, and (c) temporary employees with an employment expiration date later than the end of the student’s employment term may supervise students through the WS program</a:t>
            </a:r>
          </a:p>
          <a:p>
            <a:pPr>
              <a:lnSpc>
                <a:spcPct val="90000"/>
              </a:lnSpc>
              <a:spcAft>
                <a:spcPts val="600"/>
              </a:spcAft>
            </a:pPr>
            <a:endParaRPr lang="en-US" sz="2000" b="1" dirty="0">
              <a:solidFill>
                <a:schemeClr val="accent1"/>
              </a:solidFill>
            </a:endParaRPr>
          </a:p>
          <a:p>
            <a:pPr>
              <a:lnSpc>
                <a:spcPct val="90000"/>
              </a:lnSpc>
              <a:spcAft>
                <a:spcPts val="600"/>
              </a:spcAft>
            </a:pPr>
            <a:r>
              <a:rPr lang="en-US" sz="2000" b="1" dirty="0">
                <a:solidFill>
                  <a:schemeClr val="accent1"/>
                </a:solidFill>
              </a:rPr>
              <a:t>Graduate students and part-time employees are not eligible to be WS Supervisors</a:t>
            </a:r>
          </a:p>
          <a:p>
            <a:pPr>
              <a:lnSpc>
                <a:spcPct val="90000"/>
              </a:lnSpc>
              <a:spcAft>
                <a:spcPts val="600"/>
              </a:spcAft>
            </a:pPr>
            <a:endParaRPr lang="en-US" sz="2000" b="1" dirty="0">
              <a:solidFill>
                <a:schemeClr val="accent1"/>
              </a:solidFill>
            </a:endParaRPr>
          </a:p>
          <a:p>
            <a:pPr>
              <a:lnSpc>
                <a:spcPct val="90000"/>
              </a:lnSpc>
              <a:spcAft>
                <a:spcPts val="600"/>
              </a:spcAft>
            </a:pPr>
            <a:r>
              <a:rPr lang="en-US" sz="2000" b="1" dirty="0">
                <a:solidFill>
                  <a:schemeClr val="accent1"/>
                </a:solidFill>
              </a:rPr>
              <a:t>The primary supervisor must be registered on </a:t>
            </a:r>
            <a:r>
              <a:rPr lang="en-US" sz="2000" b="1" dirty="0" err="1">
                <a:solidFill>
                  <a:schemeClr val="accent1"/>
                </a:solidFill>
              </a:rPr>
              <a:t>JobX</a:t>
            </a:r>
            <a:r>
              <a:rPr lang="en-US" sz="2000" b="1" dirty="0">
                <a:solidFill>
                  <a:schemeClr val="accent1"/>
                </a:solidFill>
              </a:rPr>
              <a:t> as the position manager.  An unlimited number of other supervisors can register as secondary supervisors</a:t>
            </a:r>
          </a:p>
          <a:p>
            <a:pPr>
              <a:lnSpc>
                <a:spcPct val="90000"/>
              </a:lnSpc>
              <a:spcAft>
                <a:spcPts val="600"/>
              </a:spcAft>
            </a:pPr>
            <a:endParaRPr lang="en-US" sz="2000" b="1" dirty="0">
              <a:solidFill>
                <a:schemeClr val="accent1"/>
              </a:solidFill>
            </a:endParaRPr>
          </a:p>
          <a:p>
            <a:pPr>
              <a:lnSpc>
                <a:spcPct val="90000"/>
              </a:lnSpc>
              <a:spcAft>
                <a:spcPts val="600"/>
              </a:spcAft>
            </a:pPr>
            <a:r>
              <a:rPr lang="en-US" sz="2000" b="1" dirty="0">
                <a:solidFill>
                  <a:schemeClr val="accent1"/>
                </a:solidFill>
              </a:rPr>
              <a:t>We strongly recommend having a one or more secondary supervisors for times when the primary supervisor is unavailable (e.g. ill, in meetings, on vacation).  If the primary supervisor is absent and no secondary supervisor is listed, students can not work</a:t>
            </a:r>
          </a:p>
          <a:p>
            <a:pPr>
              <a:lnSpc>
                <a:spcPct val="90000"/>
              </a:lnSpc>
              <a:spcAft>
                <a:spcPts val="600"/>
              </a:spcAft>
            </a:pPr>
            <a:endParaRPr lang="en-US" sz="2000" b="1" dirty="0">
              <a:solidFill>
                <a:schemeClr val="accent1"/>
              </a:solidFill>
            </a:endParaRPr>
          </a:p>
          <a:p>
            <a:pPr>
              <a:lnSpc>
                <a:spcPct val="90000"/>
              </a:lnSpc>
              <a:spcAft>
                <a:spcPts val="600"/>
              </a:spcAft>
            </a:pPr>
            <a:r>
              <a:rPr lang="en-US" sz="2000" b="1" dirty="0">
                <a:solidFill>
                  <a:schemeClr val="accent1"/>
                </a:solidFill>
              </a:rPr>
              <a:t>If a WS supervisor leaves, we must be notified to be able to communicate with the department and update </a:t>
            </a:r>
            <a:r>
              <a:rPr lang="en-US" sz="2000" b="1" dirty="0" err="1">
                <a:solidFill>
                  <a:schemeClr val="accent1"/>
                </a:solidFill>
              </a:rPr>
              <a:t>Jobx</a:t>
            </a:r>
            <a:r>
              <a:rPr lang="en-US" sz="2000" b="1" dirty="0">
                <a:solidFill>
                  <a:schemeClr val="accent1"/>
                </a:solidFill>
              </a:rPr>
              <a:t>. Notify WS by email right away and have the new supervisor complete the       </a:t>
            </a:r>
            <a:r>
              <a:rPr lang="en-US" sz="2000" b="1" dirty="0">
                <a:solidFill>
                  <a:schemeClr val="accent1"/>
                </a:solidFill>
                <a:hlinkClick r:id="rId3">
                  <a:extLst>
                    <a:ext uri="{A12FA001-AC4F-418D-AE19-62706E023703}">
                      <ahyp:hlinkClr xmlns:ahyp="http://schemas.microsoft.com/office/drawing/2018/hyperlinkcolor" val="tx"/>
                    </a:ext>
                  </a:extLst>
                </a:hlinkClick>
              </a:rPr>
              <a:t>new supervisor request form</a:t>
            </a:r>
            <a:endParaRPr lang="en-US" sz="2000" b="1" dirty="0">
              <a:solidFill>
                <a:schemeClr val="accent1"/>
              </a:solidFill>
            </a:endParaRPr>
          </a:p>
        </p:txBody>
      </p:sp>
    </p:spTree>
    <p:extLst>
      <p:ext uri="{BB962C8B-B14F-4D97-AF65-F5344CB8AC3E}">
        <p14:creationId xmlns:p14="http://schemas.microsoft.com/office/powerpoint/2010/main" val="472922583"/>
      </p:ext>
    </p:extLst>
  </p:cSld>
  <p:clrMapOvr>
    <a:masterClrMapping/>
  </p:clrMapOvr>
</p:sld>
</file>

<file path=ppt/theme/theme1.xml><?xml version="1.0" encoding="utf-8"?>
<a:theme xmlns:a="http://schemas.openxmlformats.org/drawingml/2006/main" name="Office Theme">
  <a:themeElements>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2.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3.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19a02fa-cfb2-4ef7-b7a4-1dd7107c34a0">
      <UserInfo>
        <DisplayName>Villanueva, Arielle</DisplayName>
        <AccountId>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8AC1B513142943BB06FAD935AC69F2" ma:contentTypeVersion="6" ma:contentTypeDescription="Create a new document." ma:contentTypeScope="" ma:versionID="23d6ade03894dd5d8eb240979f827142">
  <xsd:schema xmlns:xsd="http://www.w3.org/2001/XMLSchema" xmlns:xs="http://www.w3.org/2001/XMLSchema" xmlns:p="http://schemas.microsoft.com/office/2006/metadata/properties" xmlns:ns2="4bc4297e-1fb2-4e5c-9dbf-a5b252c0848d" xmlns:ns3="319a02fa-cfb2-4ef7-b7a4-1dd7107c34a0" targetNamespace="http://schemas.microsoft.com/office/2006/metadata/properties" ma:root="true" ma:fieldsID="f7c3fb354d642c693d60406b76848a7c" ns2:_="" ns3:_="">
    <xsd:import namespace="4bc4297e-1fb2-4e5c-9dbf-a5b252c0848d"/>
    <xsd:import namespace="319a02fa-cfb2-4ef7-b7a4-1dd7107c34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c4297e-1fb2-4e5c-9dbf-a5b252c08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9a02fa-cfb2-4ef7-b7a4-1dd7107c34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5D662-2B74-4E90-9864-79EB108C63E9}">
  <ds:schemaRefs>
    <ds:schemaRef ds:uri="http://schemas.microsoft.com/sharepoint/v3/contenttype/forms"/>
  </ds:schemaRefs>
</ds:datastoreItem>
</file>

<file path=customXml/itemProps2.xml><?xml version="1.0" encoding="utf-8"?>
<ds:datastoreItem xmlns:ds="http://schemas.openxmlformats.org/officeDocument/2006/customXml" ds:itemID="{A2BFD932-15F3-4CF8-8FCD-7E503A8BDDC7}">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319a02fa-cfb2-4ef7-b7a4-1dd7107c34a0"/>
    <ds:schemaRef ds:uri="http://purl.org/dc/elements/1.1/"/>
    <ds:schemaRef ds:uri="4bc4297e-1fb2-4e5c-9dbf-a5b252c0848d"/>
    <ds:schemaRef ds:uri="http://www.w3.org/XML/1998/namespace"/>
    <ds:schemaRef ds:uri="http://purl.org/dc/dcmitype/"/>
  </ds:schemaRefs>
</ds:datastoreItem>
</file>

<file path=customXml/itemProps3.xml><?xml version="1.0" encoding="utf-8"?>
<ds:datastoreItem xmlns:ds="http://schemas.openxmlformats.org/officeDocument/2006/customXml" ds:itemID="{797002ED-7237-4E49-B75A-668B018462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c4297e-1fb2-4e5c-9dbf-a5b252c0848d"/>
    <ds:schemaRef ds:uri="319a02fa-cfb2-4ef7-b7a4-1dd7107c3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6517</TotalTime>
  <Words>3716</Words>
  <Application>Microsoft Office PowerPoint</Application>
  <PresentationFormat>Widescreen</PresentationFormat>
  <Paragraphs>311</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Demi</vt:lpstr>
      <vt:lpstr>Franklin Gothic Medium</vt:lpstr>
      <vt:lpstr>Office Theme</vt:lpstr>
      <vt:lpstr>PowerPoint Presentation</vt:lpstr>
      <vt:lpstr>Additional information for each slide will be in the slide notes if you need a more detailed explanation</vt:lpstr>
      <vt:lpstr>Annual Supervisor Requirements New and Returning*</vt:lpstr>
      <vt:lpstr>Federal Work-Study Program </vt:lpstr>
      <vt:lpstr>Federal Work-Study Program </vt:lpstr>
      <vt:lpstr>Carolina Works</vt:lpstr>
      <vt:lpstr>Work-Study Programs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Responsibilities</vt:lpstr>
      <vt:lpstr>Supervisor Responsibilities (1/2)</vt:lpstr>
      <vt:lpstr>Supervisor Responsibilities (2/2)</vt:lpstr>
      <vt:lpstr>PowerPoint Presentation</vt:lpstr>
      <vt:lpstr>Hiring and Wages</vt:lpstr>
      <vt:lpstr>PowerPoint Presentation</vt:lpstr>
      <vt:lpstr>PowerPoint Presentation</vt:lpstr>
      <vt:lpstr>Before your Jobx Training…</vt:lpstr>
      <vt:lpstr>PowerPoint Presentation</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Carolina Global Launch Informational Webinar</dc:title>
  <dc:creator>Rodriguez, Tanairi</dc:creator>
  <cp:lastModifiedBy>Corini, Erica</cp:lastModifiedBy>
  <cp:revision>153</cp:revision>
  <cp:lastPrinted>2020-01-28T20:59:42Z</cp:lastPrinted>
  <dcterms:created xsi:type="dcterms:W3CDTF">2020-01-24T19:31:03Z</dcterms:created>
  <dcterms:modified xsi:type="dcterms:W3CDTF">2021-06-25T13:53:31Z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0x010100F68AC1B513142943BB06FAD935AC69F2</vt:lpwstr>
  </property>
</Properties>
</file>