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6.xml" ContentType="application/vnd.openxmlformats-officedocument.themeOverride+xml"/>
  <Override PartName="/ppt/notesSlides/notesSlide9.xml" ContentType="application/vnd.openxmlformats-officedocument.presentationml.notesSlide+xml"/>
  <Override PartName="/ppt/theme/themeOverride7.xml" ContentType="application/vnd.openxmlformats-officedocument.themeOverride+xml"/>
  <Override PartName="/ppt/notesSlides/notesSlide10.xml" ContentType="application/vnd.openxmlformats-officedocument.presentationml.notesSlide+xml"/>
  <Override PartName="/ppt/theme/themeOverride8.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9.xml" ContentType="application/vnd.openxmlformats-officedocument.themeOverride+xml"/>
  <Override PartName="/ppt/notesSlides/notesSlide13.xml" ContentType="application/vnd.openxmlformats-officedocument.presentationml.notesSlide+xml"/>
  <Override PartName="/ppt/theme/themeOverride10.xml" ContentType="application/vnd.openxmlformats-officedocument.themeOverride+xml"/>
  <Override PartName="/ppt/notesSlides/notesSlide14.xml" ContentType="application/vnd.openxmlformats-officedocument.presentationml.notesSlide+xml"/>
  <Override PartName="/ppt/theme/themeOverride1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heme/themeOverride12.xml" ContentType="application/vnd.openxmlformats-officedocument.themeOverride+xml"/>
  <Override PartName="/ppt/notesSlides/notesSlide17.xml" ContentType="application/vnd.openxmlformats-officedocument.presentationml.notesSlide+xml"/>
  <Override PartName="/ppt/theme/themeOverride13.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290" r:id="rId5"/>
    <p:sldId id="378" r:id="rId6"/>
    <p:sldId id="330" r:id="rId7"/>
    <p:sldId id="308" r:id="rId8"/>
    <p:sldId id="337" r:id="rId9"/>
    <p:sldId id="305" r:id="rId10"/>
    <p:sldId id="379" r:id="rId11"/>
    <p:sldId id="380" r:id="rId12"/>
    <p:sldId id="381" r:id="rId13"/>
    <p:sldId id="384" r:id="rId14"/>
    <p:sldId id="382" r:id="rId15"/>
    <p:sldId id="383" r:id="rId16"/>
    <p:sldId id="338" r:id="rId17"/>
    <p:sldId id="385" r:id="rId18"/>
    <p:sldId id="386" r:id="rId19"/>
    <p:sldId id="365" r:id="rId20"/>
    <p:sldId id="366" r:id="rId21"/>
    <p:sldId id="388" r:id="rId22"/>
    <p:sldId id="389" r:id="rId23"/>
    <p:sldId id="375" r:id="rId24"/>
    <p:sldId id="374" r:id="rId25"/>
    <p:sldId id="390" r:id="rId26"/>
    <p:sldId id="331" r:id="rId27"/>
  </p:sldIdLst>
  <p:sldSz cx="12192000" cy="6858000"/>
  <p:notesSz cx="6858000" cy="24098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driguez, Tanairi" initials="RT" lastIdx="13" clrIdx="0">
    <p:extLst>
      <p:ext uri="{19B8F6BF-5375-455C-9EA6-DF929625EA0E}">
        <p15:presenceInfo xmlns:p15="http://schemas.microsoft.com/office/powerpoint/2012/main" userId="S-1-5-21-344340502-4252695000-2390403120-1503361" providerId="AD"/>
      </p:ext>
    </p:extLst>
  </p:cmAuthor>
  <p:cmAuthor id="2" name="Davis, Michael" initials="DM" lastIdx="1" clrIdx="1">
    <p:extLst>
      <p:ext uri="{19B8F6BF-5375-455C-9EA6-DF929625EA0E}">
        <p15:presenceInfo xmlns:p15="http://schemas.microsoft.com/office/powerpoint/2012/main" userId="S::davismw@ad.unc.edu::880f2489-6f31-4a65-84a1-58f46a05916d" providerId="AD"/>
      </p:ext>
    </p:extLst>
  </p:cmAuthor>
  <p:cmAuthor id="3" name="DeMarco, Meg" initials="DM" lastIdx="1" clrIdx="2">
    <p:extLst>
      <p:ext uri="{19B8F6BF-5375-455C-9EA6-DF929625EA0E}">
        <p15:presenceInfo xmlns:p15="http://schemas.microsoft.com/office/powerpoint/2012/main" userId="S::demarcom@ad.unc.edu::ffe627c7-a6a0-45fd-b990-fb643a06f8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3294B"/>
    <a:srgbClr val="C8DC07"/>
    <a:srgbClr val="E0EF53"/>
    <a:srgbClr val="2D37B3"/>
    <a:srgbClr val="ACF1F5"/>
    <a:srgbClr val="6BA42C"/>
    <a:srgbClr val="ECECEF"/>
    <a:srgbClr val="1D3D6B"/>
    <a:srgbClr val="7DE0E6"/>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400" autoAdjust="0"/>
    <p:restoredTop sz="81184" autoAdjust="0"/>
  </p:normalViewPr>
  <p:slideViewPr>
    <p:cSldViewPr snapToGrid="0">
      <p:cViewPr varScale="1">
        <p:scale>
          <a:sx n="62" d="100"/>
          <a:sy n="62" d="100"/>
        </p:scale>
        <p:origin x="72" y="144"/>
      </p:cViewPr>
      <p:guideLst/>
    </p:cSldViewPr>
  </p:slideViewPr>
  <p:outlineViewPr>
    <p:cViewPr>
      <p:scale>
        <a:sx n="33" d="100"/>
        <a:sy n="33" d="100"/>
      </p:scale>
      <p:origin x="0" y="-1637"/>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8" Type="http://schemas.openxmlformats.org/officeDocument/2006/relationships/slide" Target="slides/slide4.xml"/></Relationships>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5B97C9-074D-4BD9-8812-9E531E84178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2DCE89E-AE98-4F21-92DE-D196EB08E48B}">
      <dgm:prSet/>
      <dgm:spPr/>
      <dgm:t>
        <a:bodyPr/>
        <a:lstStyle/>
        <a:p>
          <a:pPr>
            <a:lnSpc>
              <a:spcPct val="100000"/>
            </a:lnSpc>
          </a:pPr>
          <a:r>
            <a:rPr lang="en-US" dirty="0"/>
            <a:t>Review regulatory training</a:t>
          </a:r>
        </a:p>
      </dgm:t>
    </dgm:pt>
    <dgm:pt modelId="{BCC8E2A5-1CA7-40CB-B650-96646D41BFAB}" type="parTrans" cxnId="{B2648E79-0982-4503-BE54-AC735AEC8625}">
      <dgm:prSet/>
      <dgm:spPr/>
      <dgm:t>
        <a:bodyPr/>
        <a:lstStyle/>
        <a:p>
          <a:endParaRPr lang="en-US"/>
        </a:p>
      </dgm:t>
    </dgm:pt>
    <dgm:pt modelId="{57137D78-CB0F-4D42-A1E9-569508F79438}" type="sibTrans" cxnId="{B2648E79-0982-4503-BE54-AC735AEC8625}">
      <dgm:prSet/>
      <dgm:spPr/>
      <dgm:t>
        <a:bodyPr/>
        <a:lstStyle/>
        <a:p>
          <a:endParaRPr lang="en-US"/>
        </a:p>
      </dgm:t>
    </dgm:pt>
    <dgm:pt modelId="{DC5914CA-0FA0-43A1-BC2C-FC248DD1533E}">
      <dgm:prSet/>
      <dgm:spPr/>
      <dgm:t>
        <a:bodyPr/>
        <a:lstStyle/>
        <a:p>
          <a:pPr>
            <a:lnSpc>
              <a:spcPct val="100000"/>
            </a:lnSpc>
          </a:pPr>
          <a:r>
            <a:rPr lang="en-US" dirty="0"/>
            <a:t>Review the program calendar and student resources</a:t>
          </a:r>
        </a:p>
      </dgm:t>
    </dgm:pt>
    <dgm:pt modelId="{B31F916A-1DAC-4E67-BA23-CAAC21BDB50C}" type="parTrans" cxnId="{D34D72E8-5123-4130-BCCB-92C5BF99ADDE}">
      <dgm:prSet/>
      <dgm:spPr/>
      <dgm:t>
        <a:bodyPr/>
        <a:lstStyle/>
        <a:p>
          <a:endParaRPr lang="en-US"/>
        </a:p>
      </dgm:t>
    </dgm:pt>
    <dgm:pt modelId="{4FB8AE88-763A-4019-8281-61B3C3A72C65}" type="sibTrans" cxnId="{D34D72E8-5123-4130-BCCB-92C5BF99ADDE}">
      <dgm:prSet/>
      <dgm:spPr/>
      <dgm:t>
        <a:bodyPr/>
        <a:lstStyle/>
        <a:p>
          <a:endParaRPr lang="en-US"/>
        </a:p>
      </dgm:t>
    </dgm:pt>
    <dgm:pt modelId="{03C33714-FBB0-4042-BC2A-10E74F05B077}">
      <dgm:prSet/>
      <dgm:spPr/>
      <dgm:t>
        <a:bodyPr/>
        <a:lstStyle/>
        <a:p>
          <a:pPr>
            <a:lnSpc>
              <a:spcPct val="100000"/>
            </a:lnSpc>
          </a:pPr>
          <a:r>
            <a:rPr lang="en-US" dirty="0"/>
            <a:t>Review Student </a:t>
          </a:r>
          <a:r>
            <a:rPr lang="en-US" dirty="0" err="1"/>
            <a:t>Jobx</a:t>
          </a:r>
          <a:r>
            <a:rPr lang="en-US" dirty="0"/>
            <a:t> Training (Here! You made it!) </a:t>
          </a:r>
        </a:p>
      </dgm:t>
    </dgm:pt>
    <dgm:pt modelId="{532427AD-27A4-4B82-93E3-C18BA88ECF1C}" type="parTrans" cxnId="{77CB7E4B-E387-4601-8EF0-D68FF02A4F5B}">
      <dgm:prSet/>
      <dgm:spPr/>
      <dgm:t>
        <a:bodyPr/>
        <a:lstStyle/>
        <a:p>
          <a:endParaRPr lang="en-US"/>
        </a:p>
      </dgm:t>
    </dgm:pt>
    <dgm:pt modelId="{58C66CC7-6E0E-4F73-A1AF-8D7DD4DBDE50}" type="sibTrans" cxnId="{77CB7E4B-E387-4601-8EF0-D68FF02A4F5B}">
      <dgm:prSet/>
      <dgm:spPr/>
      <dgm:t>
        <a:bodyPr/>
        <a:lstStyle/>
        <a:p>
          <a:endParaRPr lang="en-US"/>
        </a:p>
      </dgm:t>
    </dgm:pt>
    <dgm:pt modelId="{4D17DA29-0205-4516-AA13-68BF2D232790}">
      <dgm:prSet/>
      <dgm:spPr/>
      <dgm:t>
        <a:bodyPr/>
        <a:lstStyle/>
        <a:p>
          <a:pPr>
            <a:lnSpc>
              <a:spcPct val="100000"/>
            </a:lnSpc>
          </a:pPr>
          <a:r>
            <a:rPr lang="en-US" dirty="0"/>
            <a:t>Pass your annual* quiz</a:t>
          </a:r>
        </a:p>
      </dgm:t>
    </dgm:pt>
    <dgm:pt modelId="{9C89F465-7580-44D6-A983-AFEF9FB84D15}" type="parTrans" cxnId="{F13AC4C7-BEEF-400F-9645-B3A9A50CAA71}">
      <dgm:prSet/>
      <dgm:spPr/>
      <dgm:t>
        <a:bodyPr/>
        <a:lstStyle/>
        <a:p>
          <a:endParaRPr lang="en-US"/>
        </a:p>
      </dgm:t>
    </dgm:pt>
    <dgm:pt modelId="{CDA4B22D-65D1-4673-A297-4090254A9794}" type="sibTrans" cxnId="{F13AC4C7-BEEF-400F-9645-B3A9A50CAA71}">
      <dgm:prSet/>
      <dgm:spPr/>
      <dgm:t>
        <a:bodyPr/>
        <a:lstStyle/>
        <a:p>
          <a:endParaRPr lang="en-US"/>
        </a:p>
      </dgm:t>
    </dgm:pt>
    <dgm:pt modelId="{8E62AA16-24D2-46D0-ACF6-A551F2400CAE}">
      <dgm:prSet/>
      <dgm:spPr/>
      <dgm:t>
        <a:bodyPr/>
        <a:lstStyle/>
        <a:p>
          <a:pPr>
            <a:lnSpc>
              <a:spcPct val="100000"/>
            </a:lnSpc>
          </a:pPr>
          <a:r>
            <a:rPr lang="en-US" dirty="0"/>
            <a:t>Gain access to </a:t>
          </a:r>
          <a:r>
            <a:rPr lang="en-US" dirty="0" err="1"/>
            <a:t>Jobx</a:t>
          </a:r>
          <a:r>
            <a:rPr lang="en-US" dirty="0"/>
            <a:t> and apply for positions</a:t>
          </a:r>
        </a:p>
      </dgm:t>
    </dgm:pt>
    <dgm:pt modelId="{91A7A2CC-EECF-4B1C-9F90-C49DD1B41D30}" type="parTrans" cxnId="{63CA429E-5786-41DB-BE2B-ADB27BC3CC5B}">
      <dgm:prSet/>
      <dgm:spPr/>
      <dgm:t>
        <a:bodyPr/>
        <a:lstStyle/>
        <a:p>
          <a:endParaRPr lang="en-US"/>
        </a:p>
      </dgm:t>
    </dgm:pt>
    <dgm:pt modelId="{4A72F2BF-4FB9-4A20-B75E-EDE1DD6BFE65}" type="sibTrans" cxnId="{63CA429E-5786-41DB-BE2B-ADB27BC3CC5B}">
      <dgm:prSet/>
      <dgm:spPr/>
      <dgm:t>
        <a:bodyPr/>
        <a:lstStyle/>
        <a:p>
          <a:endParaRPr lang="en-US"/>
        </a:p>
      </dgm:t>
    </dgm:pt>
    <dgm:pt modelId="{76295A30-E641-4133-8499-5AB017B3FED7}">
      <dgm:prSet/>
      <dgm:spPr/>
      <dgm:t>
        <a:bodyPr/>
        <a:lstStyle/>
        <a:p>
          <a:pPr>
            <a:lnSpc>
              <a:spcPct val="100000"/>
            </a:lnSpc>
          </a:pPr>
          <a:r>
            <a:rPr lang="en-US" dirty="0"/>
            <a:t>Upon hiring, complete the onboarding process</a:t>
          </a:r>
        </a:p>
      </dgm:t>
    </dgm:pt>
    <dgm:pt modelId="{A69BAC56-F929-477E-BDFD-14AB6136BF76}" type="parTrans" cxnId="{C0826F30-4BD0-4391-BDF9-D0BF457CCC18}">
      <dgm:prSet/>
      <dgm:spPr/>
      <dgm:t>
        <a:bodyPr/>
        <a:lstStyle/>
        <a:p>
          <a:endParaRPr lang="en-US"/>
        </a:p>
      </dgm:t>
    </dgm:pt>
    <dgm:pt modelId="{D82D6151-3664-4E98-BA13-14F9869812A7}" type="sibTrans" cxnId="{C0826F30-4BD0-4391-BDF9-D0BF457CCC18}">
      <dgm:prSet/>
      <dgm:spPr/>
      <dgm:t>
        <a:bodyPr/>
        <a:lstStyle/>
        <a:p>
          <a:endParaRPr lang="en-US"/>
        </a:p>
      </dgm:t>
    </dgm:pt>
    <dgm:pt modelId="{BECD7FC9-0A2C-40F3-96BB-B94E80446FE1}" type="pres">
      <dgm:prSet presAssocID="{C25B97C9-074D-4BD9-8812-9E531E841782}" presName="root" presStyleCnt="0">
        <dgm:presLayoutVars>
          <dgm:dir/>
          <dgm:resizeHandles val="exact"/>
        </dgm:presLayoutVars>
      </dgm:prSet>
      <dgm:spPr/>
    </dgm:pt>
    <dgm:pt modelId="{C4941DC6-E288-4822-8EE7-A7598651ECBE}" type="pres">
      <dgm:prSet presAssocID="{02DCE89E-AE98-4F21-92DE-D196EB08E48B}" presName="compNode" presStyleCnt="0"/>
      <dgm:spPr/>
    </dgm:pt>
    <dgm:pt modelId="{C440C75C-011E-4079-9162-D4416ED6A5ED}" type="pres">
      <dgm:prSet presAssocID="{02DCE89E-AE98-4F21-92DE-D196EB08E48B}" presName="bgRect" presStyleLbl="bgShp" presStyleIdx="0" presStyleCnt="6"/>
      <dgm:spPr>
        <a:ln>
          <a:solidFill>
            <a:schemeClr val="bg1"/>
          </a:solidFill>
        </a:ln>
      </dgm:spPr>
    </dgm:pt>
    <dgm:pt modelId="{FEC4C09D-1D1A-46F6-9E91-1CC48596E698}" type="pres">
      <dgm:prSet presAssocID="{02DCE89E-AE98-4F21-92DE-D196EB08E48B}" presName="iconRect" presStyleLbl="node1" presStyleIdx="0" presStyleCnt="6"/>
      <dgm:spPr>
        <a:xfrm>
          <a:off x="236210" y="177526"/>
          <a:ext cx="429473" cy="42947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gm:spPr>
    </dgm:pt>
    <dgm:pt modelId="{432DA64F-DD16-4CAB-9180-952AE19176EB}" type="pres">
      <dgm:prSet presAssocID="{02DCE89E-AE98-4F21-92DE-D196EB08E48B}" presName="spaceRect" presStyleCnt="0"/>
      <dgm:spPr/>
    </dgm:pt>
    <dgm:pt modelId="{99DEBAA6-AF6C-46F8-BE6C-7950A7F154E0}" type="pres">
      <dgm:prSet presAssocID="{02DCE89E-AE98-4F21-92DE-D196EB08E48B}" presName="parTx" presStyleLbl="revTx" presStyleIdx="0" presStyleCnt="6">
        <dgm:presLayoutVars>
          <dgm:chMax val="0"/>
          <dgm:chPref val="0"/>
        </dgm:presLayoutVars>
      </dgm:prSet>
      <dgm:spPr/>
    </dgm:pt>
    <dgm:pt modelId="{4E5D63C3-A942-4C3E-8B8C-33C459398ED4}" type="pres">
      <dgm:prSet presAssocID="{57137D78-CB0F-4D42-A1E9-569508F79438}" presName="sibTrans" presStyleCnt="0"/>
      <dgm:spPr/>
    </dgm:pt>
    <dgm:pt modelId="{ED5ED70E-DD32-497A-BFE2-ED501C560419}" type="pres">
      <dgm:prSet presAssocID="{DC5914CA-0FA0-43A1-BC2C-FC248DD1533E}" presName="compNode" presStyleCnt="0"/>
      <dgm:spPr/>
    </dgm:pt>
    <dgm:pt modelId="{D5EFA15B-CE5C-4E76-A065-AB2619F4104B}" type="pres">
      <dgm:prSet presAssocID="{DC5914CA-0FA0-43A1-BC2C-FC248DD1533E}" presName="bgRect" presStyleLbl="bgShp" presStyleIdx="1" presStyleCnt="6"/>
      <dgm:spPr/>
    </dgm:pt>
    <dgm:pt modelId="{977D2134-72E0-4BC1-AC2D-BB90FC256519}" type="pres">
      <dgm:prSet presAssocID="{DC5914CA-0FA0-43A1-BC2C-FC248DD1533E}" presName="iconRect" presStyleLbl="node1" presStyleIdx="1" presStyleCnt="6"/>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adge with solid fill"/>
        </a:ext>
      </dgm:extLst>
    </dgm:pt>
    <dgm:pt modelId="{A13CFF42-444B-4F95-9165-FEBFFBE95EFA}" type="pres">
      <dgm:prSet presAssocID="{DC5914CA-0FA0-43A1-BC2C-FC248DD1533E}" presName="spaceRect" presStyleCnt="0"/>
      <dgm:spPr/>
    </dgm:pt>
    <dgm:pt modelId="{A1DFA0FE-5E5D-4653-8DFF-C261F74B5827}" type="pres">
      <dgm:prSet presAssocID="{DC5914CA-0FA0-43A1-BC2C-FC248DD1533E}" presName="parTx" presStyleLbl="revTx" presStyleIdx="1" presStyleCnt="6">
        <dgm:presLayoutVars>
          <dgm:chMax val="0"/>
          <dgm:chPref val="0"/>
        </dgm:presLayoutVars>
      </dgm:prSet>
      <dgm:spPr/>
    </dgm:pt>
    <dgm:pt modelId="{E330CE71-2A52-45E7-A12C-77B32D115322}" type="pres">
      <dgm:prSet presAssocID="{4FB8AE88-763A-4019-8281-61B3C3A72C65}" presName="sibTrans" presStyleCnt="0"/>
      <dgm:spPr/>
    </dgm:pt>
    <dgm:pt modelId="{47A19966-EE28-4527-B405-0C7AEA28E0C8}" type="pres">
      <dgm:prSet presAssocID="{03C33714-FBB0-4042-BC2A-10E74F05B077}" presName="compNode" presStyleCnt="0"/>
      <dgm:spPr/>
    </dgm:pt>
    <dgm:pt modelId="{9682300F-B24A-494B-B60B-1E3532E7BA0F}" type="pres">
      <dgm:prSet presAssocID="{03C33714-FBB0-4042-BC2A-10E74F05B077}" presName="bgRect" presStyleLbl="bgShp" presStyleIdx="2" presStyleCnt="6"/>
      <dgm:spPr>
        <a:ln>
          <a:solidFill>
            <a:srgbClr val="7030A0"/>
          </a:solidFill>
        </a:ln>
      </dgm:spPr>
    </dgm:pt>
    <dgm:pt modelId="{F409EB0D-973F-4E66-9543-A93E3F425DD5}" type="pres">
      <dgm:prSet presAssocID="{03C33714-FBB0-4042-BC2A-10E74F05B077}"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Badge 3 with solid fill"/>
        </a:ext>
      </dgm:extLst>
    </dgm:pt>
    <dgm:pt modelId="{F22F2695-A534-4F25-8591-0F6E4068B973}" type="pres">
      <dgm:prSet presAssocID="{03C33714-FBB0-4042-BC2A-10E74F05B077}" presName="spaceRect" presStyleCnt="0"/>
      <dgm:spPr/>
    </dgm:pt>
    <dgm:pt modelId="{FF291B67-DC91-4866-8928-92DA751DD9C3}" type="pres">
      <dgm:prSet presAssocID="{03C33714-FBB0-4042-BC2A-10E74F05B077}" presName="parTx" presStyleLbl="revTx" presStyleIdx="2" presStyleCnt="6">
        <dgm:presLayoutVars>
          <dgm:chMax val="0"/>
          <dgm:chPref val="0"/>
        </dgm:presLayoutVars>
      </dgm:prSet>
      <dgm:spPr/>
    </dgm:pt>
    <dgm:pt modelId="{3F5F9644-0F90-4377-A45A-17BD3F891B10}" type="pres">
      <dgm:prSet presAssocID="{58C66CC7-6E0E-4F73-A1AF-8D7DD4DBDE50}" presName="sibTrans" presStyleCnt="0"/>
      <dgm:spPr/>
    </dgm:pt>
    <dgm:pt modelId="{21136EEC-D924-45F4-A2A0-DFC1B32E65E1}" type="pres">
      <dgm:prSet presAssocID="{4D17DA29-0205-4516-AA13-68BF2D232790}" presName="compNode" presStyleCnt="0"/>
      <dgm:spPr/>
    </dgm:pt>
    <dgm:pt modelId="{EFB781CF-0FDD-43F9-8139-86A6B45A9A51}" type="pres">
      <dgm:prSet presAssocID="{4D17DA29-0205-4516-AA13-68BF2D232790}" presName="bgRect" presStyleLbl="bgShp" presStyleIdx="3" presStyleCnt="6"/>
      <dgm:spPr/>
    </dgm:pt>
    <dgm:pt modelId="{4821C1A8-8D50-41A2-BA9C-30989895C903}" type="pres">
      <dgm:prSet presAssocID="{4D17DA29-0205-4516-AA13-68BF2D232790}" presName="iconRect" presStyleLbl="node1" presStyleIdx="3" presStyleCnt="6"/>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pt>
    <dgm:pt modelId="{F667D276-2F74-451F-B23B-77D44411BDA9}" type="pres">
      <dgm:prSet presAssocID="{4D17DA29-0205-4516-AA13-68BF2D232790}" presName="spaceRect" presStyleCnt="0"/>
      <dgm:spPr/>
    </dgm:pt>
    <dgm:pt modelId="{18627E51-47DF-49D1-952F-F43EBEF36515}" type="pres">
      <dgm:prSet presAssocID="{4D17DA29-0205-4516-AA13-68BF2D232790}" presName="parTx" presStyleLbl="revTx" presStyleIdx="3" presStyleCnt="6">
        <dgm:presLayoutVars>
          <dgm:chMax val="0"/>
          <dgm:chPref val="0"/>
        </dgm:presLayoutVars>
      </dgm:prSet>
      <dgm:spPr/>
    </dgm:pt>
    <dgm:pt modelId="{EAF8BED1-6FC7-47C2-A6DA-DA3DDF22B1AE}" type="pres">
      <dgm:prSet presAssocID="{CDA4B22D-65D1-4673-A297-4090254A9794}" presName="sibTrans" presStyleCnt="0"/>
      <dgm:spPr/>
    </dgm:pt>
    <dgm:pt modelId="{060DD501-9BCE-4ADB-BE43-60F9AE6A902E}" type="pres">
      <dgm:prSet presAssocID="{8E62AA16-24D2-46D0-ACF6-A551F2400CAE}" presName="compNode" presStyleCnt="0"/>
      <dgm:spPr/>
    </dgm:pt>
    <dgm:pt modelId="{08414AA6-164A-48DA-B6BB-6A0AB3BB7C6E}" type="pres">
      <dgm:prSet presAssocID="{8E62AA16-24D2-46D0-ACF6-A551F2400CAE}" presName="bgRect" presStyleLbl="bgShp" presStyleIdx="4" presStyleCnt="6"/>
      <dgm:spPr/>
    </dgm:pt>
    <dgm:pt modelId="{3970C8D9-9CE2-4A46-B29F-31717DF45F7C}" type="pres">
      <dgm:prSet presAssocID="{8E62AA16-24D2-46D0-ACF6-A551F2400CAE}"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Badge 5 with solid fill"/>
        </a:ext>
      </dgm:extLst>
    </dgm:pt>
    <dgm:pt modelId="{87C1F533-86BA-4CAA-A3B3-E864364967C7}" type="pres">
      <dgm:prSet presAssocID="{8E62AA16-24D2-46D0-ACF6-A551F2400CAE}" presName="spaceRect" presStyleCnt="0"/>
      <dgm:spPr/>
    </dgm:pt>
    <dgm:pt modelId="{C3210123-0790-4CE4-9A98-1B344586A093}" type="pres">
      <dgm:prSet presAssocID="{8E62AA16-24D2-46D0-ACF6-A551F2400CAE}" presName="parTx" presStyleLbl="revTx" presStyleIdx="4" presStyleCnt="6">
        <dgm:presLayoutVars>
          <dgm:chMax val="0"/>
          <dgm:chPref val="0"/>
        </dgm:presLayoutVars>
      </dgm:prSet>
      <dgm:spPr/>
    </dgm:pt>
    <dgm:pt modelId="{8EBED9CF-5471-4CE8-A7BF-BEA49AAAC36B}" type="pres">
      <dgm:prSet presAssocID="{4A72F2BF-4FB9-4A20-B75E-EDE1DD6BFE65}" presName="sibTrans" presStyleCnt="0"/>
      <dgm:spPr/>
    </dgm:pt>
    <dgm:pt modelId="{CA9147EC-8337-45B8-B582-DB021BBE4144}" type="pres">
      <dgm:prSet presAssocID="{76295A30-E641-4133-8499-5AB017B3FED7}" presName="compNode" presStyleCnt="0"/>
      <dgm:spPr/>
    </dgm:pt>
    <dgm:pt modelId="{55981281-F7AD-4454-82BC-E316DBAA53C7}" type="pres">
      <dgm:prSet presAssocID="{76295A30-E641-4133-8499-5AB017B3FED7}" presName="bgRect" presStyleLbl="bgShp" presStyleIdx="5" presStyleCnt="6"/>
      <dgm:spPr/>
    </dgm:pt>
    <dgm:pt modelId="{80A6449D-5D59-4895-B5E2-D744BF14A1E3}" type="pres">
      <dgm:prSet presAssocID="{76295A30-E641-4133-8499-5AB017B3FED7}"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a:noFill/>
        </a:ln>
      </dgm:spPr>
      <dgm:extLst>
        <a:ext uri="{E40237B7-FDA0-4F09-8148-C483321AD2D9}">
          <dgm14:cNvPr xmlns:dgm14="http://schemas.microsoft.com/office/drawing/2010/diagram" id="0" name="" descr="Badge 6 with solid fill"/>
        </a:ext>
      </dgm:extLst>
    </dgm:pt>
    <dgm:pt modelId="{D6EAB8BF-1215-49A9-B973-DECFBBB66BD9}" type="pres">
      <dgm:prSet presAssocID="{76295A30-E641-4133-8499-5AB017B3FED7}" presName="spaceRect" presStyleCnt="0"/>
      <dgm:spPr/>
    </dgm:pt>
    <dgm:pt modelId="{266EE473-A579-4AC1-AF38-DC71B2F294C1}" type="pres">
      <dgm:prSet presAssocID="{76295A30-E641-4133-8499-5AB017B3FED7}" presName="parTx" presStyleLbl="revTx" presStyleIdx="5" presStyleCnt="6">
        <dgm:presLayoutVars>
          <dgm:chMax val="0"/>
          <dgm:chPref val="0"/>
        </dgm:presLayoutVars>
      </dgm:prSet>
      <dgm:spPr/>
    </dgm:pt>
  </dgm:ptLst>
  <dgm:cxnLst>
    <dgm:cxn modelId="{0EA2730E-C12A-4D3E-BE4A-49957235D8A4}" type="presOf" srcId="{8E62AA16-24D2-46D0-ACF6-A551F2400CAE}" destId="{C3210123-0790-4CE4-9A98-1B344586A093}" srcOrd="0" destOrd="0" presId="urn:microsoft.com/office/officeart/2018/2/layout/IconVerticalSolidList"/>
    <dgm:cxn modelId="{C0826F30-4BD0-4391-BDF9-D0BF457CCC18}" srcId="{C25B97C9-074D-4BD9-8812-9E531E841782}" destId="{76295A30-E641-4133-8499-5AB017B3FED7}" srcOrd="5" destOrd="0" parTransId="{A69BAC56-F929-477E-BDFD-14AB6136BF76}" sibTransId="{D82D6151-3664-4E98-BA13-14F9869812A7}"/>
    <dgm:cxn modelId="{9EA4693A-97A5-4CBC-BB6C-86D30381C443}" type="presOf" srcId="{76295A30-E641-4133-8499-5AB017B3FED7}" destId="{266EE473-A579-4AC1-AF38-DC71B2F294C1}" srcOrd="0" destOrd="0" presId="urn:microsoft.com/office/officeart/2018/2/layout/IconVerticalSolidList"/>
    <dgm:cxn modelId="{F771CC41-10D8-4155-BE2B-29C51E67A1E6}" type="presOf" srcId="{C25B97C9-074D-4BD9-8812-9E531E841782}" destId="{BECD7FC9-0A2C-40F3-96BB-B94E80446FE1}" srcOrd="0" destOrd="0" presId="urn:microsoft.com/office/officeart/2018/2/layout/IconVerticalSolidList"/>
    <dgm:cxn modelId="{77CB7E4B-E387-4601-8EF0-D68FF02A4F5B}" srcId="{C25B97C9-074D-4BD9-8812-9E531E841782}" destId="{03C33714-FBB0-4042-BC2A-10E74F05B077}" srcOrd="2" destOrd="0" parTransId="{532427AD-27A4-4B82-93E3-C18BA88ECF1C}" sibTransId="{58C66CC7-6E0E-4F73-A1AF-8D7DD4DBDE50}"/>
    <dgm:cxn modelId="{FD817676-FAA5-4FCB-B342-00C37830DF09}" type="presOf" srcId="{02DCE89E-AE98-4F21-92DE-D196EB08E48B}" destId="{99DEBAA6-AF6C-46F8-BE6C-7950A7F154E0}" srcOrd="0" destOrd="0" presId="urn:microsoft.com/office/officeart/2018/2/layout/IconVerticalSolidList"/>
    <dgm:cxn modelId="{B2648E79-0982-4503-BE54-AC735AEC8625}" srcId="{C25B97C9-074D-4BD9-8812-9E531E841782}" destId="{02DCE89E-AE98-4F21-92DE-D196EB08E48B}" srcOrd="0" destOrd="0" parTransId="{BCC8E2A5-1CA7-40CB-B650-96646D41BFAB}" sibTransId="{57137D78-CB0F-4D42-A1E9-569508F79438}"/>
    <dgm:cxn modelId="{FE178F9C-C324-4B32-A55D-C3EF08BC859F}" type="presOf" srcId="{4D17DA29-0205-4516-AA13-68BF2D232790}" destId="{18627E51-47DF-49D1-952F-F43EBEF36515}" srcOrd="0" destOrd="0" presId="urn:microsoft.com/office/officeart/2018/2/layout/IconVerticalSolidList"/>
    <dgm:cxn modelId="{63CA429E-5786-41DB-BE2B-ADB27BC3CC5B}" srcId="{C25B97C9-074D-4BD9-8812-9E531E841782}" destId="{8E62AA16-24D2-46D0-ACF6-A551F2400CAE}" srcOrd="4" destOrd="0" parTransId="{91A7A2CC-EECF-4B1C-9F90-C49DD1B41D30}" sibTransId="{4A72F2BF-4FB9-4A20-B75E-EDE1DD6BFE65}"/>
    <dgm:cxn modelId="{7E7609AF-2F76-4FDC-B7A0-A7B146E88571}" type="presOf" srcId="{DC5914CA-0FA0-43A1-BC2C-FC248DD1533E}" destId="{A1DFA0FE-5E5D-4653-8DFF-C261F74B5827}" srcOrd="0" destOrd="0" presId="urn:microsoft.com/office/officeart/2018/2/layout/IconVerticalSolidList"/>
    <dgm:cxn modelId="{F13AC4C7-BEEF-400F-9645-B3A9A50CAA71}" srcId="{C25B97C9-074D-4BD9-8812-9E531E841782}" destId="{4D17DA29-0205-4516-AA13-68BF2D232790}" srcOrd="3" destOrd="0" parTransId="{9C89F465-7580-44D6-A983-AFEF9FB84D15}" sibTransId="{CDA4B22D-65D1-4673-A297-4090254A9794}"/>
    <dgm:cxn modelId="{D34D72E8-5123-4130-BCCB-92C5BF99ADDE}" srcId="{C25B97C9-074D-4BD9-8812-9E531E841782}" destId="{DC5914CA-0FA0-43A1-BC2C-FC248DD1533E}" srcOrd="1" destOrd="0" parTransId="{B31F916A-1DAC-4E67-BA23-CAAC21BDB50C}" sibTransId="{4FB8AE88-763A-4019-8281-61B3C3A72C65}"/>
    <dgm:cxn modelId="{73B5B3FE-6806-41E2-A28D-0878DA7546A4}" type="presOf" srcId="{03C33714-FBB0-4042-BC2A-10E74F05B077}" destId="{FF291B67-DC91-4866-8928-92DA751DD9C3}" srcOrd="0" destOrd="0" presId="urn:microsoft.com/office/officeart/2018/2/layout/IconVerticalSolidList"/>
    <dgm:cxn modelId="{17FFB8F1-8511-46E0-B639-75B2B76F2657}" type="presParOf" srcId="{BECD7FC9-0A2C-40F3-96BB-B94E80446FE1}" destId="{C4941DC6-E288-4822-8EE7-A7598651ECBE}" srcOrd="0" destOrd="0" presId="urn:microsoft.com/office/officeart/2018/2/layout/IconVerticalSolidList"/>
    <dgm:cxn modelId="{E3CE7BD3-C774-4680-A45F-7626A8910DD7}" type="presParOf" srcId="{C4941DC6-E288-4822-8EE7-A7598651ECBE}" destId="{C440C75C-011E-4079-9162-D4416ED6A5ED}" srcOrd="0" destOrd="0" presId="urn:microsoft.com/office/officeart/2018/2/layout/IconVerticalSolidList"/>
    <dgm:cxn modelId="{37BD0ECA-BFBE-48ED-A61E-852B4792EBA5}" type="presParOf" srcId="{C4941DC6-E288-4822-8EE7-A7598651ECBE}" destId="{FEC4C09D-1D1A-46F6-9E91-1CC48596E698}" srcOrd="1" destOrd="0" presId="urn:microsoft.com/office/officeart/2018/2/layout/IconVerticalSolidList"/>
    <dgm:cxn modelId="{018D20D5-9879-4ABB-A3B7-8BD5D378BA0C}" type="presParOf" srcId="{C4941DC6-E288-4822-8EE7-A7598651ECBE}" destId="{432DA64F-DD16-4CAB-9180-952AE19176EB}" srcOrd="2" destOrd="0" presId="urn:microsoft.com/office/officeart/2018/2/layout/IconVerticalSolidList"/>
    <dgm:cxn modelId="{0565D23B-390E-4665-AB11-08B6DBE02702}" type="presParOf" srcId="{C4941DC6-E288-4822-8EE7-A7598651ECBE}" destId="{99DEBAA6-AF6C-46F8-BE6C-7950A7F154E0}" srcOrd="3" destOrd="0" presId="urn:microsoft.com/office/officeart/2018/2/layout/IconVerticalSolidList"/>
    <dgm:cxn modelId="{59F0CA92-4E75-4928-A574-6637AA02B068}" type="presParOf" srcId="{BECD7FC9-0A2C-40F3-96BB-B94E80446FE1}" destId="{4E5D63C3-A942-4C3E-8B8C-33C459398ED4}" srcOrd="1" destOrd="0" presId="urn:microsoft.com/office/officeart/2018/2/layout/IconVerticalSolidList"/>
    <dgm:cxn modelId="{D0D888BA-B7B4-49BD-AC29-05953F491A0A}" type="presParOf" srcId="{BECD7FC9-0A2C-40F3-96BB-B94E80446FE1}" destId="{ED5ED70E-DD32-497A-BFE2-ED501C560419}" srcOrd="2" destOrd="0" presId="urn:microsoft.com/office/officeart/2018/2/layout/IconVerticalSolidList"/>
    <dgm:cxn modelId="{E3AE42A6-CDCF-4FCD-A4D1-58E4F93A2797}" type="presParOf" srcId="{ED5ED70E-DD32-497A-BFE2-ED501C560419}" destId="{D5EFA15B-CE5C-4E76-A065-AB2619F4104B}" srcOrd="0" destOrd="0" presId="urn:microsoft.com/office/officeart/2018/2/layout/IconVerticalSolidList"/>
    <dgm:cxn modelId="{93FCDDB6-1105-453B-BBD1-B5686460C9D2}" type="presParOf" srcId="{ED5ED70E-DD32-497A-BFE2-ED501C560419}" destId="{977D2134-72E0-4BC1-AC2D-BB90FC256519}" srcOrd="1" destOrd="0" presId="urn:microsoft.com/office/officeart/2018/2/layout/IconVerticalSolidList"/>
    <dgm:cxn modelId="{AC4B14D4-0202-4BC2-82CF-F1EE8DDE3EFF}" type="presParOf" srcId="{ED5ED70E-DD32-497A-BFE2-ED501C560419}" destId="{A13CFF42-444B-4F95-9165-FEBFFBE95EFA}" srcOrd="2" destOrd="0" presId="urn:microsoft.com/office/officeart/2018/2/layout/IconVerticalSolidList"/>
    <dgm:cxn modelId="{C2DB7DDE-0ED0-402F-9BA2-A1E491CFBAD8}" type="presParOf" srcId="{ED5ED70E-DD32-497A-BFE2-ED501C560419}" destId="{A1DFA0FE-5E5D-4653-8DFF-C261F74B5827}" srcOrd="3" destOrd="0" presId="urn:microsoft.com/office/officeart/2018/2/layout/IconVerticalSolidList"/>
    <dgm:cxn modelId="{70A7EBC6-A29C-43D0-AF84-2478F69A88D9}" type="presParOf" srcId="{BECD7FC9-0A2C-40F3-96BB-B94E80446FE1}" destId="{E330CE71-2A52-45E7-A12C-77B32D115322}" srcOrd="3" destOrd="0" presId="urn:microsoft.com/office/officeart/2018/2/layout/IconVerticalSolidList"/>
    <dgm:cxn modelId="{BA85E721-888D-489A-A358-3BDB64826005}" type="presParOf" srcId="{BECD7FC9-0A2C-40F3-96BB-B94E80446FE1}" destId="{47A19966-EE28-4527-B405-0C7AEA28E0C8}" srcOrd="4" destOrd="0" presId="urn:microsoft.com/office/officeart/2018/2/layout/IconVerticalSolidList"/>
    <dgm:cxn modelId="{3620D7A7-C243-4C7A-8543-FB03D464B243}" type="presParOf" srcId="{47A19966-EE28-4527-B405-0C7AEA28E0C8}" destId="{9682300F-B24A-494B-B60B-1E3532E7BA0F}" srcOrd="0" destOrd="0" presId="urn:microsoft.com/office/officeart/2018/2/layout/IconVerticalSolidList"/>
    <dgm:cxn modelId="{6827566C-392E-4806-ABB6-437A071EA23C}" type="presParOf" srcId="{47A19966-EE28-4527-B405-0C7AEA28E0C8}" destId="{F409EB0D-973F-4E66-9543-A93E3F425DD5}" srcOrd="1" destOrd="0" presId="urn:microsoft.com/office/officeart/2018/2/layout/IconVerticalSolidList"/>
    <dgm:cxn modelId="{9E294B93-D729-4C3B-9F88-301E0E7013AF}" type="presParOf" srcId="{47A19966-EE28-4527-B405-0C7AEA28E0C8}" destId="{F22F2695-A534-4F25-8591-0F6E4068B973}" srcOrd="2" destOrd="0" presId="urn:microsoft.com/office/officeart/2018/2/layout/IconVerticalSolidList"/>
    <dgm:cxn modelId="{4A25EEEA-F130-4979-A211-28C11328FDCA}" type="presParOf" srcId="{47A19966-EE28-4527-B405-0C7AEA28E0C8}" destId="{FF291B67-DC91-4866-8928-92DA751DD9C3}" srcOrd="3" destOrd="0" presId="urn:microsoft.com/office/officeart/2018/2/layout/IconVerticalSolidList"/>
    <dgm:cxn modelId="{0D8FED35-3332-4B50-AF8A-303EFC5EDAA0}" type="presParOf" srcId="{BECD7FC9-0A2C-40F3-96BB-B94E80446FE1}" destId="{3F5F9644-0F90-4377-A45A-17BD3F891B10}" srcOrd="5" destOrd="0" presId="urn:microsoft.com/office/officeart/2018/2/layout/IconVerticalSolidList"/>
    <dgm:cxn modelId="{E4B1A0CA-E980-4A6A-95ED-4E3E26369200}" type="presParOf" srcId="{BECD7FC9-0A2C-40F3-96BB-B94E80446FE1}" destId="{21136EEC-D924-45F4-A2A0-DFC1B32E65E1}" srcOrd="6" destOrd="0" presId="urn:microsoft.com/office/officeart/2018/2/layout/IconVerticalSolidList"/>
    <dgm:cxn modelId="{6843A8F4-38A5-4F01-B85C-F826BE4167EE}" type="presParOf" srcId="{21136EEC-D924-45F4-A2A0-DFC1B32E65E1}" destId="{EFB781CF-0FDD-43F9-8139-86A6B45A9A51}" srcOrd="0" destOrd="0" presId="urn:microsoft.com/office/officeart/2018/2/layout/IconVerticalSolidList"/>
    <dgm:cxn modelId="{98A3402C-0EE5-45EF-8C73-73BA2F1CB515}" type="presParOf" srcId="{21136EEC-D924-45F4-A2A0-DFC1B32E65E1}" destId="{4821C1A8-8D50-41A2-BA9C-30989895C903}" srcOrd="1" destOrd="0" presId="urn:microsoft.com/office/officeart/2018/2/layout/IconVerticalSolidList"/>
    <dgm:cxn modelId="{3727AD74-5A77-4292-B42C-7A6741FAA410}" type="presParOf" srcId="{21136EEC-D924-45F4-A2A0-DFC1B32E65E1}" destId="{F667D276-2F74-451F-B23B-77D44411BDA9}" srcOrd="2" destOrd="0" presId="urn:microsoft.com/office/officeart/2018/2/layout/IconVerticalSolidList"/>
    <dgm:cxn modelId="{8DA4E47D-1A2B-419E-AF9E-BD9DCB9985DF}" type="presParOf" srcId="{21136EEC-D924-45F4-A2A0-DFC1B32E65E1}" destId="{18627E51-47DF-49D1-952F-F43EBEF36515}" srcOrd="3" destOrd="0" presId="urn:microsoft.com/office/officeart/2018/2/layout/IconVerticalSolidList"/>
    <dgm:cxn modelId="{FA6A31B8-9982-4081-81B2-3FD1B1BC98FB}" type="presParOf" srcId="{BECD7FC9-0A2C-40F3-96BB-B94E80446FE1}" destId="{EAF8BED1-6FC7-47C2-A6DA-DA3DDF22B1AE}" srcOrd="7" destOrd="0" presId="urn:microsoft.com/office/officeart/2018/2/layout/IconVerticalSolidList"/>
    <dgm:cxn modelId="{255857C7-7EE9-4A1D-8ADF-B828E5B7E755}" type="presParOf" srcId="{BECD7FC9-0A2C-40F3-96BB-B94E80446FE1}" destId="{060DD501-9BCE-4ADB-BE43-60F9AE6A902E}" srcOrd="8" destOrd="0" presId="urn:microsoft.com/office/officeart/2018/2/layout/IconVerticalSolidList"/>
    <dgm:cxn modelId="{499BD7E6-92F7-4DEA-A13B-28A0AFFCE38E}" type="presParOf" srcId="{060DD501-9BCE-4ADB-BE43-60F9AE6A902E}" destId="{08414AA6-164A-48DA-B6BB-6A0AB3BB7C6E}" srcOrd="0" destOrd="0" presId="urn:microsoft.com/office/officeart/2018/2/layout/IconVerticalSolidList"/>
    <dgm:cxn modelId="{B0C0ED38-5329-476F-9E4B-666E04F9DB61}" type="presParOf" srcId="{060DD501-9BCE-4ADB-BE43-60F9AE6A902E}" destId="{3970C8D9-9CE2-4A46-B29F-31717DF45F7C}" srcOrd="1" destOrd="0" presId="urn:microsoft.com/office/officeart/2018/2/layout/IconVerticalSolidList"/>
    <dgm:cxn modelId="{697579CD-05CC-41D3-9F8A-43885D1A22D2}" type="presParOf" srcId="{060DD501-9BCE-4ADB-BE43-60F9AE6A902E}" destId="{87C1F533-86BA-4CAA-A3B3-E864364967C7}" srcOrd="2" destOrd="0" presId="urn:microsoft.com/office/officeart/2018/2/layout/IconVerticalSolidList"/>
    <dgm:cxn modelId="{01A29B39-FF87-49C8-A1FF-CAA1920CA66B}" type="presParOf" srcId="{060DD501-9BCE-4ADB-BE43-60F9AE6A902E}" destId="{C3210123-0790-4CE4-9A98-1B344586A093}" srcOrd="3" destOrd="0" presId="urn:microsoft.com/office/officeart/2018/2/layout/IconVerticalSolidList"/>
    <dgm:cxn modelId="{73D20B8D-FE30-458B-A095-7550666A268B}" type="presParOf" srcId="{BECD7FC9-0A2C-40F3-96BB-B94E80446FE1}" destId="{8EBED9CF-5471-4CE8-A7BF-BEA49AAAC36B}" srcOrd="9" destOrd="0" presId="urn:microsoft.com/office/officeart/2018/2/layout/IconVerticalSolidList"/>
    <dgm:cxn modelId="{FB8128DB-18D1-4852-B3CE-F957B9C0462F}" type="presParOf" srcId="{BECD7FC9-0A2C-40F3-96BB-B94E80446FE1}" destId="{CA9147EC-8337-45B8-B582-DB021BBE4144}" srcOrd="10" destOrd="0" presId="urn:microsoft.com/office/officeart/2018/2/layout/IconVerticalSolidList"/>
    <dgm:cxn modelId="{98648B91-1E79-4EE2-861F-394BD4ECC09C}" type="presParOf" srcId="{CA9147EC-8337-45B8-B582-DB021BBE4144}" destId="{55981281-F7AD-4454-82BC-E316DBAA53C7}" srcOrd="0" destOrd="0" presId="urn:microsoft.com/office/officeart/2018/2/layout/IconVerticalSolidList"/>
    <dgm:cxn modelId="{05CB9BBB-456D-4780-A574-43B3244CA7B2}" type="presParOf" srcId="{CA9147EC-8337-45B8-B582-DB021BBE4144}" destId="{80A6449D-5D59-4895-B5E2-D744BF14A1E3}" srcOrd="1" destOrd="0" presId="urn:microsoft.com/office/officeart/2018/2/layout/IconVerticalSolidList"/>
    <dgm:cxn modelId="{82096985-7793-45EC-93F3-E713F017CF77}" type="presParOf" srcId="{CA9147EC-8337-45B8-B582-DB021BBE4144}" destId="{D6EAB8BF-1215-49A9-B973-DECFBBB66BD9}" srcOrd="2" destOrd="0" presId="urn:microsoft.com/office/officeart/2018/2/layout/IconVerticalSolidList"/>
    <dgm:cxn modelId="{64F91BF5-401D-4E4A-9F03-ED3BC94D549E}" type="presParOf" srcId="{CA9147EC-8337-45B8-B582-DB021BBE4144}" destId="{266EE473-A579-4AC1-AF38-DC71B2F294C1}"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40C75C-011E-4079-9162-D4416ED6A5ED}">
      <dsp:nvSpPr>
        <dsp:cNvPr id="0" name=""/>
        <dsp:cNvSpPr/>
      </dsp:nvSpPr>
      <dsp:spPr>
        <a:xfrm>
          <a:off x="0" y="1832"/>
          <a:ext cx="6191572" cy="780861"/>
        </a:xfrm>
        <a:prstGeom prst="roundRect">
          <a:avLst>
            <a:gd name="adj" fmla="val 10000"/>
          </a:avLst>
        </a:prstGeom>
        <a:solidFill>
          <a:schemeClr val="bg1">
            <a:lumMod val="95000"/>
            <a:hueOff val="0"/>
            <a:satOff val="0"/>
            <a:lumOff val="0"/>
            <a:alphaOff val="0"/>
          </a:schemeClr>
        </a:solidFill>
        <a:ln>
          <a:solidFill>
            <a:schemeClr val="bg1"/>
          </a:solidFill>
        </a:ln>
        <a:effectLst/>
      </dsp:spPr>
      <dsp:style>
        <a:lnRef idx="0">
          <a:scrgbClr r="0" g="0" b="0"/>
        </a:lnRef>
        <a:fillRef idx="1">
          <a:scrgbClr r="0" g="0" b="0"/>
        </a:fillRef>
        <a:effectRef idx="0">
          <a:scrgbClr r="0" g="0" b="0"/>
        </a:effectRef>
        <a:fontRef idx="minor"/>
      </dsp:style>
    </dsp:sp>
    <dsp:sp modelId="{FEC4C09D-1D1A-46F6-9E91-1CC48596E698}">
      <dsp:nvSpPr>
        <dsp:cNvPr id="0" name=""/>
        <dsp:cNvSpPr/>
      </dsp:nvSpPr>
      <dsp:spPr>
        <a:xfrm>
          <a:off x="236210" y="177526"/>
          <a:ext cx="429473" cy="42947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9DEBAA6-AF6C-46F8-BE6C-7950A7F154E0}">
      <dsp:nvSpPr>
        <dsp:cNvPr id="0" name=""/>
        <dsp:cNvSpPr/>
      </dsp:nvSpPr>
      <dsp:spPr>
        <a:xfrm>
          <a:off x="901895" y="1832"/>
          <a:ext cx="5289676" cy="780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641" tIns="82641" rIns="82641" bIns="82641" numCol="1" spcCol="1270" anchor="ctr" anchorCtr="0">
          <a:noAutofit/>
        </a:bodyPr>
        <a:lstStyle/>
        <a:p>
          <a:pPr marL="0" lvl="0" indent="0" algn="l" defTabSz="844550">
            <a:lnSpc>
              <a:spcPct val="100000"/>
            </a:lnSpc>
            <a:spcBef>
              <a:spcPct val="0"/>
            </a:spcBef>
            <a:spcAft>
              <a:spcPct val="35000"/>
            </a:spcAft>
            <a:buNone/>
          </a:pPr>
          <a:r>
            <a:rPr lang="en-US" sz="1900" kern="1200" dirty="0"/>
            <a:t>Review regulatory training</a:t>
          </a:r>
        </a:p>
      </dsp:txBody>
      <dsp:txXfrm>
        <a:off x="901895" y="1832"/>
        <a:ext cx="5289676" cy="780861"/>
      </dsp:txXfrm>
    </dsp:sp>
    <dsp:sp modelId="{D5EFA15B-CE5C-4E76-A065-AB2619F4104B}">
      <dsp:nvSpPr>
        <dsp:cNvPr id="0" name=""/>
        <dsp:cNvSpPr/>
      </dsp:nvSpPr>
      <dsp:spPr>
        <a:xfrm>
          <a:off x="0" y="977909"/>
          <a:ext cx="6191572" cy="78086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7D2134-72E0-4BC1-AC2D-BB90FC256519}">
      <dsp:nvSpPr>
        <dsp:cNvPr id="0" name=""/>
        <dsp:cNvSpPr/>
      </dsp:nvSpPr>
      <dsp:spPr>
        <a:xfrm>
          <a:off x="236210" y="1153603"/>
          <a:ext cx="429473" cy="429473"/>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1DFA0FE-5E5D-4653-8DFF-C261F74B5827}">
      <dsp:nvSpPr>
        <dsp:cNvPr id="0" name=""/>
        <dsp:cNvSpPr/>
      </dsp:nvSpPr>
      <dsp:spPr>
        <a:xfrm>
          <a:off x="901895" y="977909"/>
          <a:ext cx="5289676" cy="780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641" tIns="82641" rIns="82641" bIns="82641" numCol="1" spcCol="1270" anchor="ctr" anchorCtr="0">
          <a:noAutofit/>
        </a:bodyPr>
        <a:lstStyle/>
        <a:p>
          <a:pPr marL="0" lvl="0" indent="0" algn="l" defTabSz="844550">
            <a:lnSpc>
              <a:spcPct val="100000"/>
            </a:lnSpc>
            <a:spcBef>
              <a:spcPct val="0"/>
            </a:spcBef>
            <a:spcAft>
              <a:spcPct val="35000"/>
            </a:spcAft>
            <a:buNone/>
          </a:pPr>
          <a:r>
            <a:rPr lang="en-US" sz="1900" kern="1200" dirty="0"/>
            <a:t>Review the program calendar and student resources</a:t>
          </a:r>
        </a:p>
      </dsp:txBody>
      <dsp:txXfrm>
        <a:off x="901895" y="977909"/>
        <a:ext cx="5289676" cy="780861"/>
      </dsp:txXfrm>
    </dsp:sp>
    <dsp:sp modelId="{9682300F-B24A-494B-B60B-1E3532E7BA0F}">
      <dsp:nvSpPr>
        <dsp:cNvPr id="0" name=""/>
        <dsp:cNvSpPr/>
      </dsp:nvSpPr>
      <dsp:spPr>
        <a:xfrm>
          <a:off x="0" y="1953986"/>
          <a:ext cx="6191572" cy="780861"/>
        </a:xfrm>
        <a:prstGeom prst="roundRect">
          <a:avLst>
            <a:gd name="adj" fmla="val 10000"/>
          </a:avLst>
        </a:prstGeom>
        <a:solidFill>
          <a:schemeClr val="bg1">
            <a:lumMod val="95000"/>
            <a:hueOff val="0"/>
            <a:satOff val="0"/>
            <a:lumOff val="0"/>
            <a:alphaOff val="0"/>
          </a:schemeClr>
        </a:solidFill>
        <a:ln>
          <a:solidFill>
            <a:srgbClr val="7030A0"/>
          </a:solidFill>
        </a:ln>
        <a:effectLst/>
      </dsp:spPr>
      <dsp:style>
        <a:lnRef idx="0">
          <a:scrgbClr r="0" g="0" b="0"/>
        </a:lnRef>
        <a:fillRef idx="1">
          <a:scrgbClr r="0" g="0" b="0"/>
        </a:fillRef>
        <a:effectRef idx="0">
          <a:scrgbClr r="0" g="0" b="0"/>
        </a:effectRef>
        <a:fontRef idx="minor"/>
      </dsp:style>
    </dsp:sp>
    <dsp:sp modelId="{F409EB0D-973F-4E66-9543-A93E3F425DD5}">
      <dsp:nvSpPr>
        <dsp:cNvPr id="0" name=""/>
        <dsp:cNvSpPr/>
      </dsp:nvSpPr>
      <dsp:spPr>
        <a:xfrm>
          <a:off x="236210" y="2129680"/>
          <a:ext cx="429473" cy="42947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F291B67-DC91-4866-8928-92DA751DD9C3}">
      <dsp:nvSpPr>
        <dsp:cNvPr id="0" name=""/>
        <dsp:cNvSpPr/>
      </dsp:nvSpPr>
      <dsp:spPr>
        <a:xfrm>
          <a:off x="901895" y="1953986"/>
          <a:ext cx="5289676" cy="780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641" tIns="82641" rIns="82641" bIns="82641" numCol="1" spcCol="1270" anchor="ctr" anchorCtr="0">
          <a:noAutofit/>
        </a:bodyPr>
        <a:lstStyle/>
        <a:p>
          <a:pPr marL="0" lvl="0" indent="0" algn="l" defTabSz="844550">
            <a:lnSpc>
              <a:spcPct val="100000"/>
            </a:lnSpc>
            <a:spcBef>
              <a:spcPct val="0"/>
            </a:spcBef>
            <a:spcAft>
              <a:spcPct val="35000"/>
            </a:spcAft>
            <a:buNone/>
          </a:pPr>
          <a:r>
            <a:rPr lang="en-US" sz="1900" kern="1200" dirty="0"/>
            <a:t>Review Student </a:t>
          </a:r>
          <a:r>
            <a:rPr lang="en-US" sz="1900" kern="1200" dirty="0" err="1"/>
            <a:t>Jobx</a:t>
          </a:r>
          <a:r>
            <a:rPr lang="en-US" sz="1900" kern="1200" dirty="0"/>
            <a:t> Training (Here! You made it!) </a:t>
          </a:r>
        </a:p>
      </dsp:txBody>
      <dsp:txXfrm>
        <a:off x="901895" y="1953986"/>
        <a:ext cx="5289676" cy="780861"/>
      </dsp:txXfrm>
    </dsp:sp>
    <dsp:sp modelId="{EFB781CF-0FDD-43F9-8139-86A6B45A9A51}">
      <dsp:nvSpPr>
        <dsp:cNvPr id="0" name=""/>
        <dsp:cNvSpPr/>
      </dsp:nvSpPr>
      <dsp:spPr>
        <a:xfrm>
          <a:off x="0" y="2930063"/>
          <a:ext cx="6191572" cy="78086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21C1A8-8D50-41A2-BA9C-30989895C903}">
      <dsp:nvSpPr>
        <dsp:cNvPr id="0" name=""/>
        <dsp:cNvSpPr/>
      </dsp:nvSpPr>
      <dsp:spPr>
        <a:xfrm>
          <a:off x="236210" y="3105757"/>
          <a:ext cx="429473" cy="429473"/>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8627E51-47DF-49D1-952F-F43EBEF36515}">
      <dsp:nvSpPr>
        <dsp:cNvPr id="0" name=""/>
        <dsp:cNvSpPr/>
      </dsp:nvSpPr>
      <dsp:spPr>
        <a:xfrm>
          <a:off x="901895" y="2930063"/>
          <a:ext cx="5289676" cy="780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641" tIns="82641" rIns="82641" bIns="82641" numCol="1" spcCol="1270" anchor="ctr" anchorCtr="0">
          <a:noAutofit/>
        </a:bodyPr>
        <a:lstStyle/>
        <a:p>
          <a:pPr marL="0" lvl="0" indent="0" algn="l" defTabSz="844550">
            <a:lnSpc>
              <a:spcPct val="100000"/>
            </a:lnSpc>
            <a:spcBef>
              <a:spcPct val="0"/>
            </a:spcBef>
            <a:spcAft>
              <a:spcPct val="35000"/>
            </a:spcAft>
            <a:buNone/>
          </a:pPr>
          <a:r>
            <a:rPr lang="en-US" sz="1900" kern="1200" dirty="0"/>
            <a:t>Pass your annual* quiz</a:t>
          </a:r>
        </a:p>
      </dsp:txBody>
      <dsp:txXfrm>
        <a:off x="901895" y="2930063"/>
        <a:ext cx="5289676" cy="780861"/>
      </dsp:txXfrm>
    </dsp:sp>
    <dsp:sp modelId="{08414AA6-164A-48DA-B6BB-6A0AB3BB7C6E}">
      <dsp:nvSpPr>
        <dsp:cNvPr id="0" name=""/>
        <dsp:cNvSpPr/>
      </dsp:nvSpPr>
      <dsp:spPr>
        <a:xfrm>
          <a:off x="0" y="3906140"/>
          <a:ext cx="6191572" cy="78086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70C8D9-9CE2-4A46-B29F-31717DF45F7C}">
      <dsp:nvSpPr>
        <dsp:cNvPr id="0" name=""/>
        <dsp:cNvSpPr/>
      </dsp:nvSpPr>
      <dsp:spPr>
        <a:xfrm>
          <a:off x="236210" y="4081833"/>
          <a:ext cx="429473" cy="42947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3210123-0790-4CE4-9A98-1B344586A093}">
      <dsp:nvSpPr>
        <dsp:cNvPr id="0" name=""/>
        <dsp:cNvSpPr/>
      </dsp:nvSpPr>
      <dsp:spPr>
        <a:xfrm>
          <a:off x="901895" y="3906140"/>
          <a:ext cx="5289676" cy="780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641" tIns="82641" rIns="82641" bIns="82641" numCol="1" spcCol="1270" anchor="ctr" anchorCtr="0">
          <a:noAutofit/>
        </a:bodyPr>
        <a:lstStyle/>
        <a:p>
          <a:pPr marL="0" lvl="0" indent="0" algn="l" defTabSz="844550">
            <a:lnSpc>
              <a:spcPct val="100000"/>
            </a:lnSpc>
            <a:spcBef>
              <a:spcPct val="0"/>
            </a:spcBef>
            <a:spcAft>
              <a:spcPct val="35000"/>
            </a:spcAft>
            <a:buNone/>
          </a:pPr>
          <a:r>
            <a:rPr lang="en-US" sz="1900" kern="1200" dirty="0"/>
            <a:t>Gain access to </a:t>
          </a:r>
          <a:r>
            <a:rPr lang="en-US" sz="1900" kern="1200" dirty="0" err="1"/>
            <a:t>Jobx</a:t>
          </a:r>
          <a:r>
            <a:rPr lang="en-US" sz="1900" kern="1200" dirty="0"/>
            <a:t> and apply for positions</a:t>
          </a:r>
        </a:p>
      </dsp:txBody>
      <dsp:txXfrm>
        <a:off x="901895" y="3906140"/>
        <a:ext cx="5289676" cy="780861"/>
      </dsp:txXfrm>
    </dsp:sp>
    <dsp:sp modelId="{55981281-F7AD-4454-82BC-E316DBAA53C7}">
      <dsp:nvSpPr>
        <dsp:cNvPr id="0" name=""/>
        <dsp:cNvSpPr/>
      </dsp:nvSpPr>
      <dsp:spPr>
        <a:xfrm>
          <a:off x="0" y="4882216"/>
          <a:ext cx="6191572" cy="78086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A6449D-5D59-4895-B5E2-D744BF14A1E3}">
      <dsp:nvSpPr>
        <dsp:cNvPr id="0" name=""/>
        <dsp:cNvSpPr/>
      </dsp:nvSpPr>
      <dsp:spPr>
        <a:xfrm>
          <a:off x="236210" y="5057910"/>
          <a:ext cx="429473" cy="42947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66EE473-A579-4AC1-AF38-DC71B2F294C1}">
      <dsp:nvSpPr>
        <dsp:cNvPr id="0" name=""/>
        <dsp:cNvSpPr/>
      </dsp:nvSpPr>
      <dsp:spPr>
        <a:xfrm>
          <a:off x="901895" y="4882216"/>
          <a:ext cx="5289676" cy="780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641" tIns="82641" rIns="82641" bIns="82641" numCol="1" spcCol="1270" anchor="ctr" anchorCtr="0">
          <a:noAutofit/>
        </a:bodyPr>
        <a:lstStyle/>
        <a:p>
          <a:pPr marL="0" lvl="0" indent="0" algn="l" defTabSz="844550">
            <a:lnSpc>
              <a:spcPct val="100000"/>
            </a:lnSpc>
            <a:spcBef>
              <a:spcPct val="0"/>
            </a:spcBef>
            <a:spcAft>
              <a:spcPct val="35000"/>
            </a:spcAft>
            <a:buNone/>
          </a:pPr>
          <a:r>
            <a:rPr lang="en-US" sz="1900" kern="1200" dirty="0"/>
            <a:t>Upon hiring, complete the onboarding process</a:t>
          </a:r>
        </a:p>
      </dsp:txBody>
      <dsp:txXfrm>
        <a:off x="901895" y="4882216"/>
        <a:ext cx="5289676" cy="78086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CEB39E4-AC4C-43C4-B75A-3144AE87CAE7}" type="datetimeFigureOut">
              <a:rPr lang="en-US" smtClean="0"/>
              <a:t>5/10/2021</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F25F389-9849-4E38-B586-9417DD82DA9F}" type="slidenum">
              <a:rPr lang="en-US" smtClean="0"/>
              <a:t>‹#›</a:t>
            </a:fld>
            <a:endParaRPr lang="en-US"/>
          </a:p>
        </p:txBody>
      </p:sp>
    </p:spTree>
    <p:extLst>
      <p:ext uri="{BB962C8B-B14F-4D97-AF65-F5344CB8AC3E}">
        <p14:creationId xmlns:p14="http://schemas.microsoft.com/office/powerpoint/2010/main" val="37658690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A27FEB4-5F8F-43C1-B6FB-DB3692B7EEEC}" type="datetimeFigureOut">
              <a:rPr lang="en-US" smtClean="0"/>
              <a:t>5/10/2021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0B45609-0F2D-42E9-B4E1-B71756F7A216}" type="slidenum">
              <a:rPr lang="en-US" smtClean="0"/>
              <a:t>‹#›</a:t>
            </a:fld>
            <a:endParaRPr lang="en-US"/>
          </a:p>
        </p:txBody>
      </p:sp>
    </p:spTree>
    <p:extLst>
      <p:ext uri="{BB962C8B-B14F-4D97-AF65-F5344CB8AC3E}">
        <p14:creationId xmlns:p14="http://schemas.microsoft.com/office/powerpoint/2010/main" val="1039609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Franklin Gothic Medium" panose="020B0603020102020204" pitchFamily="34" charset="0"/>
              </a:rPr>
              <a:t>This presentation is for ALL work-study students, Carolina works and Federal Work Study! </a:t>
            </a:r>
          </a:p>
          <a:p>
            <a:endParaRPr lang="en-US" dirty="0">
              <a:latin typeface="Franklin Gothic Medium" panose="020B0603020102020204" pitchFamily="34" charset="0"/>
            </a:endParaRPr>
          </a:p>
        </p:txBody>
      </p:sp>
      <p:sp>
        <p:nvSpPr>
          <p:cNvPr id="4" name="Slide Number Placeholder 3"/>
          <p:cNvSpPr>
            <a:spLocks noGrp="1"/>
          </p:cNvSpPr>
          <p:nvPr>
            <p:ph type="sldNum" sz="quarter" idx="5"/>
          </p:nvPr>
        </p:nvSpPr>
        <p:spPr/>
        <p:txBody>
          <a:bodyPr/>
          <a:lstStyle/>
          <a:p>
            <a:fld id="{C0B45609-0F2D-42E9-B4E1-B71756F7A216}" type="slidenum">
              <a:rPr lang="en-US" smtClean="0"/>
              <a:t>1</a:t>
            </a:fld>
            <a:endParaRPr lang="en-US"/>
          </a:p>
        </p:txBody>
      </p:sp>
    </p:spTree>
    <p:extLst>
      <p:ext uri="{BB962C8B-B14F-4D97-AF65-F5344CB8AC3E}">
        <p14:creationId xmlns:p14="http://schemas.microsoft.com/office/powerpoint/2010/main" val="273159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solidFill>
              </a:rPr>
              <a:t>This e-mail will provide all the necessary details about the job so you can proactively apply for the job, if interested. Although most supervisors opt to have their listing included in the </a:t>
            </a:r>
            <a:r>
              <a:rPr lang="en-US" dirty="0" err="1">
                <a:solidFill>
                  <a:schemeClr val="bg1"/>
                </a:solidFill>
              </a:rPr>
              <a:t>JobMail</a:t>
            </a:r>
            <a:r>
              <a:rPr lang="en-US" dirty="0">
                <a:solidFill>
                  <a:schemeClr val="bg1"/>
                </a:solidFill>
              </a:rPr>
              <a:t> feature, not all supervisors elect to do so. </a:t>
            </a:r>
            <a:endParaRPr lang="en-US" dirty="0">
              <a:cs typeface="Calibri"/>
            </a:endParaRPr>
          </a:p>
        </p:txBody>
      </p:sp>
      <p:sp>
        <p:nvSpPr>
          <p:cNvPr id="4" name="Slide Number Placeholder 3"/>
          <p:cNvSpPr>
            <a:spLocks noGrp="1"/>
          </p:cNvSpPr>
          <p:nvPr>
            <p:ph type="sldNum" sz="quarter" idx="5"/>
          </p:nvPr>
        </p:nvSpPr>
        <p:spPr/>
        <p:txBody>
          <a:bodyPr/>
          <a:lstStyle/>
          <a:p>
            <a:fld id="{C0B45609-0F2D-42E9-B4E1-B71756F7A216}" type="slidenum">
              <a:rPr lang="en-US" smtClean="0"/>
              <a:t>14</a:t>
            </a:fld>
            <a:endParaRPr lang="en-US"/>
          </a:p>
        </p:txBody>
      </p:sp>
    </p:spTree>
    <p:extLst>
      <p:ext uri="{BB962C8B-B14F-4D97-AF65-F5344CB8AC3E}">
        <p14:creationId xmlns:p14="http://schemas.microsoft.com/office/powerpoint/2010/main" val="2496884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Times New Roman" panose="02020603050405020304" pitchFamily="18" charset="0"/>
              </a:rPr>
              <a:t>Clicking the “View/Modify” link will open up a new menu of options</a:t>
            </a:r>
          </a:p>
          <a:p>
            <a:endParaRPr lang="en-US" dirty="0">
              <a:cs typeface="Calibri"/>
            </a:endParaRPr>
          </a:p>
        </p:txBody>
      </p:sp>
      <p:sp>
        <p:nvSpPr>
          <p:cNvPr id="4" name="Slide Number Placeholder 3"/>
          <p:cNvSpPr>
            <a:spLocks noGrp="1"/>
          </p:cNvSpPr>
          <p:nvPr>
            <p:ph type="sldNum" sz="quarter" idx="5"/>
          </p:nvPr>
        </p:nvSpPr>
        <p:spPr/>
        <p:txBody>
          <a:bodyPr/>
          <a:lstStyle/>
          <a:p>
            <a:fld id="{C0B45609-0F2D-42E9-B4E1-B71756F7A216}" type="slidenum">
              <a:rPr lang="en-US" smtClean="0"/>
              <a:t>15</a:t>
            </a:fld>
            <a:endParaRPr lang="en-US"/>
          </a:p>
        </p:txBody>
      </p:sp>
    </p:spTree>
    <p:extLst>
      <p:ext uri="{BB962C8B-B14F-4D97-AF65-F5344CB8AC3E}">
        <p14:creationId xmlns:p14="http://schemas.microsoft.com/office/powerpoint/2010/main" val="3823950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0B45609-0F2D-42E9-B4E1-B71756F7A216}" type="slidenum">
              <a:rPr lang="en-US" smtClean="0"/>
              <a:t>16</a:t>
            </a:fld>
            <a:endParaRPr lang="en-US"/>
          </a:p>
        </p:txBody>
      </p:sp>
    </p:spTree>
    <p:extLst>
      <p:ext uri="{BB962C8B-B14F-4D97-AF65-F5344CB8AC3E}">
        <p14:creationId xmlns:p14="http://schemas.microsoft.com/office/powerpoint/2010/main" val="2577019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0B45609-0F2D-42E9-B4E1-B71756F7A216}" type="slidenum">
              <a:rPr lang="en-US" smtClean="0"/>
              <a:t>17</a:t>
            </a:fld>
            <a:endParaRPr lang="en-US"/>
          </a:p>
        </p:txBody>
      </p:sp>
    </p:spTree>
    <p:extLst>
      <p:ext uri="{BB962C8B-B14F-4D97-AF65-F5344CB8AC3E}">
        <p14:creationId xmlns:p14="http://schemas.microsoft.com/office/powerpoint/2010/main" val="3619336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0B45609-0F2D-42E9-B4E1-B71756F7A216}" type="slidenum">
              <a:rPr lang="en-US" smtClean="0"/>
              <a:t>18</a:t>
            </a:fld>
            <a:endParaRPr lang="en-US"/>
          </a:p>
        </p:txBody>
      </p:sp>
    </p:spTree>
    <p:extLst>
      <p:ext uri="{BB962C8B-B14F-4D97-AF65-F5344CB8AC3E}">
        <p14:creationId xmlns:p14="http://schemas.microsoft.com/office/powerpoint/2010/main" val="37460038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On campus positions require students to take the TIM training here https://apps.fo.unc.edu/finance/training/tim-students-temps/</a:t>
            </a:r>
          </a:p>
        </p:txBody>
      </p:sp>
      <p:sp>
        <p:nvSpPr>
          <p:cNvPr id="4" name="Slide Number Placeholder 3"/>
          <p:cNvSpPr>
            <a:spLocks noGrp="1"/>
          </p:cNvSpPr>
          <p:nvPr>
            <p:ph type="sldNum" sz="quarter" idx="5"/>
          </p:nvPr>
        </p:nvSpPr>
        <p:spPr/>
        <p:txBody>
          <a:bodyPr/>
          <a:lstStyle/>
          <a:p>
            <a:fld id="{C0B45609-0F2D-42E9-B4E1-B71756F7A216}" type="slidenum">
              <a:rPr lang="en-US" smtClean="0"/>
              <a:t>19</a:t>
            </a:fld>
            <a:endParaRPr lang="en-US"/>
          </a:p>
        </p:txBody>
      </p:sp>
    </p:spTree>
    <p:extLst>
      <p:ext uri="{BB962C8B-B14F-4D97-AF65-F5344CB8AC3E}">
        <p14:creationId xmlns:p14="http://schemas.microsoft.com/office/powerpoint/2010/main" val="38206049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0B45609-0F2D-42E9-B4E1-B71756F7A216}" type="slidenum">
              <a:rPr lang="en-US" smtClean="0"/>
              <a:t>20</a:t>
            </a:fld>
            <a:endParaRPr lang="en-US"/>
          </a:p>
        </p:txBody>
      </p:sp>
    </p:spTree>
    <p:extLst>
      <p:ext uri="{BB962C8B-B14F-4D97-AF65-F5344CB8AC3E}">
        <p14:creationId xmlns:p14="http://schemas.microsoft.com/office/powerpoint/2010/main" val="7617620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0B45609-0F2D-42E9-B4E1-B71756F7A216}" type="slidenum">
              <a:rPr lang="en-US" smtClean="0"/>
              <a:t>21</a:t>
            </a:fld>
            <a:endParaRPr lang="en-US"/>
          </a:p>
        </p:txBody>
      </p:sp>
    </p:spTree>
    <p:extLst>
      <p:ext uri="{BB962C8B-B14F-4D97-AF65-F5344CB8AC3E}">
        <p14:creationId xmlns:p14="http://schemas.microsoft.com/office/powerpoint/2010/main" val="38510110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0B45609-0F2D-42E9-B4E1-B71756F7A216}" type="slidenum">
              <a:rPr lang="en-US" smtClean="0"/>
              <a:t>22</a:t>
            </a:fld>
            <a:endParaRPr lang="en-US"/>
          </a:p>
        </p:txBody>
      </p:sp>
    </p:spTree>
    <p:extLst>
      <p:ext uri="{BB962C8B-B14F-4D97-AF65-F5344CB8AC3E}">
        <p14:creationId xmlns:p14="http://schemas.microsoft.com/office/powerpoint/2010/main" val="20352915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Huey, AKA Hubert A. DeMarco, the first of his name. Can be found in Pettigrew hall for pets and walks. An exclusive offer for WS students and supervisors. </a:t>
            </a:r>
          </a:p>
          <a:p>
            <a:endParaRPr lang="en-US" dirty="0"/>
          </a:p>
        </p:txBody>
      </p:sp>
      <p:sp>
        <p:nvSpPr>
          <p:cNvPr id="4" name="Slide Number Placeholder 3"/>
          <p:cNvSpPr>
            <a:spLocks noGrp="1"/>
          </p:cNvSpPr>
          <p:nvPr>
            <p:ph type="sldNum" sz="quarter" idx="5"/>
          </p:nvPr>
        </p:nvSpPr>
        <p:spPr/>
        <p:txBody>
          <a:bodyPr/>
          <a:lstStyle/>
          <a:p>
            <a:fld id="{C0B45609-0F2D-42E9-B4E1-B71756F7A216}" type="slidenum">
              <a:rPr lang="en-US" smtClean="0"/>
              <a:t>23</a:t>
            </a:fld>
            <a:endParaRPr lang="en-US"/>
          </a:p>
        </p:txBody>
      </p:sp>
    </p:spTree>
    <p:extLst>
      <p:ext uri="{BB962C8B-B14F-4D97-AF65-F5344CB8AC3E}">
        <p14:creationId xmlns:p14="http://schemas.microsoft.com/office/powerpoint/2010/main" val="3025588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a:p>
          <a:p>
            <a:pPr marL="228600" indent="-228600">
              <a:buAutoNum type="arabicPeriod"/>
            </a:pPr>
            <a:r>
              <a:rPr lang="en-US" baseline="0" dirty="0"/>
              <a:t>You should have reviewed the regulatory presentation first! If you have not yet, complete steps 1 and 2 before this training</a:t>
            </a:r>
          </a:p>
          <a:p>
            <a:pPr marL="228600" indent="-228600">
              <a:buAutoNum type="arabicPeriod"/>
            </a:pPr>
            <a:r>
              <a:rPr lang="en-US" baseline="0" dirty="0"/>
              <a:t>Make sure you have reviewed the OSSA Work-Study website and explore the work tools and student resources. You will want to add the key dates from the program calendar on your planner or outlook calendar: https://studentaid.unc.edu/work-study-program/work-study-student-resources/</a:t>
            </a:r>
          </a:p>
          <a:p>
            <a:pPr marL="228600" indent="-228600">
              <a:buAutoNum type="arabicPeriod"/>
            </a:pPr>
            <a:r>
              <a:rPr lang="en-US" baseline="0" dirty="0"/>
              <a:t>Here! You made it! Now you will complete the </a:t>
            </a:r>
            <a:r>
              <a:rPr lang="en-US" baseline="0" dirty="0" err="1"/>
              <a:t>Jobx</a:t>
            </a:r>
            <a:r>
              <a:rPr lang="en-US" baseline="0" dirty="0"/>
              <a:t> system training to learn how to apply for positions, track application statuses, and set up job mail alerts </a:t>
            </a:r>
          </a:p>
          <a:p>
            <a:pPr marL="228600" indent="-228600">
              <a:buAutoNum type="arabicPeriod"/>
            </a:pPr>
            <a:r>
              <a:rPr lang="en-US" baseline="0" dirty="0"/>
              <a:t>The quiz will be on the OSSA website and should only be completed once the above 3 steps are finished. You may take the quiz an unlimited number of times but must receive a score of 100% before applying to positions in </a:t>
            </a:r>
            <a:r>
              <a:rPr lang="en-US" baseline="0" dirty="0" err="1"/>
              <a:t>Jobx</a:t>
            </a:r>
            <a:r>
              <a:rPr lang="en-US" baseline="0" dirty="0"/>
              <a:t>. You will need to retain a copy of your quiz score to show your supervisor upon being hired. </a:t>
            </a:r>
          </a:p>
          <a:p>
            <a:pPr marL="228600" indent="-228600">
              <a:buAutoNum type="arabicPeriod"/>
            </a:pPr>
            <a:r>
              <a:rPr lang="en-US" baseline="0" dirty="0"/>
              <a:t>Once you have completed your quiz, access </a:t>
            </a:r>
            <a:r>
              <a:rPr lang="en-US" baseline="0" dirty="0" err="1"/>
              <a:t>Jobx</a:t>
            </a:r>
            <a:r>
              <a:rPr lang="en-US" baseline="0" dirty="0"/>
              <a:t> and begin hiring for positions. The </a:t>
            </a:r>
            <a:r>
              <a:rPr lang="en-US" baseline="0" dirty="0" err="1"/>
              <a:t>Jobx</a:t>
            </a:r>
            <a:r>
              <a:rPr lang="en-US" baseline="0" dirty="0"/>
              <a:t> training will walk you through this! </a:t>
            </a:r>
          </a:p>
          <a:p>
            <a:pPr marL="228600" indent="-228600">
              <a:buAutoNum type="arabicPeriod"/>
            </a:pPr>
            <a:r>
              <a:rPr lang="en-US" baseline="0" dirty="0"/>
              <a:t>The onboarding process will be explained at the end of this presentation and an onboarding quick guide exists under student resources </a:t>
            </a:r>
          </a:p>
          <a:p>
            <a:pPr marL="0" indent="0">
              <a:buNone/>
            </a:pPr>
            <a:endParaRPr lang="en-US" baseline="0" dirty="0"/>
          </a:p>
          <a:p>
            <a:pPr marL="0" indent="0">
              <a:buNone/>
            </a:pPr>
            <a:endParaRPr lang="en-US" baseline="0" dirty="0"/>
          </a:p>
        </p:txBody>
      </p:sp>
      <p:sp>
        <p:nvSpPr>
          <p:cNvPr id="4" name="Slide Number Placeholder 3"/>
          <p:cNvSpPr>
            <a:spLocks noGrp="1"/>
          </p:cNvSpPr>
          <p:nvPr>
            <p:ph type="sldNum" sz="quarter" idx="5"/>
          </p:nvPr>
        </p:nvSpPr>
        <p:spPr/>
        <p:txBody>
          <a:bodyPr/>
          <a:lstStyle/>
          <a:p>
            <a:fld id="{C0B45609-0F2D-42E9-B4E1-B71756F7A216}" type="slidenum">
              <a:rPr lang="en-US" smtClean="0"/>
              <a:t>3</a:t>
            </a:fld>
            <a:endParaRPr lang="en-US"/>
          </a:p>
        </p:txBody>
      </p:sp>
    </p:spTree>
    <p:extLst>
      <p:ext uri="{BB962C8B-B14F-4D97-AF65-F5344CB8AC3E}">
        <p14:creationId xmlns:p14="http://schemas.microsoft.com/office/powerpoint/2010/main" val="2265669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0" indent="0">
              <a:buSzPct val="100000"/>
              <a:buFontTx/>
              <a:buNone/>
            </a:pPr>
            <a:r>
              <a:rPr lang="en-US" dirty="0"/>
              <a:t>Jobx is the current system of record for all Work-Study (WS) placements.</a:t>
            </a:r>
          </a:p>
          <a:p>
            <a:pPr marL="127000" indent="0">
              <a:buSzPct val="100000"/>
              <a:buFontTx/>
              <a:buNone/>
            </a:pPr>
            <a:r>
              <a:rPr lang="en-US" dirty="0" err="1"/>
              <a:t>JobX</a:t>
            </a:r>
            <a:r>
              <a:rPr lang="en-US" dirty="0"/>
              <a:t> currently serves 6 main functions:</a:t>
            </a:r>
          </a:p>
          <a:p>
            <a:pPr marL="584200" lvl="1" indent="0">
              <a:buSzPct val="100000"/>
              <a:buFont typeface="Arial" panose="020B0604020202020204" pitchFamily="34" charset="0"/>
              <a:buNone/>
            </a:pPr>
            <a:r>
              <a:rPr lang="en-US" dirty="0"/>
              <a:t>Provides an online space for employers to create and post positions</a:t>
            </a:r>
          </a:p>
          <a:p>
            <a:pPr marL="584200" lvl="1" indent="0">
              <a:buSzPct val="100000"/>
              <a:buFont typeface="Arial" panose="020B0604020202020204" pitchFamily="34" charset="0"/>
              <a:buNone/>
            </a:pPr>
            <a:r>
              <a:rPr lang="en-US" dirty="0"/>
              <a:t>Provides an online system by which students can search job postings</a:t>
            </a:r>
          </a:p>
          <a:p>
            <a:pPr marL="584200" lvl="1" indent="0">
              <a:buSzPct val="100000"/>
              <a:buFont typeface="Arial" panose="020B0604020202020204" pitchFamily="34" charset="0"/>
              <a:buNone/>
            </a:pPr>
            <a:r>
              <a:rPr lang="en-US" dirty="0"/>
              <a:t>Functions as an application/selection portal allowing students to apply to positions and managers to hire them</a:t>
            </a:r>
          </a:p>
          <a:p>
            <a:pPr marL="584200" lvl="1" indent="0">
              <a:buSzPct val="100000"/>
              <a:buFont typeface="Arial" panose="020B0604020202020204" pitchFamily="34" charset="0"/>
              <a:buNone/>
            </a:pPr>
            <a:r>
              <a:rPr lang="en-US" dirty="0"/>
              <a:t>Serves as a hiring record system, keeping track of which student is employed in which position</a:t>
            </a:r>
          </a:p>
          <a:p>
            <a:pPr marL="584200" lvl="1" indent="0">
              <a:buSzPct val="100000"/>
              <a:buFont typeface="Arial" panose="020B0604020202020204" pitchFamily="34" charset="0"/>
              <a:buNone/>
            </a:pPr>
            <a:r>
              <a:rPr lang="en-US" dirty="0"/>
              <a:t>Retains communication and reporting information, allowing the FWS office to contact students and supervisors with current positions</a:t>
            </a:r>
          </a:p>
          <a:p>
            <a:pPr marL="584200" lvl="1" indent="0">
              <a:buSzPct val="100000"/>
              <a:buFont typeface="Arial" panose="020B0604020202020204" pitchFamily="34" charset="0"/>
              <a:buNone/>
            </a:pPr>
            <a:r>
              <a:rPr lang="en-US" dirty="0"/>
              <a:t>Hosts an informational website for resource dissemination </a:t>
            </a:r>
          </a:p>
          <a:p>
            <a:endParaRPr lang="en-US" baseline="0" dirty="0"/>
          </a:p>
        </p:txBody>
      </p:sp>
      <p:sp>
        <p:nvSpPr>
          <p:cNvPr id="4" name="Slide Number Placeholder 3"/>
          <p:cNvSpPr>
            <a:spLocks noGrp="1"/>
          </p:cNvSpPr>
          <p:nvPr>
            <p:ph type="sldNum" sz="quarter" idx="5"/>
          </p:nvPr>
        </p:nvSpPr>
        <p:spPr/>
        <p:txBody>
          <a:bodyPr/>
          <a:lstStyle/>
          <a:p>
            <a:fld id="{C0B45609-0F2D-42E9-B4E1-B71756F7A216}" type="slidenum">
              <a:rPr lang="en-US" smtClean="0"/>
              <a:t>4</a:t>
            </a:fld>
            <a:endParaRPr lang="en-US"/>
          </a:p>
        </p:txBody>
      </p:sp>
    </p:spTree>
    <p:extLst>
      <p:ext uri="{BB962C8B-B14F-4D97-AF65-F5344CB8AC3E}">
        <p14:creationId xmlns:p14="http://schemas.microsoft.com/office/powerpoint/2010/main" val="2265669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Enter the Jobx website.</a:t>
            </a:r>
          </a:p>
          <a:p>
            <a:r>
              <a:rPr lang="en-US" dirty="0">
                <a:cs typeface="Calibri"/>
              </a:rPr>
              <a:t>https://unc.studentemployment.ngwebsolutions.com/Cmx_Content.aspx?cpId=6</a:t>
            </a:r>
          </a:p>
          <a:p>
            <a:r>
              <a:rPr lang="en-US" dirty="0">
                <a:cs typeface="Calibri"/>
              </a:rPr>
              <a:t>Select “Students” on the first picture to the left. </a:t>
            </a:r>
          </a:p>
          <a:p>
            <a:endParaRPr lang="en-US" dirty="0">
              <a:cs typeface="Calibri"/>
            </a:endParaRPr>
          </a:p>
          <a:p>
            <a:pPr marL="127000" indent="0">
              <a:buSzPct val="100000"/>
              <a:buFontTx/>
              <a:buNone/>
            </a:pPr>
            <a:r>
              <a:rPr lang="en-US" dirty="0" err="1"/>
              <a:t>JobX</a:t>
            </a:r>
            <a:r>
              <a:rPr lang="en-US" dirty="0"/>
              <a:t> currently serves 6 main functions:</a:t>
            </a:r>
          </a:p>
          <a:p>
            <a:pPr marL="584200" lvl="1" indent="0">
              <a:buSzPct val="100000"/>
              <a:buFont typeface="Arial" panose="020B0604020202020204" pitchFamily="34" charset="0"/>
              <a:buNone/>
            </a:pPr>
            <a:r>
              <a:rPr lang="en-US" dirty="0"/>
              <a:t>Provides an online space for employers to create and post positions</a:t>
            </a:r>
          </a:p>
          <a:p>
            <a:pPr marL="584200" lvl="1" indent="0">
              <a:buSzPct val="100000"/>
              <a:buFont typeface="Arial" panose="020B0604020202020204" pitchFamily="34" charset="0"/>
              <a:buNone/>
            </a:pPr>
            <a:r>
              <a:rPr lang="en-US" dirty="0"/>
              <a:t>Provides an online system by which students can search job postings</a:t>
            </a:r>
          </a:p>
          <a:p>
            <a:pPr marL="584200" lvl="1" indent="0">
              <a:buSzPct val="100000"/>
              <a:buFont typeface="Arial" panose="020B0604020202020204" pitchFamily="34" charset="0"/>
              <a:buNone/>
            </a:pPr>
            <a:r>
              <a:rPr lang="en-US" dirty="0"/>
              <a:t>Functions as an application/selection portal allowing students to apply to positions and managers to hire them</a:t>
            </a:r>
          </a:p>
          <a:p>
            <a:pPr marL="584200" lvl="1" indent="0">
              <a:buSzPct val="100000"/>
              <a:buFont typeface="Arial" panose="020B0604020202020204" pitchFamily="34" charset="0"/>
              <a:buNone/>
            </a:pPr>
            <a:r>
              <a:rPr lang="en-US" dirty="0"/>
              <a:t>Serves as a hiring record system, keeping track of which student is employed in which position</a:t>
            </a:r>
          </a:p>
          <a:p>
            <a:pPr marL="584200" lvl="1" indent="0">
              <a:buSzPct val="100000"/>
              <a:buFont typeface="Arial" panose="020B0604020202020204" pitchFamily="34" charset="0"/>
              <a:buNone/>
            </a:pPr>
            <a:r>
              <a:rPr lang="en-US" dirty="0"/>
              <a:t>Retains communication and reporting information, allowing the FWS office to contact students and supervisors with current positions</a:t>
            </a:r>
          </a:p>
          <a:p>
            <a:pPr marL="584200" lvl="1" indent="0">
              <a:buSzPct val="100000"/>
              <a:buFont typeface="Arial" panose="020B0604020202020204" pitchFamily="34" charset="0"/>
              <a:buNone/>
            </a:pPr>
            <a:r>
              <a:rPr lang="en-US" dirty="0"/>
              <a:t>Hosts an informational website for resource dissemination </a:t>
            </a:r>
          </a:p>
          <a:p>
            <a:endParaRPr lang="en-US" dirty="0">
              <a:cs typeface="Calibri"/>
            </a:endParaRPr>
          </a:p>
        </p:txBody>
      </p:sp>
      <p:sp>
        <p:nvSpPr>
          <p:cNvPr id="4" name="Slide Number Placeholder 3"/>
          <p:cNvSpPr>
            <a:spLocks noGrp="1"/>
          </p:cNvSpPr>
          <p:nvPr>
            <p:ph type="sldNum" sz="quarter" idx="5"/>
          </p:nvPr>
        </p:nvSpPr>
        <p:spPr/>
        <p:txBody>
          <a:bodyPr/>
          <a:lstStyle/>
          <a:p>
            <a:fld id="{C0B45609-0F2D-42E9-B4E1-B71756F7A216}" type="slidenum">
              <a:rPr lang="en-US" smtClean="0"/>
              <a:t>5</a:t>
            </a:fld>
            <a:endParaRPr lang="en-US"/>
          </a:p>
        </p:txBody>
      </p:sp>
    </p:spTree>
    <p:extLst>
      <p:ext uri="{BB962C8B-B14F-4D97-AF65-F5344CB8AC3E}">
        <p14:creationId xmlns:p14="http://schemas.microsoft.com/office/powerpoint/2010/main" val="725698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cs typeface="Calibri"/>
            </a:endParaRPr>
          </a:p>
          <a:p>
            <a:pPr lvl="1"/>
            <a:endParaRPr lang="en-US" dirty="0">
              <a:cs typeface="Calibri"/>
            </a:endParaRPr>
          </a:p>
        </p:txBody>
      </p:sp>
      <p:sp>
        <p:nvSpPr>
          <p:cNvPr id="4" name="Slide Number Placeholder 3"/>
          <p:cNvSpPr>
            <a:spLocks noGrp="1"/>
          </p:cNvSpPr>
          <p:nvPr>
            <p:ph type="sldNum" sz="quarter" idx="5"/>
          </p:nvPr>
        </p:nvSpPr>
        <p:spPr/>
        <p:txBody>
          <a:bodyPr/>
          <a:lstStyle/>
          <a:p>
            <a:fld id="{C0B45609-0F2D-42E9-B4E1-B71756F7A216}" type="slidenum">
              <a:rPr lang="en-US" smtClean="0"/>
              <a:t>6</a:t>
            </a:fld>
            <a:endParaRPr lang="en-US"/>
          </a:p>
        </p:txBody>
      </p:sp>
    </p:spTree>
    <p:extLst>
      <p:ext uri="{BB962C8B-B14F-4D97-AF65-F5344CB8AC3E}">
        <p14:creationId xmlns:p14="http://schemas.microsoft.com/office/powerpoint/2010/main" val="2044380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0B45609-0F2D-42E9-B4E1-B71756F7A216}" type="slidenum">
              <a:rPr lang="en-US" smtClean="0"/>
              <a:t>10</a:t>
            </a:fld>
            <a:endParaRPr lang="en-US"/>
          </a:p>
        </p:txBody>
      </p:sp>
    </p:spTree>
    <p:extLst>
      <p:ext uri="{BB962C8B-B14F-4D97-AF65-F5344CB8AC3E}">
        <p14:creationId xmlns:p14="http://schemas.microsoft.com/office/powerpoint/2010/main" val="538511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0B45609-0F2D-42E9-B4E1-B71756F7A216}" type="slidenum">
              <a:rPr lang="en-US" smtClean="0"/>
              <a:t>11</a:t>
            </a:fld>
            <a:endParaRPr lang="en-US"/>
          </a:p>
        </p:txBody>
      </p:sp>
    </p:spTree>
    <p:extLst>
      <p:ext uri="{BB962C8B-B14F-4D97-AF65-F5344CB8AC3E}">
        <p14:creationId xmlns:p14="http://schemas.microsoft.com/office/powerpoint/2010/main" val="15580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ACF1F5"/>
                </a:solidFill>
                <a:effectLst/>
                <a:latin typeface="+mj-lt"/>
              </a:rPr>
              <a:t>Once you are finished reviewing your current application materials, you can </a:t>
            </a:r>
          </a:p>
          <a:p>
            <a:r>
              <a:rPr lang="en-US" dirty="0">
                <a:solidFill>
                  <a:srgbClr val="ACF1F5"/>
                </a:solidFill>
                <a:latin typeface="+mj-lt"/>
              </a:rPr>
              <a:t>- </a:t>
            </a:r>
            <a:r>
              <a:rPr lang="en-US" dirty="0">
                <a:solidFill>
                  <a:srgbClr val="ACF1F5"/>
                </a:solidFill>
                <a:effectLst/>
                <a:latin typeface="+mj-lt"/>
              </a:rPr>
              <a:t>Return to the job search page to apply for additional jobs</a:t>
            </a:r>
          </a:p>
          <a:p>
            <a:r>
              <a:rPr lang="en-US" dirty="0">
                <a:solidFill>
                  <a:srgbClr val="ACF1F5"/>
                </a:solidFill>
                <a:latin typeface="+mj-lt"/>
              </a:rPr>
              <a:t>-</a:t>
            </a:r>
            <a:r>
              <a:rPr lang="en-US" dirty="0">
                <a:solidFill>
                  <a:srgbClr val="ACF1F5"/>
                </a:solidFill>
                <a:effectLst/>
                <a:latin typeface="+mj-lt"/>
              </a:rPr>
              <a:t> Log out of  the system</a:t>
            </a:r>
          </a:p>
          <a:p>
            <a:r>
              <a:rPr lang="en-US" dirty="0">
                <a:solidFill>
                  <a:srgbClr val="ACF1F5"/>
                </a:solidFill>
                <a:latin typeface="+mj-lt"/>
              </a:rPr>
              <a:t>- </a:t>
            </a:r>
            <a:r>
              <a:rPr lang="en-US" dirty="0">
                <a:solidFill>
                  <a:srgbClr val="ACF1F5"/>
                </a:solidFill>
                <a:effectLst/>
                <a:latin typeface="+mj-lt"/>
              </a:rPr>
              <a:t>Review your </a:t>
            </a:r>
            <a:r>
              <a:rPr lang="en-US" dirty="0" err="1">
                <a:solidFill>
                  <a:srgbClr val="ACF1F5"/>
                </a:solidFill>
                <a:effectLst/>
                <a:latin typeface="+mj-lt"/>
              </a:rPr>
              <a:t>JobMail</a:t>
            </a:r>
            <a:r>
              <a:rPr lang="en-US" dirty="0">
                <a:solidFill>
                  <a:srgbClr val="ACF1F5"/>
                </a:solidFill>
                <a:effectLst/>
                <a:latin typeface="+mj-lt"/>
              </a:rPr>
              <a:t> account</a:t>
            </a:r>
          </a:p>
          <a:p>
            <a:endParaRPr lang="en-US" dirty="0">
              <a:cs typeface="Calibri"/>
            </a:endParaRPr>
          </a:p>
        </p:txBody>
      </p:sp>
      <p:sp>
        <p:nvSpPr>
          <p:cNvPr id="4" name="Slide Number Placeholder 3"/>
          <p:cNvSpPr>
            <a:spLocks noGrp="1"/>
          </p:cNvSpPr>
          <p:nvPr>
            <p:ph type="sldNum" sz="quarter" idx="5"/>
          </p:nvPr>
        </p:nvSpPr>
        <p:spPr/>
        <p:txBody>
          <a:bodyPr/>
          <a:lstStyle/>
          <a:p>
            <a:fld id="{C0B45609-0F2D-42E9-B4E1-B71756F7A216}" type="slidenum">
              <a:rPr lang="en-US" smtClean="0"/>
              <a:t>12</a:t>
            </a:fld>
            <a:endParaRPr lang="en-US"/>
          </a:p>
        </p:txBody>
      </p:sp>
    </p:spTree>
    <p:extLst>
      <p:ext uri="{BB962C8B-B14F-4D97-AF65-F5344CB8AC3E}">
        <p14:creationId xmlns:p14="http://schemas.microsoft.com/office/powerpoint/2010/main" val="1481355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0B45609-0F2D-42E9-B4E1-B71756F7A216}" type="slidenum">
              <a:rPr lang="en-US" smtClean="0"/>
              <a:t>13</a:t>
            </a:fld>
            <a:endParaRPr lang="en-US"/>
          </a:p>
        </p:txBody>
      </p:sp>
    </p:spTree>
    <p:extLst>
      <p:ext uri="{BB962C8B-B14F-4D97-AF65-F5344CB8AC3E}">
        <p14:creationId xmlns:p14="http://schemas.microsoft.com/office/powerpoint/2010/main" val="1357538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6212" y="1419819"/>
            <a:ext cx="7322545" cy="2387600"/>
          </a:xfrm>
        </p:spPr>
        <p:txBody>
          <a:bodyPr anchor="b"/>
          <a:lstStyle>
            <a:lvl1pPr algn="l">
              <a:defRPr sz="6000">
                <a:solidFill>
                  <a:schemeClr val="bg1"/>
                </a:solidFill>
                <a:latin typeface="Franklin Gothic Demi" panose="020B0703020102020204" pitchFamily="34" charset="0"/>
              </a:defRPr>
            </a:lvl1pPr>
          </a:lstStyle>
          <a:p>
            <a:r>
              <a:rPr lang="en-US"/>
              <a:t>Click to edit Master title style</a:t>
            </a:r>
          </a:p>
        </p:txBody>
      </p:sp>
      <p:sp>
        <p:nvSpPr>
          <p:cNvPr id="3" name="Subtitle 2"/>
          <p:cNvSpPr>
            <a:spLocks noGrp="1"/>
          </p:cNvSpPr>
          <p:nvPr>
            <p:ph type="subTitle" idx="1" hasCustomPrompt="1"/>
          </p:nvPr>
        </p:nvSpPr>
        <p:spPr>
          <a:xfrm>
            <a:off x="356212" y="4002836"/>
            <a:ext cx="9144000" cy="614884"/>
          </a:xfrm>
        </p:spPr>
        <p:txBody>
          <a:bodyPr/>
          <a:lstStyle>
            <a:lvl1pPr marL="0" indent="0" algn="l">
              <a:lnSpc>
                <a:spcPct val="50000"/>
              </a:lnSpc>
              <a:buNone/>
              <a:defRPr sz="2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January 30, 2020</a:t>
            </a:r>
          </a:p>
          <a:p>
            <a:r>
              <a:rPr lang="en-US"/>
              <a:t>5-5:45 p.m. EST</a:t>
            </a:r>
          </a:p>
        </p:txBody>
      </p:sp>
    </p:spTree>
    <p:extLst>
      <p:ext uri="{BB962C8B-B14F-4D97-AF65-F5344CB8AC3E}">
        <p14:creationId xmlns:p14="http://schemas.microsoft.com/office/powerpoint/2010/main" val="1102053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89912F-49D0-484C-B68F-E6E434AC9309}" type="datetimeFigureOut">
              <a:rPr lang="en-US" smtClean="0"/>
              <a:t>5/10/2021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D72EB-AC7E-459D-B34F-70530254AF4C}" type="slidenum">
              <a:rPr lang="en-US" smtClean="0"/>
              <a:t>‹#›</a:t>
            </a:fld>
            <a:endParaRPr lang="en-US"/>
          </a:p>
        </p:txBody>
      </p:sp>
    </p:spTree>
    <p:extLst>
      <p:ext uri="{BB962C8B-B14F-4D97-AF65-F5344CB8AC3E}">
        <p14:creationId xmlns:p14="http://schemas.microsoft.com/office/powerpoint/2010/main" val="1142463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89912F-49D0-484C-B68F-E6E434AC9309}" type="datetimeFigureOut">
              <a:rPr lang="en-US" smtClean="0"/>
              <a:t>5/10/2021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D72EB-AC7E-459D-B34F-70530254AF4C}" type="slidenum">
              <a:rPr lang="en-US" smtClean="0"/>
              <a:t>‹#›</a:t>
            </a:fld>
            <a:endParaRPr lang="en-US"/>
          </a:p>
        </p:txBody>
      </p:sp>
    </p:spTree>
    <p:extLst>
      <p:ext uri="{BB962C8B-B14F-4D97-AF65-F5344CB8AC3E}">
        <p14:creationId xmlns:p14="http://schemas.microsoft.com/office/powerpoint/2010/main" val="2334781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6000">
                <a:latin typeface="Franklin Gothic Demi" panose="020B0703020102020204" pitchFamily="34" charset="0"/>
              </a:defRPr>
            </a:lvl1pPr>
          </a:lstStyle>
          <a:p>
            <a:r>
              <a:rPr lang="en-US"/>
              <a:t>Click to edit Master title style</a:t>
            </a:r>
          </a:p>
        </p:txBody>
      </p:sp>
      <p:sp>
        <p:nvSpPr>
          <p:cNvPr id="3" name="Content Placeholder 2"/>
          <p:cNvSpPr>
            <a:spLocks noGrp="1"/>
          </p:cNvSpPr>
          <p:nvPr>
            <p:ph idx="1"/>
          </p:nvPr>
        </p:nvSpPr>
        <p:spPr>
          <a:xfrm>
            <a:off x="838200" y="1888808"/>
            <a:ext cx="10515600" cy="372637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2519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6000">
                <a:solidFill>
                  <a:schemeClr val="bg1"/>
                </a:solidFill>
                <a:latin typeface="Franklin Gothic Demi" panose="020B0703020102020204" pitchFamily="34" charset="0"/>
              </a:defRPr>
            </a:lvl1pPr>
          </a:lstStyle>
          <a:p>
            <a:r>
              <a:rPr lang="en-US" dirty="0"/>
              <a:t>Click to edit Master title style</a:t>
            </a:r>
          </a:p>
        </p:txBody>
      </p:sp>
      <p:sp>
        <p:nvSpPr>
          <p:cNvPr id="3" name="Content Placeholder 2"/>
          <p:cNvSpPr>
            <a:spLocks noGrp="1"/>
          </p:cNvSpPr>
          <p:nvPr>
            <p:ph idx="1"/>
          </p:nvPr>
        </p:nvSpPr>
        <p:spPr>
          <a:xfrm>
            <a:off x="838200" y="1888808"/>
            <a:ext cx="10515600" cy="372637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01568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6000">
                <a:latin typeface="Franklin Gothic Demi" panose="020B0703020102020204" pitchFamily="34" charset="0"/>
              </a:defRPr>
            </a:lvl1pPr>
          </a:lstStyle>
          <a:p>
            <a:r>
              <a:rPr lang="en-US"/>
              <a:t>Click to edit Master title style</a:t>
            </a:r>
          </a:p>
        </p:txBody>
      </p:sp>
      <p:sp>
        <p:nvSpPr>
          <p:cNvPr id="3" name="Content Placeholder 2"/>
          <p:cNvSpPr>
            <a:spLocks noGrp="1"/>
          </p:cNvSpPr>
          <p:nvPr>
            <p:ph idx="1"/>
          </p:nvPr>
        </p:nvSpPr>
        <p:spPr>
          <a:xfrm>
            <a:off x="838200" y="1888808"/>
            <a:ext cx="10515600" cy="372637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30653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189912F-49D0-484C-B68F-E6E434AC9309}" type="datetimeFigureOut">
              <a:rPr lang="en-US" smtClean="0"/>
              <a:t>5/10/2021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ED72EB-AC7E-459D-B34F-70530254AF4C}" type="slidenum">
              <a:rPr lang="en-US" smtClean="0"/>
              <a:t>‹#›</a:t>
            </a:fld>
            <a:endParaRPr lang="en-US"/>
          </a:p>
        </p:txBody>
      </p:sp>
    </p:spTree>
    <p:extLst>
      <p:ext uri="{BB962C8B-B14F-4D97-AF65-F5344CB8AC3E}">
        <p14:creationId xmlns:p14="http://schemas.microsoft.com/office/powerpoint/2010/main" val="2635262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189912F-49D0-484C-B68F-E6E434AC9309}" type="datetimeFigureOut">
              <a:rPr lang="en-US" smtClean="0"/>
              <a:t>5/10/2021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ED72EB-AC7E-459D-B34F-70530254AF4C}" type="slidenum">
              <a:rPr lang="en-US" smtClean="0"/>
              <a:t>‹#›</a:t>
            </a:fld>
            <a:endParaRPr lang="en-US"/>
          </a:p>
        </p:txBody>
      </p:sp>
    </p:spTree>
    <p:extLst>
      <p:ext uri="{BB962C8B-B14F-4D97-AF65-F5344CB8AC3E}">
        <p14:creationId xmlns:p14="http://schemas.microsoft.com/office/powerpoint/2010/main" val="1002138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89912F-49D0-484C-B68F-E6E434AC9309}" type="datetimeFigureOut">
              <a:rPr lang="en-US" smtClean="0"/>
              <a:t>5/10/2021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ED72EB-AC7E-459D-B34F-70530254AF4C}" type="slidenum">
              <a:rPr lang="en-US" smtClean="0"/>
              <a:t>‹#›</a:t>
            </a:fld>
            <a:endParaRPr lang="en-US"/>
          </a:p>
        </p:txBody>
      </p:sp>
    </p:spTree>
    <p:extLst>
      <p:ext uri="{BB962C8B-B14F-4D97-AF65-F5344CB8AC3E}">
        <p14:creationId xmlns:p14="http://schemas.microsoft.com/office/powerpoint/2010/main" val="3657004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189912F-49D0-484C-B68F-E6E434AC9309}" type="datetimeFigureOut">
              <a:rPr lang="en-US" smtClean="0"/>
              <a:t>5/10/2021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D72EB-AC7E-459D-B34F-70530254AF4C}" type="slidenum">
              <a:rPr lang="en-US" smtClean="0"/>
              <a:t>‹#›</a:t>
            </a:fld>
            <a:endParaRPr lang="en-US"/>
          </a:p>
        </p:txBody>
      </p:sp>
    </p:spTree>
    <p:extLst>
      <p:ext uri="{BB962C8B-B14F-4D97-AF65-F5344CB8AC3E}">
        <p14:creationId xmlns:p14="http://schemas.microsoft.com/office/powerpoint/2010/main" val="561517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189912F-49D0-484C-B68F-E6E434AC9309}" type="datetimeFigureOut">
              <a:rPr lang="en-US" smtClean="0"/>
              <a:t>5/10/2021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D72EB-AC7E-459D-B34F-70530254AF4C}" type="slidenum">
              <a:rPr lang="en-US" smtClean="0"/>
              <a:t>‹#›</a:t>
            </a:fld>
            <a:endParaRPr lang="en-US"/>
          </a:p>
        </p:txBody>
      </p:sp>
    </p:spTree>
    <p:extLst>
      <p:ext uri="{BB962C8B-B14F-4D97-AF65-F5344CB8AC3E}">
        <p14:creationId xmlns:p14="http://schemas.microsoft.com/office/powerpoint/2010/main" val="2659725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89912F-49D0-484C-B68F-E6E434AC9309}" type="datetimeFigureOut">
              <a:rPr lang="en-US" smtClean="0"/>
              <a:t>5/10/2021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ED72EB-AC7E-459D-B34F-70530254AF4C}" type="slidenum">
              <a:rPr lang="en-US" smtClean="0"/>
              <a:t>‹#›</a:t>
            </a:fld>
            <a:endParaRPr lang="en-US"/>
          </a:p>
        </p:txBody>
      </p:sp>
    </p:spTree>
    <p:extLst>
      <p:ext uri="{BB962C8B-B14F-4D97-AF65-F5344CB8AC3E}">
        <p14:creationId xmlns:p14="http://schemas.microsoft.com/office/powerpoint/2010/main" val="6956403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hyperlink" Target="https://unc.studentemployment.ngwebsolutions.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6.xml"/><Relationship Id="rId5" Type="http://schemas.openxmlformats.org/officeDocument/2006/relationships/hyperlink" Target="https://unc.studentemployment.ngwebsolutions.com/" TargetMode="External"/><Relationship Id="rId4" Type="http://schemas.openxmlformats.org/officeDocument/2006/relationships/slide" Target="slide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7.xml"/><Relationship Id="rId5" Type="http://schemas.openxmlformats.org/officeDocument/2006/relationships/image" Target="../media/image31.png"/><Relationship Id="rId4" Type="http://schemas.openxmlformats.org/officeDocument/2006/relationships/slide" Target="slide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themeOverride" Target="../theme/themeOverride8.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slide" Target="slide13.xml"/></Relationships>
</file>

<file path=ppt/slides/_rels/slide16.xml.rels><?xml version="1.0" encoding="UTF-8" standalone="yes"?>
<Relationships xmlns="http://schemas.openxmlformats.org/package/2006/relationships"><Relationship Id="rId3" Type="http://schemas.openxmlformats.org/officeDocument/2006/relationships/hyperlink" Target="https://unc.studentemployment.ngwebsolutions.co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9.xml"/><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11.xml"/><Relationship Id="rId4" Type="http://schemas.openxmlformats.org/officeDocument/2006/relationships/hyperlink" Target="https://apps.fo.unc.edu/finance/training/tim-students-temp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unc.studentemployment.ngwebsolutions.co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hemeOverride" Target="../theme/themeOverride13.xml"/><Relationship Id="rId4" Type="http://schemas.openxmlformats.org/officeDocument/2006/relationships/image" Target="../media/image36.jpeg"/></Relationships>
</file>

<file path=ppt/slides/_rels/slide2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image" Target="../media/image19.jpg"/><Relationship Id="rId7" Type="http://schemas.openxmlformats.org/officeDocument/2006/relationships/slide" Target="slide1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slide" Target="slide7.xml"/><Relationship Id="rId4" Type="http://schemas.openxmlformats.org/officeDocument/2006/relationships/slide" Target="slide5.xml"/><Relationship Id="rId9" Type="http://schemas.openxmlformats.org/officeDocument/2006/relationships/slide" Target="slide20.xml"/></Relationships>
</file>

<file path=ppt/slides/_rels/slide5.xml.rels><?xml version="1.0" encoding="UTF-8" standalone="yes"?>
<Relationships xmlns="http://schemas.openxmlformats.org/package/2006/relationships"><Relationship Id="rId3" Type="http://schemas.openxmlformats.org/officeDocument/2006/relationships/hyperlink" Target="https://unc.studentemployment.ngwebsolutions.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hyperlink" Target="https://unc.studentemployment.ngwebsolutions.com/cmx_content.aspx?cpid=9"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hemeOverride" Target="../theme/themeOverride4.xml"/><Relationship Id="rId5" Type="http://schemas.openxmlformats.org/officeDocument/2006/relationships/image" Target="../media/image27.sv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5" name="Picture 4" descr="A building next to a tree&#10;&#10;Description automatically generated">
            <a:extLst>
              <a:ext uri="{FF2B5EF4-FFF2-40B4-BE49-F238E27FC236}">
                <a16:creationId xmlns:a16="http://schemas.microsoft.com/office/drawing/2014/main" id="{F2C19B56-9737-6145-B8B2-53050D2D1F4A}"/>
              </a:ext>
            </a:extLst>
          </p:cNvPr>
          <p:cNvPicPr>
            <a:picLocks noChangeAspect="1"/>
          </p:cNvPicPr>
          <p:nvPr/>
        </p:nvPicPr>
        <p:blipFill rotWithShape="1">
          <a:blip r:embed="rId3">
            <a:extLst>
              <a:ext uri="{28A0092B-C50C-407E-A947-70E740481C1C}">
                <a14:useLocalDpi xmlns:a14="http://schemas.microsoft.com/office/drawing/2010/main" val="0"/>
              </a:ext>
            </a:extLst>
          </a:blip>
          <a:srcRect t="33385" r="26051" b="4221"/>
          <a:stretch/>
        </p:blipFill>
        <p:spPr>
          <a:xfrm>
            <a:off x="0" y="0"/>
            <a:ext cx="12192001" cy="6858000"/>
          </a:xfrm>
          <a:prstGeom prst="rect">
            <a:avLst/>
          </a:prstGeom>
        </p:spPr>
      </p:pic>
      <p:sp>
        <p:nvSpPr>
          <p:cNvPr id="6" name="Rectangle 5"/>
          <p:cNvSpPr/>
          <p:nvPr/>
        </p:nvSpPr>
        <p:spPr>
          <a:xfrm>
            <a:off x="0" y="1157288"/>
            <a:ext cx="12192000" cy="5700712"/>
          </a:xfrm>
          <a:prstGeom prst="rect">
            <a:avLst/>
          </a:prstGeom>
          <a:gradFill>
            <a:gsLst>
              <a:gs pos="66000">
                <a:schemeClr val="bg2">
                  <a:lumMod val="10000"/>
                  <a:alpha val="0"/>
                </a:schemeClr>
              </a:gs>
              <a:gs pos="100000">
                <a:schemeClr val="bg2">
                  <a:lumMod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close up of a logo&#10;&#10;Description automatically generated">
            <a:extLst>
              <a:ext uri="{FF2B5EF4-FFF2-40B4-BE49-F238E27FC236}">
                <a16:creationId xmlns:a16="http://schemas.microsoft.com/office/drawing/2014/main" id="{19044582-DC3B-4246-BF18-EDAFC7BB1F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63140">
            <a:off x="-3469759" y="1633298"/>
            <a:ext cx="9229940" cy="6858000"/>
          </a:xfrm>
          <a:prstGeom prst="rect">
            <a:avLst/>
          </a:prstGeom>
        </p:spPr>
      </p:pic>
      <p:sp>
        <p:nvSpPr>
          <p:cNvPr id="8" name="Title 1">
            <a:extLst>
              <a:ext uri="{FF2B5EF4-FFF2-40B4-BE49-F238E27FC236}">
                <a16:creationId xmlns:a16="http://schemas.microsoft.com/office/drawing/2014/main" id="{3BDCB34E-F2F0-F44A-8677-154C5DD0CDC0}"/>
              </a:ext>
            </a:extLst>
          </p:cNvPr>
          <p:cNvSpPr txBox="1">
            <a:spLocks/>
          </p:cNvSpPr>
          <p:nvPr/>
        </p:nvSpPr>
        <p:spPr>
          <a:xfrm>
            <a:off x="382102" y="4947612"/>
            <a:ext cx="6307810" cy="205027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bg1"/>
                </a:solidFill>
                <a:latin typeface="Franklin Gothic Demi" panose="020B0703020102020204" pitchFamily="34" charset="0"/>
                <a:ea typeface="+mj-ea"/>
                <a:cs typeface="+mj-cs"/>
              </a:defRPr>
            </a:lvl1pPr>
          </a:lstStyle>
          <a:p>
            <a:endParaRPr lang="en-US" sz="8000" dirty="0">
              <a:latin typeface="+mj-lt"/>
            </a:endParaRPr>
          </a:p>
          <a:p>
            <a:r>
              <a:rPr lang="en-US" sz="5600" dirty="0">
                <a:latin typeface="+mj-lt"/>
              </a:rPr>
              <a:t>Work-Study</a:t>
            </a:r>
          </a:p>
          <a:p>
            <a:r>
              <a:rPr lang="en-US" sz="5600" dirty="0">
                <a:solidFill>
                  <a:srgbClr val="7030A0"/>
                </a:solidFill>
                <a:latin typeface="+mj-lt"/>
              </a:rPr>
              <a:t>Student</a:t>
            </a:r>
          </a:p>
          <a:p>
            <a:r>
              <a:rPr lang="en-US" sz="4800" dirty="0" err="1">
                <a:solidFill>
                  <a:srgbClr val="E0EF53"/>
                </a:solidFill>
                <a:latin typeface="+mj-lt"/>
              </a:rPr>
              <a:t>Jobx</a:t>
            </a:r>
            <a:r>
              <a:rPr lang="en-US" sz="4800" dirty="0">
                <a:latin typeface="+mj-lt"/>
              </a:rPr>
              <a:t> Training</a:t>
            </a:r>
          </a:p>
          <a:p>
            <a:r>
              <a:rPr lang="en-US" sz="6500" dirty="0">
                <a:latin typeface="+mj-lt"/>
              </a:rPr>
              <a:t>21-22</a:t>
            </a:r>
          </a:p>
          <a:p>
            <a:endParaRPr lang="en-US" sz="8000" dirty="0">
              <a:latin typeface="+mj-lt"/>
            </a:endParaRPr>
          </a:p>
        </p:txBody>
      </p:sp>
      <p:pic>
        <p:nvPicPr>
          <p:cNvPr id="4" name="Picture 3" descr="A picture containing text&#10;&#10;Description automatically generated">
            <a:extLst>
              <a:ext uri="{FF2B5EF4-FFF2-40B4-BE49-F238E27FC236}">
                <a16:creationId xmlns:a16="http://schemas.microsoft.com/office/drawing/2014/main" id="{FDB5CDC2-949A-4ABF-87AE-B1569F9E02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64009" y="6297675"/>
            <a:ext cx="3300991" cy="460249"/>
          </a:xfrm>
          <a:prstGeom prst="rect">
            <a:avLst/>
          </a:prstGeom>
        </p:spPr>
      </p:pic>
    </p:spTree>
    <p:extLst>
      <p:ext uri="{BB962C8B-B14F-4D97-AF65-F5344CB8AC3E}">
        <p14:creationId xmlns:p14="http://schemas.microsoft.com/office/powerpoint/2010/main" val="2004079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90000"/>
          </a:schemeClr>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632178" y="1490811"/>
            <a:ext cx="11258639" cy="32263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algn="ctr">
              <a:lnSpc>
                <a:spcPct val="150000"/>
              </a:lnSpc>
            </a:pPr>
            <a:r>
              <a:rPr lang="en-US" b="1" dirty="0">
                <a:solidFill>
                  <a:srgbClr val="ACF1F5"/>
                </a:solidFill>
                <a:effectLst>
                  <a:outerShdw blurRad="38100" dist="38100" dir="2700000" algn="tl">
                    <a:srgbClr val="000000">
                      <a:alpha val="43137"/>
                    </a:srgbClr>
                  </a:outerShdw>
                </a:effectLst>
              </a:rPr>
              <a:t>c</a:t>
            </a:r>
            <a:r>
              <a:rPr lang="en-US" sz="6000" b="1" dirty="0">
                <a:solidFill>
                  <a:srgbClr val="ACF1F5"/>
                </a:solidFill>
                <a:effectLst>
                  <a:outerShdw blurRad="38100" dist="38100" dir="2700000" algn="tl">
                    <a:srgbClr val="000000">
                      <a:alpha val="43137"/>
                    </a:srgbClr>
                  </a:outerShdw>
                </a:effectLst>
              </a:rPr>
              <a:t>) Applying for Open Positions</a:t>
            </a:r>
          </a:p>
          <a:p>
            <a:endParaRPr lang="en-US" sz="2800" dirty="0">
              <a:latin typeface="+mj-lt"/>
            </a:endParaRPr>
          </a:p>
        </p:txBody>
      </p:sp>
      <p:sp>
        <p:nvSpPr>
          <p:cNvPr id="2" name="Rectangle: Top Corners One Rounded and One Snipped 1">
            <a:hlinkClick r:id="rId4"/>
            <a:extLst>
              <a:ext uri="{FF2B5EF4-FFF2-40B4-BE49-F238E27FC236}">
                <a16:creationId xmlns:a16="http://schemas.microsoft.com/office/drawing/2014/main" id="{AE85C3E1-A982-41EE-B062-C1BC5F8967DE}"/>
              </a:ext>
            </a:extLst>
          </p:cNvPr>
          <p:cNvSpPr/>
          <p:nvPr/>
        </p:nvSpPr>
        <p:spPr>
          <a:xfrm>
            <a:off x="8186059" y="4717142"/>
            <a:ext cx="2583542" cy="928915"/>
          </a:xfrm>
          <a:prstGeom prst="snip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5">
                    <a:lumMod val="10000"/>
                  </a:schemeClr>
                </a:solidFill>
                <a:latin typeface="+mj-lt"/>
              </a:rPr>
              <a:t>Jobx Link</a:t>
            </a:r>
          </a:p>
        </p:txBody>
      </p:sp>
    </p:spTree>
    <p:extLst>
      <p:ext uri="{BB962C8B-B14F-4D97-AF65-F5344CB8AC3E}">
        <p14:creationId xmlns:p14="http://schemas.microsoft.com/office/powerpoint/2010/main" val="1835155451"/>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90000"/>
          </a:schemeClr>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164105" y="140984"/>
            <a:ext cx="10515600" cy="16733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a:lnSpc>
                <a:spcPct val="150000"/>
              </a:lnSpc>
            </a:pPr>
            <a:r>
              <a:rPr lang="en-US" sz="3200" b="1" dirty="0">
                <a:solidFill>
                  <a:srgbClr val="ACF1F5"/>
                </a:solidFill>
                <a:effectLst>
                  <a:outerShdw blurRad="38100" dist="38100" dir="2700000" algn="tl">
                    <a:srgbClr val="000000">
                      <a:alpha val="43137"/>
                    </a:srgbClr>
                  </a:outerShdw>
                </a:effectLst>
              </a:rPr>
              <a:t>c) Applying for Open Positions</a:t>
            </a:r>
          </a:p>
          <a:p>
            <a:endParaRPr lang="en-US" sz="2800" dirty="0">
              <a:latin typeface="+mj-lt"/>
            </a:endParaRPr>
          </a:p>
        </p:txBody>
      </p:sp>
      <p:sp>
        <p:nvSpPr>
          <p:cNvPr id="2" name="TextBox 1">
            <a:extLst>
              <a:ext uri="{FF2B5EF4-FFF2-40B4-BE49-F238E27FC236}">
                <a16:creationId xmlns:a16="http://schemas.microsoft.com/office/drawing/2014/main" id="{E2FBEB9C-FC65-458D-AD6E-7547835743C7}"/>
              </a:ext>
            </a:extLst>
          </p:cNvPr>
          <p:cNvSpPr txBox="1"/>
          <p:nvPr/>
        </p:nvSpPr>
        <p:spPr>
          <a:xfrm>
            <a:off x="254000" y="1332089"/>
            <a:ext cx="11684000" cy="3139321"/>
          </a:xfrm>
          <a:prstGeom prst="rect">
            <a:avLst/>
          </a:prstGeom>
          <a:noFill/>
        </p:spPr>
        <p:txBody>
          <a:bodyPr wrap="square" rtlCol="0">
            <a:spAutoFit/>
          </a:bodyPr>
          <a:lstStyle/>
          <a:p>
            <a:r>
              <a:rPr lang="en-US" b="1" dirty="0">
                <a:solidFill>
                  <a:srgbClr val="ACF1F5"/>
                </a:solidFill>
                <a:effectLst>
                  <a:outerShdw blurRad="38100" dist="38100" dir="2700000" algn="tl">
                    <a:srgbClr val="000000">
                      <a:alpha val="43137"/>
                    </a:srgbClr>
                  </a:outerShdw>
                </a:effectLst>
              </a:rPr>
              <a:t>To apply, fill out the application making sure that you complete all fields with a red asterisk.  Fields without a red asterisk are not required, but we highly recommend completing them as leaving the field blank may put you at a disadvantage.</a:t>
            </a:r>
          </a:p>
          <a:p>
            <a:endParaRPr lang="en-US" b="1" dirty="0">
              <a:solidFill>
                <a:srgbClr val="ACF1F5"/>
              </a:solidFill>
              <a:effectLst>
                <a:outerShdw blurRad="38100" dist="38100" dir="2700000" algn="tl">
                  <a:srgbClr val="000000">
                    <a:alpha val="43137"/>
                  </a:srgbClr>
                </a:outerShdw>
              </a:effectLst>
            </a:endParaRPr>
          </a:p>
          <a:p>
            <a:r>
              <a:rPr lang="en-US" b="1" dirty="0">
                <a:solidFill>
                  <a:srgbClr val="ACF1F5"/>
                </a:solidFill>
                <a:effectLst>
                  <a:outerShdw blurRad="38100" dist="38100" dir="2700000" algn="tl">
                    <a:srgbClr val="000000">
                      <a:alpha val="43137"/>
                    </a:srgbClr>
                  </a:outerShdw>
                </a:effectLst>
              </a:rPr>
              <a:t>To upload a resume and/or cover letter for the hiring supervisor to review, browse to that file on your computer and click ‘Open’.  Remember, help is available through the University Career Center if  you need assistance with your job application documents</a:t>
            </a:r>
          </a:p>
          <a:p>
            <a:endParaRPr lang="en-US" b="1" dirty="0">
              <a:solidFill>
                <a:srgbClr val="ACF1F5"/>
              </a:solidFill>
              <a:effectLst>
                <a:outerShdw blurRad="38100" dist="38100" dir="2700000" algn="tl">
                  <a:srgbClr val="000000">
                    <a:alpha val="43137"/>
                  </a:srgbClr>
                </a:outerShdw>
              </a:effectLst>
            </a:endParaRPr>
          </a:p>
          <a:p>
            <a:r>
              <a:rPr lang="en-US" b="1" dirty="0">
                <a:solidFill>
                  <a:srgbClr val="ACF1F5"/>
                </a:solidFill>
                <a:effectLst>
                  <a:outerShdw blurRad="38100" dist="38100" dir="2700000" algn="tl">
                    <a:srgbClr val="000000">
                      <a:alpha val="43137"/>
                    </a:srgbClr>
                  </a:outerShdw>
                </a:effectLst>
              </a:rPr>
              <a:t>Once you’ve completed the application, be sure to click the “Submit” button at the bottom of  the page to officially apply for the selected job(s).  </a:t>
            </a:r>
            <a:r>
              <a:rPr lang="en-US" b="1" dirty="0" err="1">
                <a:solidFill>
                  <a:srgbClr val="ACF1F5"/>
                </a:solidFill>
                <a:effectLst>
                  <a:outerShdw blurRad="38100" dist="38100" dir="2700000" algn="tl">
                    <a:srgbClr val="000000">
                      <a:alpha val="43137"/>
                    </a:srgbClr>
                  </a:outerShdw>
                </a:effectLst>
              </a:rPr>
              <a:t>JobX</a:t>
            </a:r>
            <a:r>
              <a:rPr lang="en-US" b="1" dirty="0">
                <a:solidFill>
                  <a:srgbClr val="ACF1F5"/>
                </a:solidFill>
                <a:effectLst>
                  <a:outerShdw blurRad="38100" dist="38100" dir="2700000" algn="tl">
                    <a:srgbClr val="000000">
                      <a:alpha val="43137"/>
                    </a:srgbClr>
                  </a:outerShdw>
                </a:effectLst>
              </a:rPr>
              <a:t> will not save your data if  you leave the page, so please be sure to complete the process before signing off.</a:t>
            </a:r>
          </a:p>
        </p:txBody>
      </p:sp>
      <p:pic>
        <p:nvPicPr>
          <p:cNvPr id="4" name="Picture 3">
            <a:extLst>
              <a:ext uri="{FF2B5EF4-FFF2-40B4-BE49-F238E27FC236}">
                <a16:creationId xmlns:a16="http://schemas.microsoft.com/office/drawing/2014/main" id="{BF35FF81-E280-49BA-8AB2-0B968C5BFCB9}"/>
              </a:ext>
            </a:extLst>
          </p:cNvPr>
          <p:cNvPicPr>
            <a:picLocks noChangeAspect="1"/>
          </p:cNvPicPr>
          <p:nvPr/>
        </p:nvPicPr>
        <p:blipFill rotWithShape="1">
          <a:blip r:embed="rId3"/>
          <a:srcRect r="5904"/>
          <a:stretch/>
        </p:blipFill>
        <p:spPr>
          <a:xfrm>
            <a:off x="164105" y="4572000"/>
            <a:ext cx="6163853" cy="2145016"/>
          </a:xfrm>
          <a:prstGeom prst="rect">
            <a:avLst/>
          </a:prstGeom>
        </p:spPr>
      </p:pic>
      <p:pic>
        <p:nvPicPr>
          <p:cNvPr id="6" name="Picture 5">
            <a:extLst>
              <a:ext uri="{FF2B5EF4-FFF2-40B4-BE49-F238E27FC236}">
                <a16:creationId xmlns:a16="http://schemas.microsoft.com/office/drawing/2014/main" id="{D01919FB-B7BE-4211-9B59-89E7EEE1E912}"/>
              </a:ext>
            </a:extLst>
          </p:cNvPr>
          <p:cNvPicPr>
            <a:picLocks noChangeAspect="1"/>
          </p:cNvPicPr>
          <p:nvPr/>
        </p:nvPicPr>
        <p:blipFill>
          <a:blip r:embed="rId4"/>
          <a:stretch>
            <a:fillRect/>
          </a:stretch>
        </p:blipFill>
        <p:spPr>
          <a:xfrm>
            <a:off x="6417853" y="4572000"/>
            <a:ext cx="5610042" cy="2145016"/>
          </a:xfrm>
          <a:prstGeom prst="rect">
            <a:avLst/>
          </a:prstGeom>
        </p:spPr>
      </p:pic>
    </p:spTree>
    <p:extLst>
      <p:ext uri="{BB962C8B-B14F-4D97-AF65-F5344CB8AC3E}">
        <p14:creationId xmlns:p14="http://schemas.microsoft.com/office/powerpoint/2010/main" val="589865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90000"/>
          </a:schemeClr>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164105" y="-22948"/>
            <a:ext cx="10515600" cy="16733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a:lnSpc>
                <a:spcPct val="150000"/>
              </a:lnSpc>
            </a:pPr>
            <a:r>
              <a:rPr lang="en-US" sz="3200" b="1" dirty="0">
                <a:solidFill>
                  <a:srgbClr val="ACF1F5"/>
                </a:solidFill>
                <a:effectLst>
                  <a:outerShdw blurRad="38100" dist="38100" dir="2700000" algn="tl">
                    <a:srgbClr val="000000">
                      <a:alpha val="43137"/>
                    </a:srgbClr>
                  </a:outerShdw>
                </a:effectLst>
              </a:rPr>
              <a:t>c) Applying for Open Positions</a:t>
            </a:r>
          </a:p>
          <a:p>
            <a:endParaRPr lang="en-US" sz="2800" dirty="0">
              <a:latin typeface="+mj-lt"/>
            </a:endParaRPr>
          </a:p>
        </p:txBody>
      </p:sp>
      <p:sp>
        <p:nvSpPr>
          <p:cNvPr id="3" name="TextBox 2">
            <a:extLst>
              <a:ext uri="{FF2B5EF4-FFF2-40B4-BE49-F238E27FC236}">
                <a16:creationId xmlns:a16="http://schemas.microsoft.com/office/drawing/2014/main" id="{5075DAB1-7C89-4F49-BC14-722A95F3489C}"/>
              </a:ext>
            </a:extLst>
          </p:cNvPr>
          <p:cNvSpPr txBox="1"/>
          <p:nvPr/>
        </p:nvSpPr>
        <p:spPr>
          <a:xfrm>
            <a:off x="217311" y="1254272"/>
            <a:ext cx="11810584" cy="5293757"/>
          </a:xfrm>
          <a:prstGeom prst="rect">
            <a:avLst/>
          </a:prstGeom>
          <a:noFill/>
        </p:spPr>
        <p:txBody>
          <a:bodyPr wrap="square" rtlCol="0">
            <a:spAutoFit/>
          </a:bodyPr>
          <a:lstStyle/>
          <a:p>
            <a:r>
              <a:rPr lang="en-US" sz="2000" b="1" dirty="0">
                <a:solidFill>
                  <a:srgbClr val="ACF1F5"/>
                </a:solidFill>
                <a:effectLst>
                  <a:outerShdw blurRad="38100" dist="38100" dir="2700000" algn="tl">
                    <a:srgbClr val="000000">
                      <a:alpha val="43137"/>
                    </a:srgbClr>
                  </a:outerShdw>
                </a:effectLst>
              </a:rPr>
              <a:t>Once you successfully submit the job application, you will be sent to your user dashboard. </a:t>
            </a:r>
          </a:p>
          <a:p>
            <a:r>
              <a:rPr lang="en-US" sz="2000" b="1" dirty="0">
                <a:solidFill>
                  <a:srgbClr val="ACF1F5"/>
                </a:solidFill>
                <a:effectLst>
                  <a:outerShdw blurRad="38100" dist="38100" dir="2700000" algn="tl">
                    <a:srgbClr val="000000">
                      <a:alpha val="43137"/>
                    </a:srgbClr>
                  </a:outerShdw>
                </a:effectLst>
              </a:rPr>
              <a:t>From here you can complete a variety of  actions such as:</a:t>
            </a:r>
          </a:p>
          <a:p>
            <a:endParaRPr lang="en-US" sz="2000" b="1" dirty="0">
              <a:solidFill>
                <a:srgbClr val="ACF1F5"/>
              </a:solidFill>
              <a:effectLst>
                <a:outerShdw blurRad="38100" dist="38100" dir="2700000" algn="tl">
                  <a:srgbClr val="000000">
                    <a:alpha val="43137"/>
                  </a:srgbClr>
                </a:outerShdw>
              </a:effectLst>
            </a:endParaRPr>
          </a:p>
          <a:p>
            <a:r>
              <a:rPr lang="en-US" sz="2000" b="1" dirty="0">
                <a:solidFill>
                  <a:srgbClr val="FFFF00"/>
                </a:solidFill>
                <a:effectLst>
                  <a:outerShdw blurRad="38100" dist="38100" dir="2700000" algn="tl">
                    <a:srgbClr val="000000">
                      <a:alpha val="43137"/>
                    </a:srgbClr>
                  </a:outerShdw>
                </a:effectLst>
              </a:rPr>
              <a:t>-Viewing the application status</a:t>
            </a:r>
          </a:p>
          <a:p>
            <a:endParaRPr lang="en-US" sz="2000" b="1" dirty="0">
              <a:solidFill>
                <a:srgbClr val="7030A0"/>
              </a:solidFill>
              <a:effectLst>
                <a:outerShdw blurRad="38100" dist="38100" dir="2700000" algn="tl">
                  <a:srgbClr val="000000">
                    <a:alpha val="43137"/>
                  </a:srgbClr>
                </a:outerShdw>
              </a:effectLst>
            </a:endParaRPr>
          </a:p>
          <a:p>
            <a:r>
              <a:rPr lang="en-US" sz="2000" b="1" dirty="0">
                <a:solidFill>
                  <a:srgbClr val="C00000"/>
                </a:solidFill>
                <a:effectLst>
                  <a:outerShdw blurRad="38100" dist="38100" dir="2700000" algn="tl">
                    <a:srgbClr val="000000">
                      <a:alpha val="43137"/>
                    </a:srgbClr>
                  </a:outerShdw>
                </a:effectLst>
              </a:rPr>
              <a:t>-Printing an application by</a:t>
            </a:r>
          </a:p>
          <a:p>
            <a:r>
              <a:rPr lang="en-US" sz="2000" b="1" dirty="0">
                <a:solidFill>
                  <a:srgbClr val="C00000"/>
                </a:solidFill>
                <a:effectLst>
                  <a:outerShdw blurRad="38100" dist="38100" dir="2700000" algn="tl">
                    <a:srgbClr val="000000">
                      <a:alpha val="43137"/>
                    </a:srgbClr>
                  </a:outerShdw>
                </a:effectLst>
              </a:rPr>
              <a:t> clicking the printer icon next</a:t>
            </a:r>
          </a:p>
          <a:p>
            <a:r>
              <a:rPr lang="en-US" sz="2000" b="1" dirty="0">
                <a:solidFill>
                  <a:srgbClr val="C00000"/>
                </a:solidFill>
                <a:effectLst>
                  <a:outerShdw blurRad="38100" dist="38100" dir="2700000" algn="tl">
                    <a:srgbClr val="000000">
                      <a:alpha val="43137"/>
                    </a:srgbClr>
                  </a:outerShdw>
                </a:effectLst>
              </a:rPr>
              <a:t> to the job listing</a:t>
            </a:r>
          </a:p>
          <a:p>
            <a:endParaRPr lang="en-US" sz="2000" b="1" dirty="0">
              <a:solidFill>
                <a:srgbClr val="E0EF53"/>
              </a:solidFill>
              <a:effectLst>
                <a:outerShdw blurRad="38100" dist="38100" dir="2700000" algn="tl">
                  <a:srgbClr val="000000">
                    <a:alpha val="43137"/>
                  </a:srgbClr>
                </a:outerShdw>
              </a:effectLst>
            </a:endParaRPr>
          </a:p>
          <a:p>
            <a:r>
              <a:rPr lang="en-US" sz="2000" b="1" dirty="0">
                <a:solidFill>
                  <a:schemeClr val="accent6">
                    <a:lumMod val="75000"/>
                  </a:schemeClr>
                </a:solidFill>
              </a:rPr>
              <a:t>-Reviewing your submitted </a:t>
            </a:r>
          </a:p>
          <a:p>
            <a:r>
              <a:rPr lang="en-US" sz="2000" b="1" dirty="0">
                <a:solidFill>
                  <a:schemeClr val="accent6">
                    <a:lumMod val="75000"/>
                  </a:schemeClr>
                </a:solidFill>
              </a:rPr>
              <a:t>information by clicking on </a:t>
            </a:r>
          </a:p>
          <a:p>
            <a:r>
              <a:rPr lang="en-US" sz="2000" b="1" dirty="0">
                <a:solidFill>
                  <a:schemeClr val="accent6">
                    <a:lumMod val="75000"/>
                  </a:schemeClr>
                </a:solidFill>
              </a:rPr>
              <a:t>the magnifying glass icon</a:t>
            </a:r>
          </a:p>
          <a:p>
            <a:endParaRPr lang="en-US" sz="2000" b="1" dirty="0">
              <a:solidFill>
                <a:srgbClr val="2D37B3"/>
              </a:solidFill>
              <a:effectLst>
                <a:outerShdw blurRad="38100" dist="38100" dir="2700000" algn="tl">
                  <a:srgbClr val="000000">
                    <a:alpha val="43137"/>
                  </a:srgbClr>
                </a:outerShdw>
              </a:effectLst>
            </a:endParaRPr>
          </a:p>
          <a:p>
            <a:r>
              <a:rPr lang="en-US" sz="2000" b="1" dirty="0">
                <a:solidFill>
                  <a:srgbClr val="6BA42C"/>
                </a:solidFill>
                <a:effectLst>
                  <a:outerShdw blurRad="38100" dist="38100" dir="2700000" algn="tl">
                    <a:srgbClr val="000000">
                      <a:alpha val="43137"/>
                    </a:srgbClr>
                  </a:outerShdw>
                </a:effectLst>
              </a:rPr>
              <a:t>-Withdraw your application </a:t>
            </a:r>
          </a:p>
          <a:p>
            <a:r>
              <a:rPr lang="en-US" sz="2000" b="1" dirty="0">
                <a:solidFill>
                  <a:srgbClr val="6BA42C"/>
                </a:solidFill>
                <a:effectLst>
                  <a:outerShdw blurRad="38100" dist="38100" dir="2700000" algn="tl">
                    <a:srgbClr val="000000">
                      <a:alpha val="43137"/>
                    </a:srgbClr>
                  </a:outerShdw>
                </a:effectLst>
              </a:rPr>
              <a:t>by clicking on the red X </a:t>
            </a:r>
          </a:p>
          <a:p>
            <a:r>
              <a:rPr lang="en-US" sz="2000" b="1" dirty="0">
                <a:solidFill>
                  <a:srgbClr val="6BA42C"/>
                </a:solidFill>
                <a:effectLst>
                  <a:outerShdw blurRad="38100" dist="38100" dir="2700000" algn="tl">
                    <a:srgbClr val="000000">
                      <a:alpha val="43137"/>
                    </a:srgbClr>
                  </a:outerShdw>
                </a:effectLst>
              </a:rPr>
              <a:t>button </a:t>
            </a:r>
          </a:p>
          <a:p>
            <a:endParaRPr lang="en-US" b="1" dirty="0">
              <a:solidFill>
                <a:srgbClr val="6BA42C"/>
              </a:solidFill>
              <a:effectLst>
                <a:outerShdw blurRad="38100" dist="38100" dir="2700000" algn="tl">
                  <a:srgbClr val="000000">
                    <a:alpha val="43137"/>
                  </a:srgbClr>
                </a:outerShdw>
              </a:effectLst>
            </a:endParaRPr>
          </a:p>
        </p:txBody>
      </p:sp>
      <p:pic>
        <p:nvPicPr>
          <p:cNvPr id="7" name="Picture 6">
            <a:extLst>
              <a:ext uri="{FF2B5EF4-FFF2-40B4-BE49-F238E27FC236}">
                <a16:creationId xmlns:a16="http://schemas.microsoft.com/office/drawing/2014/main" id="{3DC96E9E-6979-4499-A911-6FEAD0F0F659}"/>
              </a:ext>
            </a:extLst>
          </p:cNvPr>
          <p:cNvPicPr>
            <a:picLocks noChangeAspect="1"/>
          </p:cNvPicPr>
          <p:nvPr/>
        </p:nvPicPr>
        <p:blipFill>
          <a:blip r:embed="rId3"/>
          <a:stretch>
            <a:fillRect/>
          </a:stretch>
        </p:blipFill>
        <p:spPr>
          <a:xfrm>
            <a:off x="3574743" y="2177648"/>
            <a:ext cx="8506358" cy="4178123"/>
          </a:xfrm>
          <a:prstGeom prst="rect">
            <a:avLst/>
          </a:prstGeom>
        </p:spPr>
      </p:pic>
      <p:sp>
        <p:nvSpPr>
          <p:cNvPr id="8" name="TextBox 7">
            <a:extLst>
              <a:ext uri="{FF2B5EF4-FFF2-40B4-BE49-F238E27FC236}">
                <a16:creationId xmlns:a16="http://schemas.microsoft.com/office/drawing/2014/main" id="{8D682BDA-9C4D-42B2-B009-CA8F55204C40}"/>
              </a:ext>
            </a:extLst>
          </p:cNvPr>
          <p:cNvSpPr txBox="1"/>
          <p:nvPr/>
        </p:nvSpPr>
        <p:spPr>
          <a:xfrm>
            <a:off x="4481689" y="6378349"/>
            <a:ext cx="8444089" cy="646331"/>
          </a:xfrm>
          <a:prstGeom prst="rect">
            <a:avLst/>
          </a:prstGeom>
          <a:noFill/>
        </p:spPr>
        <p:txBody>
          <a:bodyPr wrap="square" rtlCol="0">
            <a:spAutoFit/>
          </a:bodyPr>
          <a:lstStyle/>
          <a:p>
            <a:pPr algn="just"/>
            <a:r>
              <a:rPr lang="en-US" b="1" dirty="0">
                <a:solidFill>
                  <a:srgbClr val="ACF1F5"/>
                </a:solidFill>
                <a:effectLst>
                  <a:outerShdw blurRad="38100" dist="38100" dir="2700000" algn="tl">
                    <a:srgbClr val="000000">
                      <a:alpha val="43137"/>
                    </a:srgbClr>
                  </a:outerShdw>
                </a:effectLst>
              </a:rPr>
              <a:t>Once you accept a position, Withdraw from all other applications</a:t>
            </a:r>
            <a:endParaRPr lang="en-US" b="1" dirty="0">
              <a:solidFill>
                <a:srgbClr val="6BA42C"/>
              </a:solidFill>
              <a:effectLst>
                <a:outerShdw blurRad="38100" dist="38100" dir="2700000" algn="tl">
                  <a:srgbClr val="000000">
                    <a:alpha val="43137"/>
                  </a:srgbClr>
                </a:outerShdw>
              </a:effectLst>
            </a:endParaRPr>
          </a:p>
          <a:p>
            <a:endParaRPr lang="en-US" dirty="0"/>
          </a:p>
        </p:txBody>
      </p:sp>
    </p:spTree>
    <p:extLst>
      <p:ext uri="{BB962C8B-B14F-4D97-AF65-F5344CB8AC3E}">
        <p14:creationId xmlns:p14="http://schemas.microsoft.com/office/powerpoint/2010/main" val="2433880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D3D6B"/>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195136" y="1480458"/>
            <a:ext cx="12087175" cy="29899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a:lnSpc>
                <a:spcPct val="150000"/>
              </a:lnSpc>
            </a:pPr>
            <a:r>
              <a:rPr lang="en-US" sz="6000" b="1" dirty="0">
                <a:solidFill>
                  <a:schemeClr val="bg1"/>
                </a:solidFill>
                <a:hlinkClick r:id="rId4" action="ppaction://hlinksldjump">
                  <a:extLst>
                    <a:ext uri="{A12FA001-AC4F-418D-AE19-62706E023703}">
                      <ahyp:hlinkClr xmlns:ahyp="http://schemas.microsoft.com/office/drawing/2018/hyperlinkcolor" val="tx"/>
                    </a:ext>
                  </a:extLst>
                </a:hlinkClick>
              </a:rPr>
              <a:t>d) Setting up </a:t>
            </a:r>
            <a:r>
              <a:rPr lang="en-US" sz="6000" b="1" dirty="0" err="1">
                <a:solidFill>
                  <a:schemeClr val="bg1"/>
                </a:solidFill>
                <a:hlinkClick r:id="rId4" action="ppaction://hlinksldjump">
                  <a:extLst>
                    <a:ext uri="{A12FA001-AC4F-418D-AE19-62706E023703}">
                      <ahyp:hlinkClr xmlns:ahyp="http://schemas.microsoft.com/office/drawing/2018/hyperlinkcolor" val="tx"/>
                    </a:ext>
                  </a:extLst>
                </a:hlinkClick>
              </a:rPr>
              <a:t>JobMail</a:t>
            </a:r>
            <a:r>
              <a:rPr lang="en-US" sz="6000" b="1" dirty="0">
                <a:solidFill>
                  <a:schemeClr val="bg1"/>
                </a:solidFill>
                <a:hlinkClick r:id="rId4" action="ppaction://hlinksldjump">
                  <a:extLst>
                    <a:ext uri="{A12FA001-AC4F-418D-AE19-62706E023703}">
                      <ahyp:hlinkClr xmlns:ahyp="http://schemas.microsoft.com/office/drawing/2018/hyperlinkcolor" val="tx"/>
                    </a:ext>
                  </a:extLst>
                </a:hlinkClick>
              </a:rPr>
              <a:t> notifications</a:t>
            </a:r>
            <a:endParaRPr lang="en-US" sz="6000" b="1" dirty="0">
              <a:solidFill>
                <a:schemeClr val="bg1"/>
              </a:solidFill>
            </a:endParaRPr>
          </a:p>
        </p:txBody>
      </p:sp>
      <p:sp>
        <p:nvSpPr>
          <p:cNvPr id="4" name="Rectangle: Top Corners One Rounded and One Snipped 3">
            <a:hlinkClick r:id="rId5"/>
            <a:extLst>
              <a:ext uri="{FF2B5EF4-FFF2-40B4-BE49-F238E27FC236}">
                <a16:creationId xmlns:a16="http://schemas.microsoft.com/office/drawing/2014/main" id="{71EB97E9-1709-474F-9692-FF694022F8DC}"/>
              </a:ext>
            </a:extLst>
          </p:cNvPr>
          <p:cNvSpPr/>
          <p:nvPr/>
        </p:nvSpPr>
        <p:spPr>
          <a:xfrm>
            <a:off x="8186059" y="4717142"/>
            <a:ext cx="2583542" cy="928915"/>
          </a:xfrm>
          <a:prstGeom prst="snip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5">
                    <a:lumMod val="10000"/>
                  </a:schemeClr>
                </a:solidFill>
                <a:latin typeface="+mj-lt"/>
              </a:rPr>
              <a:t>Jobx Link</a:t>
            </a:r>
          </a:p>
        </p:txBody>
      </p:sp>
    </p:spTree>
    <p:extLst>
      <p:ext uri="{BB962C8B-B14F-4D97-AF65-F5344CB8AC3E}">
        <p14:creationId xmlns:p14="http://schemas.microsoft.com/office/powerpoint/2010/main" val="1000613352"/>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D3D6B"/>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164105" y="-22948"/>
            <a:ext cx="10515600" cy="16733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a:lnSpc>
                <a:spcPct val="150000"/>
              </a:lnSpc>
            </a:pPr>
            <a:r>
              <a:rPr lang="en-US" sz="3200" b="1" dirty="0">
                <a:solidFill>
                  <a:schemeClr val="bg1"/>
                </a:solidFill>
                <a:hlinkClick r:id="rId4" action="ppaction://hlinksldjump">
                  <a:extLst>
                    <a:ext uri="{A12FA001-AC4F-418D-AE19-62706E023703}">
                      <ahyp:hlinkClr xmlns:ahyp="http://schemas.microsoft.com/office/drawing/2018/hyperlinkcolor" val="tx"/>
                    </a:ext>
                  </a:extLst>
                </a:hlinkClick>
              </a:rPr>
              <a:t>d) Setting up </a:t>
            </a:r>
            <a:r>
              <a:rPr lang="en-US" sz="3200" b="1" dirty="0" err="1">
                <a:solidFill>
                  <a:schemeClr val="bg1"/>
                </a:solidFill>
                <a:hlinkClick r:id="rId4" action="ppaction://hlinksldjump">
                  <a:extLst>
                    <a:ext uri="{A12FA001-AC4F-418D-AE19-62706E023703}">
                      <ahyp:hlinkClr xmlns:ahyp="http://schemas.microsoft.com/office/drawing/2018/hyperlinkcolor" val="tx"/>
                    </a:ext>
                  </a:extLst>
                </a:hlinkClick>
              </a:rPr>
              <a:t>JobMail</a:t>
            </a:r>
            <a:r>
              <a:rPr lang="en-US" sz="3200" b="1" dirty="0">
                <a:solidFill>
                  <a:schemeClr val="bg1"/>
                </a:solidFill>
                <a:hlinkClick r:id="rId4" action="ppaction://hlinksldjump">
                  <a:extLst>
                    <a:ext uri="{A12FA001-AC4F-418D-AE19-62706E023703}">
                      <ahyp:hlinkClr xmlns:ahyp="http://schemas.microsoft.com/office/drawing/2018/hyperlinkcolor" val="tx"/>
                    </a:ext>
                  </a:extLst>
                </a:hlinkClick>
              </a:rPr>
              <a:t> notifications</a:t>
            </a:r>
            <a:endParaRPr lang="en-US" sz="3200" b="1" dirty="0">
              <a:solidFill>
                <a:schemeClr val="bg1"/>
              </a:solidFill>
            </a:endParaRPr>
          </a:p>
          <a:p>
            <a:endParaRPr lang="en-US" sz="2800" dirty="0">
              <a:latin typeface="+mj-lt"/>
            </a:endParaRPr>
          </a:p>
        </p:txBody>
      </p:sp>
      <p:sp>
        <p:nvSpPr>
          <p:cNvPr id="2" name="TextBox 1">
            <a:extLst>
              <a:ext uri="{FF2B5EF4-FFF2-40B4-BE49-F238E27FC236}">
                <a16:creationId xmlns:a16="http://schemas.microsoft.com/office/drawing/2014/main" id="{EB5455E9-22FF-4FD0-94FC-CD101CEC134F}"/>
              </a:ext>
            </a:extLst>
          </p:cNvPr>
          <p:cNvSpPr txBox="1"/>
          <p:nvPr/>
        </p:nvSpPr>
        <p:spPr>
          <a:xfrm>
            <a:off x="327378" y="1399822"/>
            <a:ext cx="11537244" cy="3416320"/>
          </a:xfrm>
          <a:prstGeom prst="rect">
            <a:avLst/>
          </a:prstGeom>
          <a:noFill/>
        </p:spPr>
        <p:txBody>
          <a:bodyPr wrap="square" rtlCol="0">
            <a:spAutoFit/>
          </a:bodyPr>
          <a:lstStyle/>
          <a:p>
            <a:r>
              <a:rPr lang="en-US" dirty="0" err="1">
                <a:solidFill>
                  <a:schemeClr val="bg1"/>
                </a:solidFill>
              </a:rPr>
              <a:t>JobMailis</a:t>
            </a:r>
            <a:r>
              <a:rPr lang="en-US" dirty="0">
                <a:solidFill>
                  <a:schemeClr val="bg1"/>
                </a:solidFill>
              </a:rPr>
              <a:t> a system that notifies you automatically by e-mail when jobs of interest to you are posted. To enable </a:t>
            </a:r>
            <a:r>
              <a:rPr lang="en-US" dirty="0" err="1">
                <a:solidFill>
                  <a:schemeClr val="bg1"/>
                </a:solidFill>
              </a:rPr>
              <a:t>JobMail</a:t>
            </a:r>
            <a:r>
              <a:rPr lang="en-US" dirty="0">
                <a:solidFill>
                  <a:schemeClr val="bg1"/>
                </a:solidFill>
              </a:rPr>
              <a:t>, you must complete a </a:t>
            </a:r>
            <a:r>
              <a:rPr lang="en-US" dirty="0" err="1">
                <a:solidFill>
                  <a:schemeClr val="bg1"/>
                </a:solidFill>
              </a:rPr>
              <a:t>JobMail</a:t>
            </a:r>
            <a:r>
              <a:rPr lang="en-US" dirty="0">
                <a:solidFill>
                  <a:schemeClr val="bg1"/>
                </a:solidFill>
              </a:rPr>
              <a:t> subscription defining what types of  jobs interest you. Once you’ve updated your subscription, if  any attribute of  a new job being listed matches your subscription attributes, you will receive e-mail from the system.</a:t>
            </a:r>
          </a:p>
          <a:p>
            <a:r>
              <a:rPr lang="en-US" dirty="0">
                <a:solidFill>
                  <a:schemeClr val="bg1"/>
                </a:solidFill>
              </a:rPr>
              <a:t>Know that when you set your subscription attributes, there may still be jobs on the site that match your interest but are not included in your e-mail notifications if supervisors do not opt into </a:t>
            </a:r>
            <a:r>
              <a:rPr lang="en-US" dirty="0" err="1">
                <a:solidFill>
                  <a:schemeClr val="bg1"/>
                </a:solidFill>
              </a:rPr>
              <a:t>JobMail</a:t>
            </a:r>
            <a:r>
              <a:rPr lang="en-US" dirty="0">
                <a:solidFill>
                  <a:schemeClr val="bg1"/>
                </a:solidFill>
              </a:rPr>
              <a:t>.</a:t>
            </a:r>
          </a:p>
          <a:p>
            <a:endParaRPr lang="en-US" dirty="0">
              <a:solidFill>
                <a:schemeClr val="bg1"/>
              </a:solidFill>
            </a:endParaRPr>
          </a:p>
          <a:p>
            <a:r>
              <a:rPr lang="en-US" dirty="0">
                <a:solidFill>
                  <a:schemeClr val="bg1"/>
                </a:solidFill>
              </a:rPr>
              <a:t>Instructions:</a:t>
            </a:r>
          </a:p>
          <a:p>
            <a:r>
              <a:rPr lang="en-US" dirty="0">
                <a:solidFill>
                  <a:schemeClr val="bg1"/>
                </a:solidFill>
              </a:rPr>
              <a:t>In the Student Dashboard:</a:t>
            </a:r>
          </a:p>
          <a:p>
            <a:r>
              <a:rPr lang="en-US" dirty="0">
                <a:solidFill>
                  <a:schemeClr val="bg1"/>
                </a:solidFill>
              </a:rPr>
              <a:t>-Mouse over the “Students” tab at the top of  the page</a:t>
            </a:r>
          </a:p>
          <a:p>
            <a:r>
              <a:rPr lang="en-US" dirty="0">
                <a:solidFill>
                  <a:schemeClr val="bg1"/>
                </a:solidFill>
              </a:rPr>
              <a:t>-Navigate to the My </a:t>
            </a:r>
            <a:r>
              <a:rPr lang="en-US" dirty="0" err="1">
                <a:solidFill>
                  <a:schemeClr val="bg1"/>
                </a:solidFill>
              </a:rPr>
              <a:t>JobMail</a:t>
            </a:r>
            <a:r>
              <a:rPr lang="en-US" dirty="0">
                <a:solidFill>
                  <a:schemeClr val="bg1"/>
                </a:solidFill>
              </a:rPr>
              <a:t> option</a:t>
            </a:r>
          </a:p>
          <a:p>
            <a:r>
              <a:rPr lang="en-US" dirty="0">
                <a:solidFill>
                  <a:schemeClr val="bg1"/>
                </a:solidFill>
              </a:rPr>
              <a:t>-Click the link to navigate to the </a:t>
            </a:r>
            <a:r>
              <a:rPr lang="en-US" dirty="0" err="1">
                <a:solidFill>
                  <a:schemeClr val="bg1"/>
                </a:solidFill>
              </a:rPr>
              <a:t>JobMail</a:t>
            </a:r>
            <a:r>
              <a:rPr lang="en-US" dirty="0">
                <a:solidFill>
                  <a:schemeClr val="bg1"/>
                </a:solidFill>
              </a:rPr>
              <a:t> page </a:t>
            </a:r>
          </a:p>
        </p:txBody>
      </p:sp>
      <p:pic>
        <p:nvPicPr>
          <p:cNvPr id="5" name="Picture 4">
            <a:extLst>
              <a:ext uri="{FF2B5EF4-FFF2-40B4-BE49-F238E27FC236}">
                <a16:creationId xmlns:a16="http://schemas.microsoft.com/office/drawing/2014/main" id="{4666A319-4F81-4D39-A076-3E25E21F8AC8}"/>
              </a:ext>
            </a:extLst>
          </p:cNvPr>
          <p:cNvPicPr>
            <a:picLocks noChangeAspect="1"/>
          </p:cNvPicPr>
          <p:nvPr/>
        </p:nvPicPr>
        <p:blipFill>
          <a:blip r:embed="rId5"/>
          <a:stretch>
            <a:fillRect/>
          </a:stretch>
        </p:blipFill>
        <p:spPr>
          <a:xfrm>
            <a:off x="6295672" y="3239754"/>
            <a:ext cx="3619500" cy="3152775"/>
          </a:xfrm>
          <a:prstGeom prst="rect">
            <a:avLst/>
          </a:prstGeom>
        </p:spPr>
      </p:pic>
    </p:spTree>
    <p:extLst>
      <p:ext uri="{BB962C8B-B14F-4D97-AF65-F5344CB8AC3E}">
        <p14:creationId xmlns:p14="http://schemas.microsoft.com/office/powerpoint/2010/main" val="2532177949"/>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D3D6B"/>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164105" y="-22948"/>
            <a:ext cx="10515600" cy="16733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a:lnSpc>
                <a:spcPct val="150000"/>
              </a:lnSpc>
            </a:pPr>
            <a:r>
              <a:rPr lang="en-US" sz="3200" b="1" dirty="0">
                <a:solidFill>
                  <a:schemeClr val="bg1"/>
                </a:solidFill>
                <a:hlinkClick r:id="rId4" action="ppaction://hlinksldjump">
                  <a:extLst>
                    <a:ext uri="{A12FA001-AC4F-418D-AE19-62706E023703}">
                      <ahyp:hlinkClr xmlns:ahyp="http://schemas.microsoft.com/office/drawing/2018/hyperlinkcolor" val="tx"/>
                    </a:ext>
                  </a:extLst>
                </a:hlinkClick>
              </a:rPr>
              <a:t>d) Setting up </a:t>
            </a:r>
            <a:r>
              <a:rPr lang="en-US" sz="3200" b="1" dirty="0" err="1">
                <a:solidFill>
                  <a:schemeClr val="bg1"/>
                </a:solidFill>
                <a:hlinkClick r:id="rId4" action="ppaction://hlinksldjump">
                  <a:extLst>
                    <a:ext uri="{A12FA001-AC4F-418D-AE19-62706E023703}">
                      <ahyp:hlinkClr xmlns:ahyp="http://schemas.microsoft.com/office/drawing/2018/hyperlinkcolor" val="tx"/>
                    </a:ext>
                  </a:extLst>
                </a:hlinkClick>
              </a:rPr>
              <a:t>JobMail</a:t>
            </a:r>
            <a:r>
              <a:rPr lang="en-US" sz="3200" b="1" dirty="0">
                <a:solidFill>
                  <a:schemeClr val="bg1"/>
                </a:solidFill>
                <a:hlinkClick r:id="rId4" action="ppaction://hlinksldjump">
                  <a:extLst>
                    <a:ext uri="{A12FA001-AC4F-418D-AE19-62706E023703}">
                      <ahyp:hlinkClr xmlns:ahyp="http://schemas.microsoft.com/office/drawing/2018/hyperlinkcolor" val="tx"/>
                    </a:ext>
                  </a:extLst>
                </a:hlinkClick>
              </a:rPr>
              <a:t> notifications</a:t>
            </a:r>
            <a:endParaRPr lang="en-US" sz="3200" b="1" dirty="0">
              <a:solidFill>
                <a:schemeClr val="bg1"/>
              </a:solidFill>
            </a:endParaRPr>
          </a:p>
          <a:p>
            <a:endParaRPr lang="en-US" sz="2800" dirty="0">
              <a:latin typeface="+mj-lt"/>
            </a:endParaRPr>
          </a:p>
        </p:txBody>
      </p:sp>
      <p:sp>
        <p:nvSpPr>
          <p:cNvPr id="2" name="TextBox 1">
            <a:extLst>
              <a:ext uri="{FF2B5EF4-FFF2-40B4-BE49-F238E27FC236}">
                <a16:creationId xmlns:a16="http://schemas.microsoft.com/office/drawing/2014/main" id="{EECA49C1-8E5E-4506-9763-C0DD322BFF80}"/>
              </a:ext>
            </a:extLst>
          </p:cNvPr>
          <p:cNvSpPr txBox="1"/>
          <p:nvPr/>
        </p:nvSpPr>
        <p:spPr>
          <a:xfrm>
            <a:off x="164105" y="1365956"/>
            <a:ext cx="11863789" cy="5355312"/>
          </a:xfrm>
          <a:prstGeom prst="rect">
            <a:avLst/>
          </a:prstGeom>
          <a:noFill/>
        </p:spPr>
        <p:txBody>
          <a:bodyPr wrap="square" rtlCol="0">
            <a:spAutoFit/>
          </a:bodyPr>
          <a:lstStyle/>
          <a:p>
            <a:r>
              <a:rPr lang="en-US" dirty="0">
                <a:solidFill>
                  <a:schemeClr val="bg1"/>
                </a:solidFill>
              </a:rPr>
              <a:t>In the </a:t>
            </a:r>
            <a:r>
              <a:rPr lang="en-US" dirty="0" err="1">
                <a:solidFill>
                  <a:schemeClr val="bg1"/>
                </a:solidFill>
              </a:rPr>
              <a:t>JobMail</a:t>
            </a:r>
            <a:r>
              <a:rPr lang="en-US" dirty="0">
                <a:solidFill>
                  <a:schemeClr val="bg1"/>
                </a:solidFill>
              </a:rPr>
              <a:t> Dashboard, click the</a:t>
            </a:r>
          </a:p>
          <a:p>
            <a:r>
              <a:rPr lang="en-US" dirty="0">
                <a:solidFill>
                  <a:schemeClr val="bg1"/>
                </a:solidFill>
              </a:rPr>
              <a:t> link to “Add New Subscription” link</a:t>
            </a:r>
          </a:p>
          <a:p>
            <a:r>
              <a:rPr lang="en-US" dirty="0">
                <a:solidFill>
                  <a:schemeClr val="bg1"/>
                </a:solidFill>
              </a:rPr>
              <a:t>to add a subscription. Please note that</a:t>
            </a:r>
          </a:p>
          <a:p>
            <a:r>
              <a:rPr lang="en-US" dirty="0">
                <a:solidFill>
                  <a:schemeClr val="bg1"/>
                </a:solidFill>
              </a:rPr>
              <a:t>you do not have to apply to a certain</a:t>
            </a:r>
          </a:p>
          <a:p>
            <a:r>
              <a:rPr lang="en-US" dirty="0">
                <a:solidFill>
                  <a:schemeClr val="bg1"/>
                </a:solidFill>
              </a:rPr>
              <a:t>job or job type in order to subscribe</a:t>
            </a:r>
          </a:p>
          <a:p>
            <a:r>
              <a:rPr lang="en-US" dirty="0">
                <a:solidFill>
                  <a:schemeClr val="bg1"/>
                </a:solidFill>
              </a:rPr>
              <a:t>to the </a:t>
            </a:r>
            <a:r>
              <a:rPr lang="en-US" dirty="0" err="1">
                <a:solidFill>
                  <a:schemeClr val="bg1"/>
                </a:solidFill>
              </a:rPr>
              <a:t>JobMail</a:t>
            </a:r>
            <a:r>
              <a:rPr lang="en-US" dirty="0">
                <a:solidFill>
                  <a:schemeClr val="bg1"/>
                </a:solidFill>
              </a:rPr>
              <a:t> messaging regarding</a:t>
            </a:r>
          </a:p>
          <a:p>
            <a:r>
              <a:rPr lang="en-US" dirty="0">
                <a:solidFill>
                  <a:schemeClr val="bg1"/>
                </a:solidFill>
              </a:rPr>
              <a:t>similar positions</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pPr algn="r"/>
            <a:endParaRPr lang="en-US" dirty="0">
              <a:solidFill>
                <a:schemeClr val="bg1"/>
              </a:solidFill>
            </a:endParaRPr>
          </a:p>
          <a:p>
            <a:pPr algn="r"/>
            <a:r>
              <a:rPr lang="en-US" dirty="0">
                <a:solidFill>
                  <a:schemeClr val="bg1"/>
                </a:solidFill>
              </a:rPr>
              <a:t>Once you’ve subscribed, you’ll receive new options to</a:t>
            </a:r>
          </a:p>
          <a:p>
            <a:pPr algn="r"/>
            <a:r>
              <a:rPr lang="en-US" dirty="0">
                <a:solidFill>
                  <a:schemeClr val="bg1"/>
                </a:solidFill>
              </a:rPr>
              <a:t> delete the subscription, or to refine the subscription by selecting</a:t>
            </a:r>
          </a:p>
          <a:p>
            <a:pPr algn="r"/>
            <a:r>
              <a:rPr lang="en-US" dirty="0">
                <a:solidFill>
                  <a:schemeClr val="bg1"/>
                </a:solidFill>
              </a:rPr>
              <a:t> specific employer(s), category(s), and/or time frame(s) of  interest.  </a:t>
            </a:r>
          </a:p>
          <a:p>
            <a:pPr algn="r"/>
            <a:r>
              <a:rPr lang="en-US" dirty="0">
                <a:solidFill>
                  <a:schemeClr val="bg1"/>
                </a:solidFill>
              </a:rPr>
              <a:t>You will only be messaged if  change occur to positions corresponding FWS positions</a:t>
            </a:r>
          </a:p>
        </p:txBody>
      </p:sp>
      <p:pic>
        <p:nvPicPr>
          <p:cNvPr id="4" name="Picture 3">
            <a:extLst>
              <a:ext uri="{FF2B5EF4-FFF2-40B4-BE49-F238E27FC236}">
                <a16:creationId xmlns:a16="http://schemas.microsoft.com/office/drawing/2014/main" id="{CA9D2610-34BB-4497-A2EE-05F52AEF52BA}"/>
              </a:ext>
            </a:extLst>
          </p:cNvPr>
          <p:cNvPicPr>
            <a:picLocks noChangeAspect="1"/>
          </p:cNvPicPr>
          <p:nvPr/>
        </p:nvPicPr>
        <p:blipFill>
          <a:blip r:embed="rId5"/>
          <a:stretch>
            <a:fillRect/>
          </a:stretch>
        </p:blipFill>
        <p:spPr>
          <a:xfrm>
            <a:off x="4006998" y="1365956"/>
            <a:ext cx="8185002" cy="2858381"/>
          </a:xfrm>
          <a:prstGeom prst="rect">
            <a:avLst/>
          </a:prstGeom>
        </p:spPr>
      </p:pic>
      <p:pic>
        <p:nvPicPr>
          <p:cNvPr id="6" name="Picture 5">
            <a:extLst>
              <a:ext uri="{FF2B5EF4-FFF2-40B4-BE49-F238E27FC236}">
                <a16:creationId xmlns:a16="http://schemas.microsoft.com/office/drawing/2014/main" id="{20D38143-049C-4B64-BE3D-72E434A148A4}"/>
              </a:ext>
            </a:extLst>
          </p:cNvPr>
          <p:cNvPicPr>
            <a:picLocks noChangeAspect="1"/>
          </p:cNvPicPr>
          <p:nvPr/>
        </p:nvPicPr>
        <p:blipFill>
          <a:blip r:embed="rId6"/>
          <a:stretch>
            <a:fillRect/>
          </a:stretch>
        </p:blipFill>
        <p:spPr>
          <a:xfrm>
            <a:off x="309387" y="4681506"/>
            <a:ext cx="3219450" cy="1238250"/>
          </a:xfrm>
          <a:prstGeom prst="rect">
            <a:avLst/>
          </a:prstGeom>
        </p:spPr>
      </p:pic>
      <p:pic>
        <p:nvPicPr>
          <p:cNvPr id="8" name="Picture 7">
            <a:extLst>
              <a:ext uri="{FF2B5EF4-FFF2-40B4-BE49-F238E27FC236}">
                <a16:creationId xmlns:a16="http://schemas.microsoft.com/office/drawing/2014/main" id="{D52ACEEC-D1FF-48EB-BA6C-53ABB7E67848}"/>
              </a:ext>
            </a:extLst>
          </p:cNvPr>
          <p:cNvPicPr>
            <a:picLocks noChangeAspect="1"/>
          </p:cNvPicPr>
          <p:nvPr/>
        </p:nvPicPr>
        <p:blipFill>
          <a:blip r:embed="rId7"/>
          <a:stretch>
            <a:fillRect/>
          </a:stretch>
        </p:blipFill>
        <p:spPr>
          <a:xfrm>
            <a:off x="309387" y="5919756"/>
            <a:ext cx="4124325" cy="428625"/>
          </a:xfrm>
          <a:prstGeom prst="rect">
            <a:avLst/>
          </a:prstGeom>
        </p:spPr>
      </p:pic>
    </p:spTree>
    <p:extLst>
      <p:ext uri="{BB962C8B-B14F-4D97-AF65-F5344CB8AC3E}">
        <p14:creationId xmlns:p14="http://schemas.microsoft.com/office/powerpoint/2010/main" val="3275163885"/>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D37B3"/>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329565" y="192162"/>
            <a:ext cx="10515600" cy="7743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a:lnSpc>
                <a:spcPct val="150000"/>
              </a:lnSpc>
            </a:pPr>
            <a:endParaRPr lang="en-US" sz="2800" dirty="0">
              <a:solidFill>
                <a:schemeClr val="bg1"/>
              </a:solidFill>
            </a:endParaRPr>
          </a:p>
        </p:txBody>
      </p:sp>
      <p:sp>
        <p:nvSpPr>
          <p:cNvPr id="3" name="Title 1">
            <a:extLst>
              <a:ext uri="{FF2B5EF4-FFF2-40B4-BE49-F238E27FC236}">
                <a16:creationId xmlns:a16="http://schemas.microsoft.com/office/drawing/2014/main" id="{24266AB8-26DB-41AE-8C47-ED8953AA45C2}"/>
              </a:ext>
            </a:extLst>
          </p:cNvPr>
          <p:cNvSpPr txBox="1">
            <a:spLocks/>
          </p:cNvSpPr>
          <p:nvPr/>
        </p:nvSpPr>
        <p:spPr>
          <a:xfrm>
            <a:off x="-203200" y="1480458"/>
            <a:ext cx="12395200" cy="29899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algn="ctr">
              <a:lnSpc>
                <a:spcPct val="150000"/>
              </a:lnSpc>
            </a:pPr>
            <a:r>
              <a:rPr lang="en-US" sz="4800" b="1" dirty="0">
                <a:solidFill>
                  <a:srgbClr val="C8DC07"/>
                </a:solidFill>
              </a:rPr>
              <a:t>e) Interviewing and accepting an offer of employment</a:t>
            </a:r>
          </a:p>
        </p:txBody>
      </p:sp>
      <p:sp>
        <p:nvSpPr>
          <p:cNvPr id="5" name="Rectangle: Top Corners One Rounded and One Snipped 4">
            <a:hlinkClick r:id="rId3"/>
            <a:extLst>
              <a:ext uri="{FF2B5EF4-FFF2-40B4-BE49-F238E27FC236}">
                <a16:creationId xmlns:a16="http://schemas.microsoft.com/office/drawing/2014/main" id="{B7E88F29-3461-4158-A59C-F2602C461A8C}"/>
              </a:ext>
            </a:extLst>
          </p:cNvPr>
          <p:cNvSpPr/>
          <p:nvPr/>
        </p:nvSpPr>
        <p:spPr>
          <a:xfrm>
            <a:off x="8261623" y="4913084"/>
            <a:ext cx="2583542" cy="928915"/>
          </a:xfrm>
          <a:prstGeom prst="snipRoundRect">
            <a:avLst/>
          </a:prstGeom>
          <a:solidFill>
            <a:srgbClr val="C8DC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5">
                    <a:lumMod val="10000"/>
                  </a:schemeClr>
                </a:solidFill>
                <a:latin typeface="+mj-lt"/>
              </a:rPr>
              <a:t>Jobx Link</a:t>
            </a:r>
          </a:p>
        </p:txBody>
      </p:sp>
    </p:spTree>
    <p:extLst>
      <p:ext uri="{BB962C8B-B14F-4D97-AF65-F5344CB8AC3E}">
        <p14:creationId xmlns:p14="http://schemas.microsoft.com/office/powerpoint/2010/main" val="1802026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D37B3"/>
        </a:solidFill>
        <a:effectLst/>
      </p:bgPr>
    </p:bg>
    <p:spTree>
      <p:nvGrpSpPr>
        <p:cNvPr id="1" name=""/>
        <p:cNvGrpSpPr/>
        <p:nvPr/>
      </p:nvGrpSpPr>
      <p:grpSpPr>
        <a:xfrm>
          <a:off x="0" y="0"/>
          <a:ext cx="0" cy="0"/>
          <a:chOff x="0" y="0"/>
          <a:chExt cx="0" cy="0"/>
        </a:xfrm>
      </p:grpSpPr>
      <p:pic>
        <p:nvPicPr>
          <p:cNvPr id="5" name="Picture 4" descr="Chemistry students doing an experiment">
            <a:extLst>
              <a:ext uri="{FF2B5EF4-FFF2-40B4-BE49-F238E27FC236}">
                <a16:creationId xmlns:a16="http://schemas.microsoft.com/office/drawing/2014/main" id="{629B3D16-7559-4E66-A7B4-C4AC0750A8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76426" y="2989752"/>
            <a:ext cx="4486009" cy="2989942"/>
          </a:xfrm>
          <a:prstGeom prst="rect">
            <a:avLst/>
          </a:prstGeom>
        </p:spPr>
      </p:pic>
      <p:sp>
        <p:nvSpPr>
          <p:cNvPr id="18" name="Title 1"/>
          <p:cNvSpPr txBox="1">
            <a:spLocks/>
          </p:cNvSpPr>
          <p:nvPr/>
        </p:nvSpPr>
        <p:spPr>
          <a:xfrm>
            <a:off x="329565" y="192162"/>
            <a:ext cx="10515600" cy="7743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a:lnSpc>
                <a:spcPct val="150000"/>
              </a:lnSpc>
            </a:pPr>
            <a:endParaRPr lang="en-US" sz="2800" dirty="0">
              <a:solidFill>
                <a:schemeClr val="bg1"/>
              </a:solidFill>
            </a:endParaRPr>
          </a:p>
        </p:txBody>
      </p:sp>
      <p:sp>
        <p:nvSpPr>
          <p:cNvPr id="3" name="Title 1">
            <a:extLst>
              <a:ext uri="{FF2B5EF4-FFF2-40B4-BE49-F238E27FC236}">
                <a16:creationId xmlns:a16="http://schemas.microsoft.com/office/drawing/2014/main" id="{24266AB8-26DB-41AE-8C47-ED8953AA45C2}"/>
              </a:ext>
            </a:extLst>
          </p:cNvPr>
          <p:cNvSpPr txBox="1">
            <a:spLocks/>
          </p:cNvSpPr>
          <p:nvPr/>
        </p:nvSpPr>
        <p:spPr>
          <a:xfrm>
            <a:off x="-2447553" y="-1098010"/>
            <a:ext cx="12395200" cy="29899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algn="ctr">
              <a:lnSpc>
                <a:spcPct val="150000"/>
              </a:lnSpc>
            </a:pPr>
            <a:r>
              <a:rPr lang="en-US" sz="2400" b="1" dirty="0">
                <a:solidFill>
                  <a:srgbClr val="C8DC07"/>
                </a:solidFill>
              </a:rPr>
              <a:t>e) Interviewing and accepting an offer of employment</a:t>
            </a:r>
          </a:p>
        </p:txBody>
      </p:sp>
      <p:sp>
        <p:nvSpPr>
          <p:cNvPr id="2" name="TextBox 1">
            <a:extLst>
              <a:ext uri="{FF2B5EF4-FFF2-40B4-BE49-F238E27FC236}">
                <a16:creationId xmlns:a16="http://schemas.microsoft.com/office/drawing/2014/main" id="{3075A0DF-D494-4E6B-9DD3-6B0CC24F52F0}"/>
              </a:ext>
            </a:extLst>
          </p:cNvPr>
          <p:cNvSpPr txBox="1"/>
          <p:nvPr/>
        </p:nvSpPr>
        <p:spPr>
          <a:xfrm>
            <a:off x="329565" y="1033527"/>
            <a:ext cx="10884310" cy="5632311"/>
          </a:xfrm>
          <a:prstGeom prst="rect">
            <a:avLst/>
          </a:prstGeom>
          <a:noFill/>
        </p:spPr>
        <p:txBody>
          <a:bodyPr wrap="square" rtlCol="0">
            <a:spAutoFit/>
          </a:bodyPr>
          <a:lstStyle/>
          <a:p>
            <a:r>
              <a:rPr lang="en-US" b="1" dirty="0">
                <a:solidFill>
                  <a:srgbClr val="C8DC07"/>
                </a:solidFill>
              </a:rPr>
              <a:t>Interviews are conducted by supervisors based on the </a:t>
            </a:r>
            <a:r>
              <a:rPr lang="en-US" b="1" dirty="0" err="1">
                <a:solidFill>
                  <a:srgbClr val="C8DC07"/>
                </a:solidFill>
              </a:rPr>
              <a:t>JobX</a:t>
            </a:r>
            <a:r>
              <a:rPr lang="en-US" b="1" dirty="0">
                <a:solidFill>
                  <a:srgbClr val="C8DC07"/>
                </a:solidFill>
              </a:rPr>
              <a:t> application to ensure the position is a good fit for everyone involved.</a:t>
            </a:r>
          </a:p>
          <a:p>
            <a:r>
              <a:rPr lang="en-US" b="1" dirty="0">
                <a:solidFill>
                  <a:srgbClr val="C8DC07"/>
                </a:solidFill>
              </a:rPr>
              <a:t>They can be conducted via phone, over the web, or in person.</a:t>
            </a:r>
          </a:p>
          <a:p>
            <a:r>
              <a:rPr lang="en-US" b="1" dirty="0">
                <a:solidFill>
                  <a:srgbClr val="C8DC07"/>
                </a:solidFill>
              </a:rPr>
              <a:t>Most students participate in 1-4 interviews before finding the right position.</a:t>
            </a:r>
          </a:p>
          <a:p>
            <a:r>
              <a:rPr lang="en-US" b="1" dirty="0">
                <a:solidFill>
                  <a:srgbClr val="C8DC07"/>
                </a:solidFill>
              </a:rPr>
              <a:t>*Continuing students returning to the same position can bypass the interview, if  their supervisor chooses to do so*</a:t>
            </a:r>
          </a:p>
          <a:p>
            <a:endParaRPr lang="en-US" b="1" dirty="0">
              <a:solidFill>
                <a:srgbClr val="C8DC07"/>
              </a:solidFill>
            </a:endParaRPr>
          </a:p>
          <a:p>
            <a:endParaRPr lang="en-US" b="1" dirty="0">
              <a:solidFill>
                <a:srgbClr val="C8DC07"/>
              </a:solidFill>
            </a:endParaRPr>
          </a:p>
          <a:p>
            <a:r>
              <a:rPr lang="en-US" b="1" dirty="0">
                <a:solidFill>
                  <a:srgbClr val="C8DC07"/>
                </a:solidFill>
              </a:rPr>
              <a:t>Once you receive an offer, you’ll want to respond quickly.  Most </a:t>
            </a:r>
          </a:p>
          <a:p>
            <a:r>
              <a:rPr lang="en-US" b="1" dirty="0">
                <a:solidFill>
                  <a:srgbClr val="C8DC07"/>
                </a:solidFill>
              </a:rPr>
              <a:t>supervisors prefer that you provide them an official acceptance</a:t>
            </a:r>
          </a:p>
          <a:p>
            <a:r>
              <a:rPr lang="en-US" b="1" dirty="0">
                <a:solidFill>
                  <a:srgbClr val="C8DC07"/>
                </a:solidFill>
              </a:rPr>
              <a:t>notice in writing, but some may be fine with a phone call.  Be sure </a:t>
            </a:r>
          </a:p>
          <a:p>
            <a:r>
              <a:rPr lang="en-US" b="1" dirty="0">
                <a:solidFill>
                  <a:srgbClr val="C8DC07"/>
                </a:solidFill>
              </a:rPr>
              <a:t>to ask!•Once you have accepted, an offer of  employment, please ask</a:t>
            </a:r>
          </a:p>
          <a:p>
            <a:r>
              <a:rPr lang="en-US" b="1" dirty="0">
                <a:solidFill>
                  <a:srgbClr val="C8DC07"/>
                </a:solidFill>
              </a:rPr>
              <a:t>your supervisor to set up an appointment for you to meet with the </a:t>
            </a:r>
          </a:p>
          <a:p>
            <a:r>
              <a:rPr lang="en-US" b="1" dirty="0">
                <a:solidFill>
                  <a:srgbClr val="C8DC07"/>
                </a:solidFill>
              </a:rPr>
              <a:t>hiring department’s HR representative on or before your first date of</a:t>
            </a:r>
          </a:p>
          <a:p>
            <a:r>
              <a:rPr lang="en-US" b="1" dirty="0">
                <a:solidFill>
                  <a:srgbClr val="C8DC07"/>
                </a:solidFill>
              </a:rPr>
              <a:t>work</a:t>
            </a:r>
          </a:p>
          <a:p>
            <a:endParaRPr lang="en-US" b="1" dirty="0">
              <a:solidFill>
                <a:srgbClr val="C8DC07"/>
              </a:solidFill>
            </a:endParaRPr>
          </a:p>
          <a:p>
            <a:r>
              <a:rPr lang="en-US" b="1" dirty="0">
                <a:solidFill>
                  <a:srgbClr val="C8DC07"/>
                </a:solidFill>
              </a:rPr>
              <a:t>After accepting an offer, you should withdraw all other job applications! </a:t>
            </a:r>
          </a:p>
          <a:p>
            <a:endParaRPr lang="en-US" b="1" dirty="0">
              <a:solidFill>
                <a:srgbClr val="C8DC07"/>
              </a:solidFill>
            </a:endParaRPr>
          </a:p>
          <a:p>
            <a:endParaRPr lang="en-US" b="1" dirty="0">
              <a:solidFill>
                <a:srgbClr val="C8DC07"/>
              </a:solidFill>
            </a:endParaRPr>
          </a:p>
          <a:p>
            <a:r>
              <a:rPr lang="en-US" b="1" dirty="0">
                <a:solidFill>
                  <a:srgbClr val="C8DC07"/>
                </a:solidFill>
              </a:rPr>
              <a:t> </a:t>
            </a:r>
          </a:p>
        </p:txBody>
      </p:sp>
    </p:spTree>
    <p:extLst>
      <p:ext uri="{BB962C8B-B14F-4D97-AF65-F5344CB8AC3E}">
        <p14:creationId xmlns:p14="http://schemas.microsoft.com/office/powerpoint/2010/main" val="194176485"/>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D37B3"/>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329565" y="192162"/>
            <a:ext cx="10515600" cy="7743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a:lnSpc>
                <a:spcPct val="150000"/>
              </a:lnSpc>
            </a:pPr>
            <a:endParaRPr lang="en-US" sz="2800" dirty="0">
              <a:solidFill>
                <a:schemeClr val="bg1"/>
              </a:solidFill>
            </a:endParaRPr>
          </a:p>
        </p:txBody>
      </p:sp>
      <p:sp>
        <p:nvSpPr>
          <p:cNvPr id="3" name="Title 1">
            <a:extLst>
              <a:ext uri="{FF2B5EF4-FFF2-40B4-BE49-F238E27FC236}">
                <a16:creationId xmlns:a16="http://schemas.microsoft.com/office/drawing/2014/main" id="{24266AB8-26DB-41AE-8C47-ED8953AA45C2}"/>
              </a:ext>
            </a:extLst>
          </p:cNvPr>
          <p:cNvSpPr txBox="1">
            <a:spLocks/>
          </p:cNvSpPr>
          <p:nvPr/>
        </p:nvSpPr>
        <p:spPr>
          <a:xfrm>
            <a:off x="-2447553" y="-1098010"/>
            <a:ext cx="12395200" cy="29899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algn="ctr">
              <a:lnSpc>
                <a:spcPct val="150000"/>
              </a:lnSpc>
            </a:pPr>
            <a:r>
              <a:rPr lang="en-US" sz="2400" b="1" dirty="0">
                <a:solidFill>
                  <a:srgbClr val="C8DC07"/>
                </a:solidFill>
              </a:rPr>
              <a:t>e) Interviewing and accepting an offer of employment</a:t>
            </a:r>
          </a:p>
        </p:txBody>
      </p:sp>
      <p:sp>
        <p:nvSpPr>
          <p:cNvPr id="2" name="TextBox 1">
            <a:extLst>
              <a:ext uri="{FF2B5EF4-FFF2-40B4-BE49-F238E27FC236}">
                <a16:creationId xmlns:a16="http://schemas.microsoft.com/office/drawing/2014/main" id="{3075A0DF-D494-4E6B-9DD3-6B0CC24F52F0}"/>
              </a:ext>
            </a:extLst>
          </p:cNvPr>
          <p:cNvSpPr txBox="1"/>
          <p:nvPr/>
        </p:nvSpPr>
        <p:spPr>
          <a:xfrm>
            <a:off x="329565" y="1033527"/>
            <a:ext cx="10884310" cy="5078313"/>
          </a:xfrm>
          <a:prstGeom prst="rect">
            <a:avLst/>
          </a:prstGeom>
          <a:noFill/>
        </p:spPr>
        <p:txBody>
          <a:bodyPr wrap="square" rtlCol="0">
            <a:spAutoFit/>
          </a:bodyPr>
          <a:lstStyle/>
          <a:p>
            <a:r>
              <a:rPr lang="en-US" b="1" dirty="0">
                <a:solidFill>
                  <a:srgbClr val="C8DC07"/>
                </a:solidFill>
              </a:rPr>
              <a:t>Payroll!</a:t>
            </a:r>
          </a:p>
          <a:p>
            <a:endParaRPr lang="en-US" b="1" dirty="0">
              <a:solidFill>
                <a:srgbClr val="C8DC07"/>
              </a:solidFill>
            </a:endParaRPr>
          </a:p>
          <a:p>
            <a:r>
              <a:rPr lang="en-US" b="1" dirty="0">
                <a:solidFill>
                  <a:srgbClr val="C8DC07"/>
                </a:solidFill>
              </a:rPr>
              <a:t>Before you can begin work, you will have to complete a set of  tasks to received authorization for employment from HR</a:t>
            </a:r>
          </a:p>
          <a:p>
            <a:pPr marL="742950" lvl="1" indent="-285750">
              <a:buFont typeface="Arial" panose="020B0604020202020204" pitchFamily="34" charset="0"/>
              <a:buChar char="•"/>
            </a:pPr>
            <a:r>
              <a:rPr lang="en-US" b="1" dirty="0">
                <a:solidFill>
                  <a:srgbClr val="C8DC07"/>
                </a:solidFill>
              </a:rPr>
              <a:t>Employment verification through the I-9 system</a:t>
            </a:r>
          </a:p>
          <a:p>
            <a:pPr marL="742950" lvl="1" indent="-285750">
              <a:buFont typeface="Arial" panose="020B0604020202020204" pitchFamily="34" charset="0"/>
              <a:buChar char="•"/>
            </a:pPr>
            <a:r>
              <a:rPr lang="en-US" b="1" dirty="0">
                <a:solidFill>
                  <a:srgbClr val="C8DC07"/>
                </a:solidFill>
              </a:rPr>
              <a:t>Provide documentation to confirm your eligibility to work before starting your new job</a:t>
            </a:r>
          </a:p>
          <a:p>
            <a:pPr marL="742950" lvl="1" indent="-285750">
              <a:buFont typeface="Arial" panose="020B0604020202020204" pitchFamily="34" charset="0"/>
              <a:buChar char="•"/>
            </a:pPr>
            <a:r>
              <a:rPr lang="en-US" b="1" dirty="0">
                <a:solidFill>
                  <a:srgbClr val="C8DC07"/>
                </a:solidFill>
              </a:rPr>
              <a:t>To complete this process, you may need your passport, social security card, driver’s license, or other  forms of identification.</a:t>
            </a:r>
          </a:p>
          <a:p>
            <a:pPr marL="742950" lvl="1" indent="-285750">
              <a:buFont typeface="Arial" panose="020B0604020202020204" pitchFamily="34" charset="0"/>
              <a:buChar char="•"/>
            </a:pPr>
            <a:r>
              <a:rPr lang="en-US" b="1" dirty="0">
                <a:solidFill>
                  <a:srgbClr val="C8DC07"/>
                </a:solidFill>
              </a:rPr>
              <a:t>Depending on individual circumstances, you may need to consider bringing some of  these documents from home or, for virtual employees, going to a remote I-9 center to complete the process as  indicated by the department</a:t>
            </a:r>
          </a:p>
          <a:p>
            <a:pPr marL="742950" lvl="1" indent="-285750">
              <a:buFont typeface="Arial" panose="020B0604020202020204" pitchFamily="34" charset="0"/>
              <a:buChar char="•"/>
            </a:pPr>
            <a:r>
              <a:rPr lang="en-US" b="1" dirty="0">
                <a:solidFill>
                  <a:srgbClr val="C8DC07"/>
                </a:solidFill>
              </a:rPr>
              <a:t>Withholding set-up using the W-4 &amp; NC-4 </a:t>
            </a:r>
          </a:p>
          <a:p>
            <a:pPr marL="742950" lvl="1" indent="-285750">
              <a:buFont typeface="Arial" panose="020B0604020202020204" pitchFamily="34" charset="0"/>
              <a:buChar char="•"/>
            </a:pPr>
            <a:r>
              <a:rPr lang="en-US" b="1" dirty="0">
                <a:solidFill>
                  <a:srgbClr val="C8DC07"/>
                </a:solidFill>
              </a:rPr>
              <a:t>You’ll need to complete these forms to ensure the proper number of  wages are withheld to pay taxes</a:t>
            </a:r>
          </a:p>
          <a:p>
            <a:pPr marL="742950" lvl="1" indent="-285750">
              <a:buFont typeface="Arial" panose="020B0604020202020204" pitchFamily="34" charset="0"/>
              <a:buChar char="•"/>
            </a:pPr>
            <a:r>
              <a:rPr lang="en-US" b="1" dirty="0">
                <a:solidFill>
                  <a:srgbClr val="C8DC07"/>
                </a:solidFill>
              </a:rPr>
              <a:t>Payroll set-up using the Direct Deposit Authorization Form</a:t>
            </a:r>
          </a:p>
          <a:p>
            <a:pPr marL="742950" lvl="1" indent="-285750">
              <a:buFont typeface="Arial" panose="020B0604020202020204" pitchFamily="34" charset="0"/>
              <a:buChar char="•"/>
            </a:pPr>
            <a:r>
              <a:rPr lang="en-US" b="1" dirty="0">
                <a:solidFill>
                  <a:srgbClr val="C8DC07"/>
                </a:solidFill>
              </a:rPr>
              <a:t>If  working on campus, you’ll need to provide your banking information in order to receive your wages.  Having a paper check can help expedite this process</a:t>
            </a:r>
          </a:p>
          <a:p>
            <a:endParaRPr lang="en-US" b="1" dirty="0">
              <a:solidFill>
                <a:srgbClr val="C8DC07"/>
              </a:solidFill>
            </a:endParaRPr>
          </a:p>
          <a:p>
            <a:r>
              <a:rPr lang="en-US" b="1" dirty="0">
                <a:solidFill>
                  <a:srgbClr val="C8DC07"/>
                </a:solidFill>
              </a:rPr>
              <a:t> </a:t>
            </a:r>
          </a:p>
        </p:txBody>
      </p:sp>
    </p:spTree>
    <p:extLst>
      <p:ext uri="{BB962C8B-B14F-4D97-AF65-F5344CB8AC3E}">
        <p14:creationId xmlns:p14="http://schemas.microsoft.com/office/powerpoint/2010/main" val="3208517799"/>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2D37B3"/>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329565" y="192162"/>
            <a:ext cx="10515600" cy="7743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a:lnSpc>
                <a:spcPct val="150000"/>
              </a:lnSpc>
            </a:pPr>
            <a:endParaRPr lang="en-US" sz="2800" dirty="0">
              <a:solidFill>
                <a:schemeClr val="bg1"/>
              </a:solidFill>
            </a:endParaRPr>
          </a:p>
        </p:txBody>
      </p:sp>
      <p:sp>
        <p:nvSpPr>
          <p:cNvPr id="3" name="Title 1">
            <a:extLst>
              <a:ext uri="{FF2B5EF4-FFF2-40B4-BE49-F238E27FC236}">
                <a16:creationId xmlns:a16="http://schemas.microsoft.com/office/drawing/2014/main" id="{24266AB8-26DB-41AE-8C47-ED8953AA45C2}"/>
              </a:ext>
            </a:extLst>
          </p:cNvPr>
          <p:cNvSpPr txBox="1">
            <a:spLocks/>
          </p:cNvSpPr>
          <p:nvPr/>
        </p:nvSpPr>
        <p:spPr>
          <a:xfrm>
            <a:off x="-2447553" y="-1098010"/>
            <a:ext cx="12395200" cy="29899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algn="ctr">
              <a:lnSpc>
                <a:spcPct val="150000"/>
              </a:lnSpc>
            </a:pPr>
            <a:r>
              <a:rPr lang="en-US" sz="2400" b="1" dirty="0">
                <a:solidFill>
                  <a:srgbClr val="C8DC07"/>
                </a:solidFill>
              </a:rPr>
              <a:t>e) Interviewing and accepting an offer of employment</a:t>
            </a:r>
          </a:p>
        </p:txBody>
      </p:sp>
      <p:sp>
        <p:nvSpPr>
          <p:cNvPr id="2" name="TextBox 1">
            <a:extLst>
              <a:ext uri="{FF2B5EF4-FFF2-40B4-BE49-F238E27FC236}">
                <a16:creationId xmlns:a16="http://schemas.microsoft.com/office/drawing/2014/main" id="{3075A0DF-D494-4E6B-9DD3-6B0CC24F52F0}"/>
              </a:ext>
            </a:extLst>
          </p:cNvPr>
          <p:cNvSpPr txBox="1"/>
          <p:nvPr/>
        </p:nvSpPr>
        <p:spPr>
          <a:xfrm>
            <a:off x="329565" y="1033527"/>
            <a:ext cx="10884310" cy="5909310"/>
          </a:xfrm>
          <a:prstGeom prst="rect">
            <a:avLst/>
          </a:prstGeom>
          <a:noFill/>
        </p:spPr>
        <p:txBody>
          <a:bodyPr wrap="square" rtlCol="0">
            <a:spAutoFit/>
          </a:bodyPr>
          <a:lstStyle/>
          <a:p>
            <a:r>
              <a:rPr lang="en-US" b="1" dirty="0">
                <a:solidFill>
                  <a:srgbClr val="00B0F0"/>
                </a:solidFill>
              </a:rPr>
              <a:t>Payroll Set Up-ON CAMPUS!</a:t>
            </a:r>
          </a:p>
          <a:p>
            <a:endParaRPr lang="en-US" b="1" dirty="0">
              <a:solidFill>
                <a:srgbClr val="00B0F0"/>
              </a:solidFill>
            </a:endParaRPr>
          </a:p>
          <a:p>
            <a:r>
              <a:rPr lang="en-US" b="1" dirty="0">
                <a:solidFill>
                  <a:srgbClr val="00B0F0"/>
                </a:solidFill>
              </a:rPr>
              <a:t>All WS students MUST be set up in payroll, submit a copy of  their WS Training with a 100% grade, and complete I-9 verification on or before their first day of  work.  Failure to do so will violate WS program regulations and may violate US employment law.</a:t>
            </a:r>
          </a:p>
          <a:p>
            <a:r>
              <a:rPr lang="en-US" b="1" dirty="0">
                <a:solidFill>
                  <a:srgbClr val="00B0F0"/>
                </a:solidFill>
              </a:rPr>
              <a:t>If  you do not have a meeting with HR on or before your first day of  work, please ask your supervisors to set one up, otherwise you may not be paid on time. If  you have any questions about how to complete these processes, please ask your WS supervisor for assistance.</a:t>
            </a:r>
          </a:p>
          <a:p>
            <a:r>
              <a:rPr lang="en-US" sz="2000" b="1" i="1" u="sng" dirty="0">
                <a:solidFill>
                  <a:srgbClr val="00B0F0"/>
                </a:solidFill>
                <a:effectLst>
                  <a:outerShdw blurRad="38100" dist="38100" dir="2700000" algn="tl">
                    <a:srgbClr val="000000">
                      <a:alpha val="43137"/>
                    </a:srgbClr>
                  </a:outerShdw>
                </a:effectLst>
                <a:hlinkClick r:id="rId4">
                  <a:extLst>
                    <a:ext uri="{A12FA001-AC4F-418D-AE19-62706E023703}">
                      <ahyp:hlinkClr xmlns:ahyp="http://schemas.microsoft.com/office/drawing/2018/hyperlinkcolor" val="tx"/>
                    </a:ext>
                  </a:extLst>
                </a:hlinkClick>
              </a:rPr>
              <a:t>Find the Kronos Tim training here! </a:t>
            </a:r>
            <a:endParaRPr lang="en-US" sz="2000" b="1" i="1" u="sng" dirty="0">
              <a:solidFill>
                <a:srgbClr val="00B0F0"/>
              </a:solidFill>
              <a:effectLst>
                <a:outerShdw blurRad="38100" dist="38100" dir="2700000" algn="tl">
                  <a:srgbClr val="000000">
                    <a:alpha val="43137"/>
                  </a:srgbClr>
                </a:outerShdw>
              </a:effectLst>
            </a:endParaRPr>
          </a:p>
          <a:p>
            <a:endParaRPr lang="en-US" b="1" dirty="0">
              <a:solidFill>
                <a:srgbClr val="C8DC07"/>
              </a:solidFill>
            </a:endParaRPr>
          </a:p>
          <a:p>
            <a:endParaRPr lang="en-US" b="1" dirty="0">
              <a:solidFill>
                <a:srgbClr val="FF0000"/>
              </a:solidFill>
            </a:endParaRPr>
          </a:p>
          <a:p>
            <a:endParaRPr lang="en-US" b="1" dirty="0">
              <a:solidFill>
                <a:srgbClr val="FF0000"/>
              </a:solidFill>
            </a:endParaRPr>
          </a:p>
          <a:p>
            <a:r>
              <a:rPr lang="en-US" b="1" dirty="0">
                <a:solidFill>
                  <a:srgbClr val="FF0000"/>
                </a:solidFill>
              </a:rPr>
              <a:t>Payroll Set Up-OFF CAMPUS!</a:t>
            </a:r>
          </a:p>
          <a:p>
            <a:endParaRPr lang="en-US" b="1" dirty="0">
              <a:solidFill>
                <a:srgbClr val="FF0000"/>
              </a:solidFill>
            </a:endParaRPr>
          </a:p>
          <a:p>
            <a:r>
              <a:rPr lang="en-US" b="1" dirty="0">
                <a:solidFill>
                  <a:srgbClr val="FF0000"/>
                </a:solidFill>
              </a:rPr>
              <a:t>All WS students MUST submit their WS Training quiz with a 100% score and complete I-9 verification on or before their first day of  work.  Failure to do so will violate WS program regulations and may violate US employment law. You may have additional processes specific to your worksite that you will need to complete prior to beginning work. If  you have any questions about how to complete these processes, please ask your WS supervisor for assistance.</a:t>
            </a:r>
          </a:p>
          <a:p>
            <a:endParaRPr lang="en-US" b="1" dirty="0">
              <a:solidFill>
                <a:srgbClr val="C8DC07"/>
              </a:solidFill>
            </a:endParaRPr>
          </a:p>
          <a:p>
            <a:r>
              <a:rPr lang="en-US" b="1" dirty="0">
                <a:solidFill>
                  <a:srgbClr val="C8DC07"/>
                </a:solidFill>
              </a:rPr>
              <a:t> </a:t>
            </a:r>
          </a:p>
        </p:txBody>
      </p:sp>
    </p:spTree>
    <p:extLst>
      <p:ext uri="{BB962C8B-B14F-4D97-AF65-F5344CB8AC3E}">
        <p14:creationId xmlns:p14="http://schemas.microsoft.com/office/powerpoint/2010/main" val="312293825"/>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4C4F7-2736-4794-9325-1DD8F2F730DF}"/>
              </a:ext>
            </a:extLst>
          </p:cNvPr>
          <p:cNvSpPr>
            <a:spLocks noGrp="1"/>
          </p:cNvSpPr>
          <p:nvPr>
            <p:ph type="title"/>
          </p:nvPr>
        </p:nvSpPr>
        <p:spPr>
          <a:xfrm>
            <a:off x="838200" y="1234554"/>
            <a:ext cx="10515600" cy="3967032"/>
          </a:xfrm>
        </p:spPr>
        <p:txBody>
          <a:bodyPr>
            <a:normAutofit/>
          </a:bodyPr>
          <a:lstStyle/>
          <a:p>
            <a:pPr algn="ctr"/>
            <a:r>
              <a:rPr lang="en-US" dirty="0"/>
              <a:t>Additional information for </a:t>
            </a:r>
            <a:r>
              <a:rPr lang="en-US"/>
              <a:t>each slide </a:t>
            </a:r>
            <a:r>
              <a:rPr lang="en-US" dirty="0"/>
              <a:t>will be in the slide notes if you need a more detailed explanation</a:t>
            </a:r>
          </a:p>
        </p:txBody>
      </p:sp>
    </p:spTree>
    <p:extLst>
      <p:ext uri="{BB962C8B-B14F-4D97-AF65-F5344CB8AC3E}">
        <p14:creationId xmlns:p14="http://schemas.microsoft.com/office/powerpoint/2010/main" val="4009625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329565" y="192162"/>
            <a:ext cx="10515600" cy="7743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a:lnSpc>
                <a:spcPct val="150000"/>
              </a:lnSpc>
            </a:pPr>
            <a:endParaRPr lang="en-US" sz="2800" dirty="0">
              <a:solidFill>
                <a:schemeClr val="bg1"/>
              </a:solidFill>
            </a:endParaRPr>
          </a:p>
        </p:txBody>
      </p:sp>
      <p:sp>
        <p:nvSpPr>
          <p:cNvPr id="3" name="Title 1">
            <a:extLst>
              <a:ext uri="{FF2B5EF4-FFF2-40B4-BE49-F238E27FC236}">
                <a16:creationId xmlns:a16="http://schemas.microsoft.com/office/drawing/2014/main" id="{24266AB8-26DB-41AE-8C47-ED8953AA45C2}"/>
              </a:ext>
            </a:extLst>
          </p:cNvPr>
          <p:cNvSpPr txBox="1">
            <a:spLocks/>
          </p:cNvSpPr>
          <p:nvPr/>
        </p:nvSpPr>
        <p:spPr>
          <a:xfrm>
            <a:off x="-203200" y="1480458"/>
            <a:ext cx="12395200" cy="29899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algn="ctr">
              <a:lnSpc>
                <a:spcPct val="150000"/>
              </a:lnSpc>
            </a:pPr>
            <a:r>
              <a:rPr lang="en-US" sz="4800" b="1" dirty="0">
                <a:solidFill>
                  <a:srgbClr val="13294B"/>
                </a:solidFill>
              </a:rPr>
              <a:t>f) On-Boarding Process</a:t>
            </a:r>
          </a:p>
        </p:txBody>
      </p:sp>
      <p:sp>
        <p:nvSpPr>
          <p:cNvPr id="5" name="Rectangle: Top Corners One Rounded and One Snipped 4">
            <a:hlinkClick r:id="rId3"/>
            <a:extLst>
              <a:ext uri="{FF2B5EF4-FFF2-40B4-BE49-F238E27FC236}">
                <a16:creationId xmlns:a16="http://schemas.microsoft.com/office/drawing/2014/main" id="{101506A8-857D-4122-9F64-E28AF76D4C0F}"/>
              </a:ext>
            </a:extLst>
          </p:cNvPr>
          <p:cNvSpPr/>
          <p:nvPr/>
        </p:nvSpPr>
        <p:spPr>
          <a:xfrm>
            <a:off x="8261623" y="4913084"/>
            <a:ext cx="2583542" cy="928915"/>
          </a:xfrm>
          <a:prstGeom prst="snipRoundRect">
            <a:avLst/>
          </a:prstGeom>
          <a:solidFill>
            <a:srgbClr val="C8DC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5">
                    <a:lumMod val="10000"/>
                  </a:schemeClr>
                </a:solidFill>
                <a:latin typeface="+mj-lt"/>
              </a:rPr>
              <a:t>Jobx Link</a:t>
            </a:r>
          </a:p>
        </p:txBody>
      </p:sp>
    </p:spTree>
    <p:extLst>
      <p:ext uri="{BB962C8B-B14F-4D97-AF65-F5344CB8AC3E}">
        <p14:creationId xmlns:p14="http://schemas.microsoft.com/office/powerpoint/2010/main" val="22203214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329565" y="192162"/>
            <a:ext cx="10515600" cy="7743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a:lnSpc>
                <a:spcPct val="150000"/>
              </a:lnSpc>
            </a:pPr>
            <a:endParaRPr lang="en-US" sz="2800" dirty="0">
              <a:solidFill>
                <a:schemeClr val="bg1"/>
              </a:solidFill>
            </a:endParaRPr>
          </a:p>
        </p:txBody>
      </p:sp>
      <p:sp>
        <p:nvSpPr>
          <p:cNvPr id="3" name="Title 1">
            <a:extLst>
              <a:ext uri="{FF2B5EF4-FFF2-40B4-BE49-F238E27FC236}">
                <a16:creationId xmlns:a16="http://schemas.microsoft.com/office/drawing/2014/main" id="{24266AB8-26DB-41AE-8C47-ED8953AA45C2}"/>
              </a:ext>
            </a:extLst>
          </p:cNvPr>
          <p:cNvSpPr txBox="1">
            <a:spLocks/>
          </p:cNvSpPr>
          <p:nvPr/>
        </p:nvSpPr>
        <p:spPr>
          <a:xfrm>
            <a:off x="-4217987" y="-1029917"/>
            <a:ext cx="12395200" cy="29899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algn="ctr">
              <a:lnSpc>
                <a:spcPct val="150000"/>
              </a:lnSpc>
            </a:pPr>
            <a:r>
              <a:rPr lang="en-US" sz="2400" b="1" dirty="0">
                <a:solidFill>
                  <a:srgbClr val="13294B"/>
                </a:solidFill>
              </a:rPr>
              <a:t>f) On-Boarding Process</a:t>
            </a:r>
          </a:p>
        </p:txBody>
      </p:sp>
      <p:sp>
        <p:nvSpPr>
          <p:cNvPr id="2" name="TextBox 1">
            <a:extLst>
              <a:ext uri="{FF2B5EF4-FFF2-40B4-BE49-F238E27FC236}">
                <a16:creationId xmlns:a16="http://schemas.microsoft.com/office/drawing/2014/main" id="{3075A0DF-D494-4E6B-9DD3-6B0CC24F52F0}"/>
              </a:ext>
            </a:extLst>
          </p:cNvPr>
          <p:cNvSpPr txBox="1"/>
          <p:nvPr/>
        </p:nvSpPr>
        <p:spPr>
          <a:xfrm>
            <a:off x="220828" y="1374647"/>
            <a:ext cx="11573428" cy="4708981"/>
          </a:xfrm>
          <a:prstGeom prst="rect">
            <a:avLst/>
          </a:prstGeom>
          <a:noFill/>
        </p:spPr>
        <p:txBody>
          <a:bodyPr wrap="square" rtlCol="0">
            <a:spAutoFit/>
          </a:bodyPr>
          <a:lstStyle/>
          <a:p>
            <a:r>
              <a:rPr lang="en-US" sz="2400" b="1" dirty="0">
                <a:solidFill>
                  <a:srgbClr val="13294B"/>
                </a:solidFill>
              </a:rPr>
              <a:t>Before you begin work, you’ll need to provide your supervisor with documentation that you successfully completed Work Study Student Training by screenshotting your completion page after you take the quiz on the Work-Study Student website. You must score 100% before applying to jobs.</a:t>
            </a:r>
          </a:p>
          <a:p>
            <a:endParaRPr lang="en-US" sz="2400" b="1" dirty="0">
              <a:solidFill>
                <a:srgbClr val="13294B"/>
              </a:solidFill>
            </a:endParaRPr>
          </a:p>
          <a:p>
            <a:pPr algn="ctr"/>
            <a:r>
              <a:rPr lang="en-US" sz="2400" b="1" dirty="0">
                <a:solidFill>
                  <a:srgbClr val="FF0000"/>
                </a:solidFill>
              </a:rPr>
              <a:t>You may begin work only if  all set-up steps are complete and classes have begun. Please do not begin work before the first day of work listed on the Program Calendar!</a:t>
            </a:r>
          </a:p>
          <a:p>
            <a:pPr algn="ctr"/>
            <a:r>
              <a:rPr lang="en-US" sz="2400" b="1" dirty="0">
                <a:solidFill>
                  <a:srgbClr val="FF0000"/>
                </a:solidFill>
              </a:rPr>
              <a:t>Please do not begin work until all Payroll &amp; WS Training has been completed!</a:t>
            </a:r>
          </a:p>
          <a:p>
            <a:pPr algn="r"/>
            <a:endParaRPr lang="en-US" b="1" dirty="0">
              <a:solidFill>
                <a:srgbClr val="C8DC07"/>
              </a:solidFill>
            </a:endParaRPr>
          </a:p>
          <a:p>
            <a:endParaRPr lang="en-US" b="1" dirty="0">
              <a:solidFill>
                <a:srgbClr val="C8DC07"/>
              </a:solidFill>
            </a:endParaRPr>
          </a:p>
          <a:p>
            <a:endParaRPr lang="en-US" b="1" dirty="0">
              <a:solidFill>
                <a:srgbClr val="C8DC07"/>
              </a:solidFill>
            </a:endParaRPr>
          </a:p>
          <a:p>
            <a:endParaRPr lang="en-US" b="1" dirty="0">
              <a:solidFill>
                <a:srgbClr val="C8DC07"/>
              </a:solidFill>
            </a:endParaRPr>
          </a:p>
          <a:p>
            <a:pPr algn="ctr"/>
            <a:endParaRPr lang="en-US" b="1" dirty="0">
              <a:solidFill>
                <a:srgbClr val="C8DC07"/>
              </a:solidFill>
            </a:endParaRPr>
          </a:p>
          <a:p>
            <a:endParaRPr lang="en-US" b="1" dirty="0">
              <a:solidFill>
                <a:srgbClr val="C8DC07"/>
              </a:solidFill>
            </a:endParaRPr>
          </a:p>
        </p:txBody>
      </p:sp>
    </p:spTree>
    <p:extLst>
      <p:ext uri="{BB962C8B-B14F-4D97-AF65-F5344CB8AC3E}">
        <p14:creationId xmlns:p14="http://schemas.microsoft.com/office/powerpoint/2010/main" val="135071851"/>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329565" y="192162"/>
            <a:ext cx="10515600" cy="7743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a:lnSpc>
                <a:spcPct val="150000"/>
              </a:lnSpc>
            </a:pPr>
            <a:endParaRPr lang="en-US" sz="2800" dirty="0">
              <a:solidFill>
                <a:schemeClr val="bg1"/>
              </a:solidFill>
            </a:endParaRPr>
          </a:p>
        </p:txBody>
      </p:sp>
      <p:sp>
        <p:nvSpPr>
          <p:cNvPr id="3" name="Title 1">
            <a:extLst>
              <a:ext uri="{FF2B5EF4-FFF2-40B4-BE49-F238E27FC236}">
                <a16:creationId xmlns:a16="http://schemas.microsoft.com/office/drawing/2014/main" id="{24266AB8-26DB-41AE-8C47-ED8953AA45C2}"/>
              </a:ext>
            </a:extLst>
          </p:cNvPr>
          <p:cNvSpPr txBox="1">
            <a:spLocks/>
          </p:cNvSpPr>
          <p:nvPr/>
        </p:nvSpPr>
        <p:spPr>
          <a:xfrm>
            <a:off x="-4217987" y="-1029917"/>
            <a:ext cx="12395200" cy="29899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algn="ctr">
              <a:lnSpc>
                <a:spcPct val="150000"/>
              </a:lnSpc>
            </a:pPr>
            <a:r>
              <a:rPr lang="en-US" sz="2400" b="1" dirty="0">
                <a:solidFill>
                  <a:srgbClr val="13294B"/>
                </a:solidFill>
              </a:rPr>
              <a:t>f) On-Boarding Process</a:t>
            </a:r>
          </a:p>
        </p:txBody>
      </p:sp>
      <p:sp>
        <p:nvSpPr>
          <p:cNvPr id="2" name="TextBox 1">
            <a:extLst>
              <a:ext uri="{FF2B5EF4-FFF2-40B4-BE49-F238E27FC236}">
                <a16:creationId xmlns:a16="http://schemas.microsoft.com/office/drawing/2014/main" id="{3075A0DF-D494-4E6B-9DD3-6B0CC24F52F0}"/>
              </a:ext>
            </a:extLst>
          </p:cNvPr>
          <p:cNvSpPr txBox="1"/>
          <p:nvPr/>
        </p:nvSpPr>
        <p:spPr>
          <a:xfrm>
            <a:off x="220828" y="1374647"/>
            <a:ext cx="11573428" cy="6278642"/>
          </a:xfrm>
          <a:prstGeom prst="rect">
            <a:avLst/>
          </a:prstGeom>
          <a:noFill/>
        </p:spPr>
        <p:txBody>
          <a:bodyPr wrap="square" rtlCol="0">
            <a:spAutoFit/>
          </a:bodyPr>
          <a:lstStyle/>
          <a:p>
            <a:r>
              <a:rPr lang="en-US" sz="2400" b="1" dirty="0">
                <a:solidFill>
                  <a:srgbClr val="13294B"/>
                </a:solidFill>
              </a:rPr>
              <a:t>Your supervisor will also complete the following tasks:</a:t>
            </a:r>
          </a:p>
          <a:p>
            <a:r>
              <a:rPr lang="en-US" sz="2400" b="1" dirty="0">
                <a:solidFill>
                  <a:srgbClr val="13294B"/>
                </a:solidFill>
              </a:rPr>
              <a:t>•Have you complete the Chronos/TIM/timesheet </a:t>
            </a:r>
          </a:p>
          <a:p>
            <a:r>
              <a:rPr lang="en-US" sz="2400" b="1" dirty="0">
                <a:solidFill>
                  <a:srgbClr val="13294B"/>
                </a:solidFill>
              </a:rPr>
              <a:t>  training </a:t>
            </a:r>
          </a:p>
          <a:p>
            <a:r>
              <a:rPr lang="en-US" sz="2400" b="1" dirty="0">
                <a:solidFill>
                  <a:srgbClr val="13294B"/>
                </a:solidFill>
              </a:rPr>
              <a:t>•Show you how to fill out the sign-in/sign-out sheet</a:t>
            </a:r>
          </a:p>
          <a:p>
            <a:r>
              <a:rPr lang="en-US" sz="2400" b="1" dirty="0">
                <a:solidFill>
                  <a:srgbClr val="13294B"/>
                </a:solidFill>
              </a:rPr>
              <a:t>•Give you a tour of  the work area</a:t>
            </a:r>
          </a:p>
          <a:p>
            <a:r>
              <a:rPr lang="en-US" sz="2400" b="1" dirty="0">
                <a:solidFill>
                  <a:srgbClr val="13294B"/>
                </a:solidFill>
              </a:rPr>
              <a:t>•Introduce you to coworkers and secondary supervisors</a:t>
            </a:r>
          </a:p>
          <a:p>
            <a:r>
              <a:rPr lang="en-US" sz="2400" b="1" dirty="0">
                <a:solidFill>
                  <a:srgbClr val="13294B"/>
                </a:solidFill>
              </a:rPr>
              <a:t>•Explain your job responsibilities and expectations in more detail </a:t>
            </a:r>
          </a:p>
          <a:p>
            <a:endParaRPr lang="en-US" sz="2400" b="1" dirty="0">
              <a:solidFill>
                <a:srgbClr val="13294B"/>
              </a:solidFill>
            </a:endParaRPr>
          </a:p>
          <a:p>
            <a:r>
              <a:rPr lang="en-US" sz="2400" b="1" dirty="0">
                <a:solidFill>
                  <a:srgbClr val="13294B"/>
                </a:solidFill>
              </a:rPr>
              <a:t>Your supervisor may provide additional on-boarding like:</a:t>
            </a:r>
          </a:p>
          <a:p>
            <a:r>
              <a:rPr lang="en-US" sz="2400" b="1" dirty="0">
                <a:solidFill>
                  <a:srgbClr val="13294B"/>
                </a:solidFill>
              </a:rPr>
              <a:t>•Reviewing workplace protocols and office norms</a:t>
            </a:r>
          </a:p>
          <a:p>
            <a:r>
              <a:rPr lang="en-US" sz="2400" b="1" dirty="0">
                <a:solidFill>
                  <a:srgbClr val="13294B"/>
                </a:solidFill>
              </a:rPr>
              <a:t>•Setting up evaluation periods</a:t>
            </a:r>
          </a:p>
          <a:p>
            <a:r>
              <a:rPr lang="en-US" sz="2400" b="1" dirty="0">
                <a:solidFill>
                  <a:srgbClr val="13294B"/>
                </a:solidFill>
              </a:rPr>
              <a:t>•Discussing additional training opportunities</a:t>
            </a:r>
          </a:p>
          <a:p>
            <a:r>
              <a:rPr lang="en-US" sz="2400" b="1" dirty="0">
                <a:solidFill>
                  <a:srgbClr val="13294B"/>
                </a:solidFill>
              </a:rPr>
              <a:t>•Asking you to complete job-specific privacy training</a:t>
            </a:r>
            <a:endParaRPr lang="en-US" b="1" dirty="0">
              <a:solidFill>
                <a:srgbClr val="C8DC07"/>
              </a:solidFill>
            </a:endParaRPr>
          </a:p>
          <a:p>
            <a:endParaRPr lang="en-US" b="1" dirty="0">
              <a:solidFill>
                <a:srgbClr val="C8DC07"/>
              </a:solidFill>
            </a:endParaRPr>
          </a:p>
          <a:p>
            <a:endParaRPr lang="en-US" b="1" dirty="0">
              <a:solidFill>
                <a:srgbClr val="C8DC07"/>
              </a:solidFill>
            </a:endParaRPr>
          </a:p>
          <a:p>
            <a:endParaRPr lang="en-US" b="1" dirty="0">
              <a:solidFill>
                <a:srgbClr val="C8DC07"/>
              </a:solidFill>
            </a:endParaRPr>
          </a:p>
          <a:p>
            <a:pPr algn="ctr"/>
            <a:endParaRPr lang="en-US" b="1" dirty="0">
              <a:solidFill>
                <a:srgbClr val="C8DC07"/>
              </a:solidFill>
            </a:endParaRPr>
          </a:p>
          <a:p>
            <a:endParaRPr lang="en-US" b="1" dirty="0">
              <a:solidFill>
                <a:srgbClr val="C8DC07"/>
              </a:solidFill>
            </a:endParaRPr>
          </a:p>
        </p:txBody>
      </p:sp>
      <p:pic>
        <p:nvPicPr>
          <p:cNvPr id="5" name="Picture 4" descr="Students studying with teacher overlooking">
            <a:extLst>
              <a:ext uri="{FF2B5EF4-FFF2-40B4-BE49-F238E27FC236}">
                <a16:creationId xmlns:a16="http://schemas.microsoft.com/office/drawing/2014/main" id="{5A602EDA-FADC-4766-B36E-5DCB588F12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2586" y="96027"/>
            <a:ext cx="4707442" cy="3137528"/>
          </a:xfrm>
          <a:prstGeom prst="rect">
            <a:avLst/>
          </a:prstGeom>
        </p:spPr>
      </p:pic>
    </p:spTree>
    <p:extLst>
      <p:ext uri="{BB962C8B-B14F-4D97-AF65-F5344CB8AC3E}">
        <p14:creationId xmlns:p14="http://schemas.microsoft.com/office/powerpoint/2010/main" val="785016146"/>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E4BE28-72B4-4983-AFE7-C503B5CEB53C}"/>
              </a:ext>
            </a:extLst>
          </p:cNvPr>
          <p:cNvSpPr>
            <a:spLocks noGrp="1"/>
          </p:cNvSpPr>
          <p:nvPr>
            <p:ph type="title"/>
          </p:nvPr>
        </p:nvSpPr>
        <p:spPr>
          <a:xfrm>
            <a:off x="5229668" y="532211"/>
            <a:ext cx="6251110" cy="3566160"/>
          </a:xfrm>
        </p:spPr>
        <p:txBody>
          <a:bodyPr vert="horz" lIns="91440" tIns="45720" rIns="91440" bIns="45720" rtlCol="0" anchor="b">
            <a:normAutofit/>
          </a:bodyPr>
          <a:lstStyle/>
          <a:p>
            <a:pPr marL="0" indent="0">
              <a:spcAft>
                <a:spcPts val="600"/>
              </a:spcAft>
            </a:pPr>
            <a:r>
              <a:rPr lang="en-US" sz="4600" dirty="0">
                <a:latin typeface="+mj-lt"/>
              </a:rPr>
              <a:t>Thank you for Completing the Student </a:t>
            </a:r>
            <a:r>
              <a:rPr lang="en-US" sz="4600" dirty="0" err="1">
                <a:latin typeface="+mj-lt"/>
              </a:rPr>
              <a:t>JobX</a:t>
            </a:r>
            <a:r>
              <a:rPr lang="en-US" sz="4600" dirty="0">
                <a:latin typeface="+mj-lt"/>
              </a:rPr>
              <a:t> Training! Next Steps:</a:t>
            </a:r>
          </a:p>
        </p:txBody>
      </p:sp>
      <p:pic>
        <p:nvPicPr>
          <p:cNvPr id="7" name="Content Placeholder 6" descr="A dog sticking its tongue out&#10;&#10;Description automatically generated">
            <a:extLst>
              <a:ext uri="{FF2B5EF4-FFF2-40B4-BE49-F238E27FC236}">
                <a16:creationId xmlns:a16="http://schemas.microsoft.com/office/drawing/2014/main" id="{474253E6-528F-46D2-983F-2885484AAC0E}"/>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5705" r="-1" b="11465"/>
          <a:stretch/>
        </p:blipFill>
        <p:spPr>
          <a:xfrm>
            <a:off x="338"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9"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 text, application, chat or text message&#10;&#10;Description automatically generated">
            <a:extLst>
              <a:ext uri="{FF2B5EF4-FFF2-40B4-BE49-F238E27FC236}">
                <a16:creationId xmlns:a16="http://schemas.microsoft.com/office/drawing/2014/main" id="{D64E106F-1CCB-4518-962D-A3FA6951EE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4226" y="4612294"/>
            <a:ext cx="4420188" cy="2052230"/>
          </a:xfrm>
          <a:prstGeom prst="rect">
            <a:avLst/>
          </a:prstGeom>
        </p:spPr>
      </p:pic>
    </p:spTree>
    <p:extLst>
      <p:ext uri="{BB962C8B-B14F-4D97-AF65-F5344CB8AC3E}">
        <p14:creationId xmlns:p14="http://schemas.microsoft.com/office/powerpoint/2010/main" val="2327694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9D1D368-FF6C-4355-BE14-406A083316EA}"/>
              </a:ext>
            </a:extLst>
          </p:cNvPr>
          <p:cNvSpPr/>
          <p:nvPr/>
        </p:nvSpPr>
        <p:spPr>
          <a:xfrm>
            <a:off x="0" y="1"/>
            <a:ext cx="4644571" cy="6858000"/>
          </a:xfrm>
          <a:prstGeom prst="rect">
            <a:avLst/>
          </a:prstGeom>
          <a:solidFill>
            <a:srgbClr val="41A9DD"/>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aphicFrame>
        <p:nvGraphicFramePr>
          <p:cNvPr id="8" name="Content Placeholder 2">
            <a:extLst>
              <a:ext uri="{FF2B5EF4-FFF2-40B4-BE49-F238E27FC236}">
                <a16:creationId xmlns:a16="http://schemas.microsoft.com/office/drawing/2014/main" id="{B670E461-FB2A-45F9-A4A8-6143D0A893F8}"/>
              </a:ext>
            </a:extLst>
          </p:cNvPr>
          <p:cNvGraphicFramePr>
            <a:graphicFrameLocks noGrp="1"/>
          </p:cNvGraphicFramePr>
          <p:nvPr>
            <p:ph idx="1"/>
            <p:extLst>
              <p:ext uri="{D42A27DB-BD31-4B8C-83A1-F6EECF244321}">
                <p14:modId xmlns:p14="http://schemas.microsoft.com/office/powerpoint/2010/main" val="1448639778"/>
              </p:ext>
            </p:extLst>
          </p:nvPr>
        </p:nvGraphicFramePr>
        <p:xfrm>
          <a:off x="5238428" y="559678"/>
          <a:ext cx="6191572" cy="56649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itle 1">
            <a:extLst>
              <a:ext uri="{FF2B5EF4-FFF2-40B4-BE49-F238E27FC236}">
                <a16:creationId xmlns:a16="http://schemas.microsoft.com/office/drawing/2014/main" id="{A3DE9EF2-C455-41D2-817C-6933AE6D35EC}"/>
              </a:ext>
            </a:extLst>
          </p:cNvPr>
          <p:cNvSpPr txBox="1">
            <a:spLocks/>
          </p:cNvSpPr>
          <p:nvPr/>
        </p:nvSpPr>
        <p:spPr>
          <a:xfrm>
            <a:off x="914400" y="712078"/>
            <a:ext cx="3567915" cy="49524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r>
              <a:rPr lang="en-US" sz="4400" dirty="0">
                <a:solidFill>
                  <a:schemeClr val="bg1"/>
                </a:solidFill>
                <a:latin typeface="+mj-lt"/>
              </a:rPr>
              <a:t>Annual Student Requirements</a:t>
            </a:r>
            <a:br>
              <a:rPr lang="en-US" sz="4400" dirty="0">
                <a:solidFill>
                  <a:schemeClr val="bg1"/>
                </a:solidFill>
                <a:latin typeface="+mj-lt"/>
              </a:rPr>
            </a:br>
            <a:r>
              <a:rPr lang="en-US" sz="2400" b="1" dirty="0">
                <a:solidFill>
                  <a:schemeClr val="bg1"/>
                </a:solidFill>
                <a:latin typeface="+mj-lt"/>
              </a:rPr>
              <a:t>New and Returning*</a:t>
            </a:r>
            <a:endParaRPr lang="en-US" sz="4400" b="1" dirty="0">
              <a:solidFill>
                <a:schemeClr val="bg1"/>
              </a:solidFill>
              <a:latin typeface="+mj-lt"/>
            </a:endParaRPr>
          </a:p>
        </p:txBody>
      </p:sp>
      <p:cxnSp>
        <p:nvCxnSpPr>
          <p:cNvPr id="9" name="Straight Connector 8">
            <a:extLst>
              <a:ext uri="{FF2B5EF4-FFF2-40B4-BE49-F238E27FC236}">
                <a16:creationId xmlns:a16="http://schemas.microsoft.com/office/drawing/2014/main" id="{E9E5DCF0-93E6-44F9-B5BE-14C5BCDEF26A}"/>
              </a:ext>
            </a:extLst>
          </p:cNvPr>
          <p:cNvCxnSpPr>
            <a:cxnSpLocks/>
          </p:cNvCxnSpPr>
          <p:nvPr/>
        </p:nvCxnSpPr>
        <p:spPr>
          <a:xfrm>
            <a:off x="0" y="5994400"/>
            <a:ext cx="384628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0297661"/>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1ED31AC-010B-3E42-9C30-7716D203F1DF}"/>
              </a:ext>
            </a:extLst>
          </p:cNvPr>
          <p:cNvSpPr>
            <a:spLocks noGrp="1"/>
          </p:cNvSpPr>
          <p:nvPr>
            <p:ph type="title"/>
          </p:nvPr>
        </p:nvSpPr>
        <p:spPr>
          <a:xfrm>
            <a:off x="693057" y="698203"/>
            <a:ext cx="8871857" cy="650108"/>
          </a:xfrm>
        </p:spPr>
        <p:txBody>
          <a:bodyPr>
            <a:noAutofit/>
          </a:bodyPr>
          <a:lstStyle/>
          <a:p>
            <a:r>
              <a:rPr lang="en-US" sz="4400" dirty="0">
                <a:latin typeface="+mj-lt"/>
              </a:rPr>
              <a:t>Training Sections and Quick Links</a:t>
            </a:r>
          </a:p>
        </p:txBody>
      </p:sp>
      <p:sp>
        <p:nvSpPr>
          <p:cNvPr id="6" name="Content Placeholder 2">
            <a:extLst>
              <a:ext uri="{FF2B5EF4-FFF2-40B4-BE49-F238E27FC236}">
                <a16:creationId xmlns:a16="http://schemas.microsoft.com/office/drawing/2014/main" id="{2ED4F233-71E8-7342-94B1-2A6D7AE13C5B}"/>
              </a:ext>
            </a:extLst>
          </p:cNvPr>
          <p:cNvSpPr>
            <a:spLocks noGrp="1"/>
          </p:cNvSpPr>
          <p:nvPr>
            <p:ph idx="1"/>
          </p:nvPr>
        </p:nvSpPr>
        <p:spPr>
          <a:xfrm>
            <a:off x="1854201" y="1546312"/>
            <a:ext cx="9545664" cy="4288431"/>
          </a:xfrm>
        </p:spPr>
        <p:txBody>
          <a:bodyPr vert="horz" lIns="91440" tIns="45720" rIns="91440" bIns="45720" rtlCol="0" anchor="t">
            <a:normAutofit fontScale="77500" lnSpcReduction="20000"/>
          </a:bodyPr>
          <a:lstStyle/>
          <a:p>
            <a:pPr marL="742950" indent="-742950">
              <a:lnSpc>
                <a:spcPct val="150000"/>
              </a:lnSpc>
              <a:buFont typeface="+mj-lt"/>
              <a:buAutoNum type="alphaLcParenR"/>
            </a:pPr>
            <a:r>
              <a:rPr lang="en-US" sz="3600" b="1" dirty="0">
                <a:solidFill>
                  <a:srgbClr val="C8DC07"/>
                </a:solidFill>
                <a:hlinkClick r:id="rId4" action="ppaction://hlinksldjump">
                  <a:extLst>
                    <a:ext uri="{A12FA001-AC4F-418D-AE19-62706E023703}">
                      <ahyp:hlinkClr xmlns:ahyp="http://schemas.microsoft.com/office/drawing/2018/hyperlinkcolor" val="tx"/>
                    </a:ext>
                  </a:extLst>
                </a:hlinkClick>
              </a:rPr>
              <a:t>Accessing Jobx</a:t>
            </a:r>
            <a:endParaRPr lang="en-US" sz="3600" b="1" dirty="0">
              <a:solidFill>
                <a:srgbClr val="C8DC07"/>
              </a:solidFill>
            </a:endParaRPr>
          </a:p>
          <a:p>
            <a:pPr marL="742950" indent="-742950">
              <a:lnSpc>
                <a:spcPct val="150000"/>
              </a:lnSpc>
              <a:buFont typeface="+mj-lt"/>
              <a:buAutoNum type="alphaLcParenR"/>
            </a:pPr>
            <a:r>
              <a:rPr lang="en-US" sz="3600" b="1" dirty="0">
                <a:solidFill>
                  <a:srgbClr val="C8DC07"/>
                </a:solidFill>
                <a:hlinkClick r:id="rId5" action="ppaction://hlinksldjump">
                  <a:extLst>
                    <a:ext uri="{A12FA001-AC4F-418D-AE19-62706E023703}">
                      <ahyp:hlinkClr xmlns:ahyp="http://schemas.microsoft.com/office/drawing/2018/hyperlinkcolor" val="tx"/>
                    </a:ext>
                  </a:extLst>
                </a:hlinkClick>
              </a:rPr>
              <a:t>Searching for Open Positions</a:t>
            </a:r>
            <a:endParaRPr lang="en-US" sz="3600" b="1" dirty="0">
              <a:solidFill>
                <a:srgbClr val="C8DC07"/>
              </a:solidFill>
            </a:endParaRPr>
          </a:p>
          <a:p>
            <a:pPr marL="742950" indent="-742950">
              <a:lnSpc>
                <a:spcPct val="150000"/>
              </a:lnSpc>
              <a:buFont typeface="+mj-lt"/>
              <a:buAutoNum type="alphaLcParenR"/>
            </a:pPr>
            <a:r>
              <a:rPr lang="en-US" sz="3600" b="1" dirty="0">
                <a:solidFill>
                  <a:srgbClr val="ACF1F5"/>
                </a:solidFill>
                <a:hlinkClick r:id="rId6" action="ppaction://hlinksldjump">
                  <a:extLst>
                    <a:ext uri="{A12FA001-AC4F-418D-AE19-62706E023703}">
                      <ahyp:hlinkClr xmlns:ahyp="http://schemas.microsoft.com/office/drawing/2018/hyperlinkcolor" val="tx"/>
                    </a:ext>
                  </a:extLst>
                </a:hlinkClick>
              </a:rPr>
              <a:t>Applying for Open Positions</a:t>
            </a:r>
            <a:endParaRPr lang="en-US" sz="3600" b="1" dirty="0">
              <a:solidFill>
                <a:srgbClr val="ACF1F5"/>
              </a:solidFill>
            </a:endParaRPr>
          </a:p>
          <a:p>
            <a:pPr marL="742950" indent="-742950">
              <a:lnSpc>
                <a:spcPct val="150000"/>
              </a:lnSpc>
              <a:buFont typeface="+mj-lt"/>
              <a:buAutoNum type="alphaLcParenR"/>
            </a:pPr>
            <a:r>
              <a:rPr lang="en-US" sz="3600" b="1" dirty="0">
                <a:solidFill>
                  <a:srgbClr val="13294B"/>
                </a:solidFill>
                <a:hlinkClick r:id="rId7" action="ppaction://hlinksldjump">
                  <a:extLst>
                    <a:ext uri="{A12FA001-AC4F-418D-AE19-62706E023703}">
                      <ahyp:hlinkClr xmlns:ahyp="http://schemas.microsoft.com/office/drawing/2018/hyperlinkcolor" val="tx"/>
                    </a:ext>
                  </a:extLst>
                </a:hlinkClick>
              </a:rPr>
              <a:t>Setting up </a:t>
            </a:r>
            <a:r>
              <a:rPr lang="en-US" sz="3600" b="1" dirty="0" err="1">
                <a:solidFill>
                  <a:srgbClr val="13294B"/>
                </a:solidFill>
                <a:hlinkClick r:id="rId7" action="ppaction://hlinksldjump">
                  <a:extLst>
                    <a:ext uri="{A12FA001-AC4F-418D-AE19-62706E023703}">
                      <ahyp:hlinkClr xmlns:ahyp="http://schemas.microsoft.com/office/drawing/2018/hyperlinkcolor" val="tx"/>
                    </a:ext>
                  </a:extLst>
                </a:hlinkClick>
              </a:rPr>
              <a:t>JobMail</a:t>
            </a:r>
            <a:r>
              <a:rPr lang="en-US" sz="3600" b="1" dirty="0">
                <a:solidFill>
                  <a:srgbClr val="13294B"/>
                </a:solidFill>
                <a:hlinkClick r:id="rId7" action="ppaction://hlinksldjump">
                  <a:extLst>
                    <a:ext uri="{A12FA001-AC4F-418D-AE19-62706E023703}">
                      <ahyp:hlinkClr xmlns:ahyp="http://schemas.microsoft.com/office/drawing/2018/hyperlinkcolor" val="tx"/>
                    </a:ext>
                  </a:extLst>
                </a:hlinkClick>
              </a:rPr>
              <a:t> notifications</a:t>
            </a:r>
            <a:endParaRPr lang="en-US" sz="3600" b="1" dirty="0">
              <a:solidFill>
                <a:srgbClr val="13294B"/>
              </a:solidFill>
            </a:endParaRPr>
          </a:p>
          <a:p>
            <a:pPr marL="742950" indent="-742950">
              <a:lnSpc>
                <a:spcPct val="150000"/>
              </a:lnSpc>
              <a:buFont typeface="+mj-lt"/>
              <a:buAutoNum type="alphaLcParenR"/>
            </a:pPr>
            <a:r>
              <a:rPr lang="en-US" sz="3600" dirty="0">
                <a:solidFill>
                  <a:srgbClr val="2D37B3"/>
                </a:solidFill>
                <a:hlinkClick r:id="rId8" action="ppaction://hlinksldjump">
                  <a:extLst>
                    <a:ext uri="{A12FA001-AC4F-418D-AE19-62706E023703}">
                      <ahyp:hlinkClr xmlns:ahyp="http://schemas.microsoft.com/office/drawing/2018/hyperlinkcolor" val="tx"/>
                    </a:ext>
                  </a:extLst>
                </a:hlinkClick>
              </a:rPr>
              <a:t>Interviewing and accepting an offer of employment</a:t>
            </a:r>
            <a:endParaRPr lang="en-US" sz="3600" dirty="0">
              <a:solidFill>
                <a:srgbClr val="2D37B3"/>
              </a:solidFill>
            </a:endParaRPr>
          </a:p>
          <a:p>
            <a:pPr marL="742950" indent="-742950">
              <a:lnSpc>
                <a:spcPct val="150000"/>
              </a:lnSpc>
              <a:buFont typeface="+mj-lt"/>
              <a:buAutoNum type="alphaLcParenR"/>
            </a:pPr>
            <a:r>
              <a:rPr lang="en-US" sz="3600" dirty="0">
                <a:solidFill>
                  <a:srgbClr val="7030A0"/>
                </a:solidFill>
                <a:hlinkClick r:id="rId9" action="ppaction://hlinksldjump">
                  <a:extLst>
                    <a:ext uri="{A12FA001-AC4F-418D-AE19-62706E023703}">
                      <ahyp:hlinkClr xmlns:ahyp="http://schemas.microsoft.com/office/drawing/2018/hyperlinkcolor" val="tx"/>
                    </a:ext>
                  </a:extLst>
                </a:hlinkClick>
              </a:rPr>
              <a:t>On-boarding process</a:t>
            </a:r>
            <a:endParaRPr lang="en-US" sz="3600" dirty="0">
              <a:solidFill>
                <a:srgbClr val="7030A0"/>
              </a:solidFill>
            </a:endParaRPr>
          </a:p>
        </p:txBody>
      </p:sp>
    </p:spTree>
    <p:extLst>
      <p:ext uri="{BB962C8B-B14F-4D97-AF65-F5344CB8AC3E}">
        <p14:creationId xmlns:p14="http://schemas.microsoft.com/office/powerpoint/2010/main" val="474932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8DC07"/>
        </a:solidFill>
        <a:effectLst/>
      </p:bgPr>
    </p:bg>
    <p:spTree>
      <p:nvGrpSpPr>
        <p:cNvPr id="1" name=""/>
        <p:cNvGrpSpPr/>
        <p:nvPr/>
      </p:nvGrpSpPr>
      <p:grpSpPr>
        <a:xfrm>
          <a:off x="0" y="0"/>
          <a:ext cx="0" cy="0"/>
          <a:chOff x="0" y="0"/>
          <a:chExt cx="0" cy="0"/>
        </a:xfrm>
      </p:grpSpPr>
      <p:sp>
        <p:nvSpPr>
          <p:cNvPr id="18" name="Title 1"/>
          <p:cNvSpPr txBox="1">
            <a:spLocks/>
          </p:cNvSpPr>
          <p:nvPr/>
        </p:nvSpPr>
        <p:spPr>
          <a:xfrm>
            <a:off x="0" y="1490811"/>
            <a:ext cx="11258639" cy="32263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algn="ctr">
              <a:lnSpc>
                <a:spcPct val="150000"/>
              </a:lnSpc>
            </a:pPr>
            <a:r>
              <a:rPr lang="en-US" b="1" dirty="0">
                <a:solidFill>
                  <a:schemeClr val="tx2"/>
                </a:solidFill>
              </a:rPr>
              <a:t> a) Accessing </a:t>
            </a:r>
            <a:r>
              <a:rPr lang="en-US" b="1" dirty="0" err="1">
                <a:solidFill>
                  <a:schemeClr val="tx2"/>
                </a:solidFill>
              </a:rPr>
              <a:t>Jobx</a:t>
            </a:r>
            <a:endParaRPr lang="en-US" b="1" dirty="0">
              <a:solidFill>
                <a:schemeClr val="tx2"/>
              </a:solidFill>
            </a:endParaRPr>
          </a:p>
          <a:p>
            <a:pPr algn="ctr">
              <a:lnSpc>
                <a:spcPct val="150000"/>
              </a:lnSpc>
            </a:pPr>
            <a:r>
              <a:rPr lang="en-US" b="1" dirty="0">
                <a:solidFill>
                  <a:schemeClr val="tx2"/>
                </a:solidFill>
              </a:rPr>
              <a:t>b) Searching for Open Positions</a:t>
            </a:r>
          </a:p>
          <a:p>
            <a:endParaRPr lang="en-US" sz="2800" dirty="0">
              <a:latin typeface="+mj-lt"/>
            </a:endParaRPr>
          </a:p>
        </p:txBody>
      </p:sp>
      <p:sp>
        <p:nvSpPr>
          <p:cNvPr id="2" name="Rectangle: Top Corners One Rounded and One Snipped 1">
            <a:hlinkClick r:id="rId3"/>
            <a:extLst>
              <a:ext uri="{FF2B5EF4-FFF2-40B4-BE49-F238E27FC236}">
                <a16:creationId xmlns:a16="http://schemas.microsoft.com/office/drawing/2014/main" id="{AE85C3E1-A982-41EE-B062-C1BC5F8967DE}"/>
              </a:ext>
            </a:extLst>
          </p:cNvPr>
          <p:cNvSpPr/>
          <p:nvPr/>
        </p:nvSpPr>
        <p:spPr>
          <a:xfrm>
            <a:off x="8186059" y="4717142"/>
            <a:ext cx="2583542" cy="928915"/>
          </a:xfrm>
          <a:prstGeom prst="snip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5">
                    <a:lumMod val="10000"/>
                  </a:schemeClr>
                </a:solidFill>
                <a:latin typeface="+mj-lt"/>
              </a:rPr>
              <a:t>Jobx Link</a:t>
            </a:r>
          </a:p>
        </p:txBody>
      </p:sp>
    </p:spTree>
    <p:extLst>
      <p:ext uri="{BB962C8B-B14F-4D97-AF65-F5344CB8AC3E}">
        <p14:creationId xmlns:p14="http://schemas.microsoft.com/office/powerpoint/2010/main" val="1229300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8DC07"/>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3512C1-CFF7-4400-9E89-2F8C9AD9FC2F}"/>
              </a:ext>
            </a:extLst>
          </p:cNvPr>
          <p:cNvPicPr>
            <a:picLocks noChangeAspect="1"/>
          </p:cNvPicPr>
          <p:nvPr/>
        </p:nvPicPr>
        <p:blipFill>
          <a:blip r:embed="rId3"/>
          <a:stretch>
            <a:fillRect/>
          </a:stretch>
        </p:blipFill>
        <p:spPr>
          <a:xfrm>
            <a:off x="216769" y="1913845"/>
            <a:ext cx="7828277" cy="4868004"/>
          </a:xfrm>
          <a:prstGeom prst="rect">
            <a:avLst/>
          </a:prstGeom>
        </p:spPr>
      </p:pic>
      <p:sp>
        <p:nvSpPr>
          <p:cNvPr id="18" name="Title 1"/>
          <p:cNvSpPr txBox="1">
            <a:spLocks/>
          </p:cNvSpPr>
          <p:nvPr/>
        </p:nvSpPr>
        <p:spPr>
          <a:xfrm>
            <a:off x="91619" y="0"/>
            <a:ext cx="9882560" cy="485193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6000" kern="1200">
                <a:solidFill>
                  <a:schemeClr val="tx1"/>
                </a:solidFill>
                <a:latin typeface="Franklin Gothic Demi" panose="020B0703020102020204" pitchFamily="34" charset="0"/>
                <a:ea typeface="+mj-ea"/>
                <a:cs typeface="+mj-cs"/>
              </a:defRPr>
            </a:lvl1pPr>
          </a:lstStyle>
          <a:p>
            <a:pPr marL="514350" indent="-514350">
              <a:lnSpc>
                <a:spcPct val="150000"/>
              </a:lnSpc>
              <a:buAutoNum type="alphaLcParenR"/>
            </a:pPr>
            <a:r>
              <a:rPr lang="en-US" sz="2800" b="1" dirty="0">
                <a:solidFill>
                  <a:schemeClr val="tx2"/>
                </a:solidFill>
              </a:rPr>
              <a:t>Accessing Jobx</a:t>
            </a:r>
          </a:p>
          <a:p>
            <a:pPr>
              <a:lnSpc>
                <a:spcPct val="100000"/>
              </a:lnSpc>
            </a:pPr>
            <a:r>
              <a:rPr lang="en-US" sz="1800" dirty="0">
                <a:solidFill>
                  <a:schemeClr val="tx2"/>
                </a:solidFill>
              </a:rPr>
              <a:t>T</a:t>
            </a:r>
            <a:r>
              <a:rPr lang="en-US" sz="1800" dirty="0">
                <a:solidFill>
                  <a:schemeClr val="tx2"/>
                </a:solidFill>
                <a:latin typeface="Franklin Gothic Medium" panose="020B0603020102020204" pitchFamily="34" charset="0"/>
              </a:rPr>
              <a:t>he program calendar will state when </a:t>
            </a:r>
            <a:r>
              <a:rPr lang="en-US" sz="1800" dirty="0" err="1">
                <a:solidFill>
                  <a:schemeClr val="tx2"/>
                </a:solidFill>
                <a:latin typeface="Franklin Gothic Medium" panose="020B0603020102020204" pitchFamily="34" charset="0"/>
              </a:rPr>
              <a:t>Jobx</a:t>
            </a:r>
            <a:r>
              <a:rPr lang="en-US" sz="1800" dirty="0">
                <a:solidFill>
                  <a:schemeClr val="tx2"/>
                </a:solidFill>
                <a:latin typeface="Franklin Gothic Medium" panose="020B0603020102020204" pitchFamily="34" charset="0"/>
              </a:rPr>
              <a:t> will be open for students. You will also be notified </a:t>
            </a:r>
          </a:p>
          <a:p>
            <a:pPr>
              <a:lnSpc>
                <a:spcPct val="100000"/>
              </a:lnSpc>
            </a:pPr>
            <a:r>
              <a:rPr lang="en-US" sz="1800" dirty="0">
                <a:solidFill>
                  <a:schemeClr val="tx2"/>
                </a:solidFill>
                <a:latin typeface="Franklin Gothic Medium" panose="020B0603020102020204" pitchFamily="34" charset="0"/>
              </a:rPr>
              <a:t>by email that the system is active, once you receive the email you may begin searching for jobs</a:t>
            </a:r>
          </a:p>
          <a:p>
            <a:pPr>
              <a:lnSpc>
                <a:spcPct val="100000"/>
              </a:lnSpc>
            </a:pPr>
            <a:r>
              <a:rPr lang="en-US" sz="1800" dirty="0">
                <a:solidFill>
                  <a:schemeClr val="tx2"/>
                </a:solidFill>
                <a:latin typeface="Franklin Gothic Medium" panose="020B0603020102020204" pitchFamily="34" charset="0"/>
              </a:rPr>
              <a:t>Follow the Student Link in the top right square. Select the “Students” page on the left when the website opens</a:t>
            </a:r>
          </a:p>
          <a:p>
            <a:pPr>
              <a:lnSpc>
                <a:spcPct val="100000"/>
              </a:lnSpc>
            </a:pPr>
            <a:br>
              <a:rPr lang="en-US" sz="1800" dirty="0">
                <a:solidFill>
                  <a:schemeClr val="bg1"/>
                </a:solidFill>
                <a:latin typeface="+mj-lt"/>
              </a:rPr>
            </a:br>
            <a:endParaRPr lang="en-US" sz="1800" dirty="0">
              <a:solidFill>
                <a:schemeClr val="tx2"/>
              </a:solidFill>
            </a:endParaRPr>
          </a:p>
          <a:p>
            <a:pPr>
              <a:lnSpc>
                <a:spcPct val="150000"/>
              </a:lnSpc>
            </a:pPr>
            <a:endParaRPr lang="en-US" sz="2800" b="1" dirty="0">
              <a:solidFill>
                <a:schemeClr val="tx2"/>
              </a:solidFill>
            </a:endParaRPr>
          </a:p>
          <a:p>
            <a:endParaRPr lang="en-US" sz="2800" dirty="0">
              <a:latin typeface="+mj-lt"/>
            </a:endParaRPr>
          </a:p>
        </p:txBody>
      </p:sp>
      <p:sp>
        <p:nvSpPr>
          <p:cNvPr id="6" name="Rectangle: Top Corners One Rounded and One Snipped 5">
            <a:hlinkClick r:id="rId4"/>
            <a:extLst>
              <a:ext uri="{FF2B5EF4-FFF2-40B4-BE49-F238E27FC236}">
                <a16:creationId xmlns:a16="http://schemas.microsoft.com/office/drawing/2014/main" id="{CBD1F8CE-9A60-4B3C-A577-4DB1A9755F7B}"/>
              </a:ext>
            </a:extLst>
          </p:cNvPr>
          <p:cNvSpPr/>
          <p:nvPr/>
        </p:nvSpPr>
        <p:spPr>
          <a:xfrm>
            <a:off x="9749068" y="173777"/>
            <a:ext cx="2351313" cy="763141"/>
          </a:xfrm>
          <a:prstGeom prst="snip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5">
                    <a:lumMod val="10000"/>
                  </a:schemeClr>
                </a:solidFill>
                <a:latin typeface="+mj-lt"/>
              </a:rPr>
              <a:t>Student</a:t>
            </a:r>
            <a:r>
              <a:rPr lang="en-US" sz="2400" dirty="0">
                <a:solidFill>
                  <a:schemeClr val="accent5">
                    <a:lumMod val="10000"/>
                  </a:schemeClr>
                </a:solidFill>
              </a:rPr>
              <a:t> </a:t>
            </a:r>
            <a:r>
              <a:rPr lang="en-US" sz="2400" b="1" dirty="0">
                <a:solidFill>
                  <a:schemeClr val="accent5">
                    <a:lumMod val="10000"/>
                  </a:schemeClr>
                </a:solidFill>
              </a:rPr>
              <a:t>Link</a:t>
            </a:r>
          </a:p>
        </p:txBody>
      </p:sp>
      <p:sp>
        <p:nvSpPr>
          <p:cNvPr id="7" name="Flowchart: Terminator 6">
            <a:extLst>
              <a:ext uri="{FF2B5EF4-FFF2-40B4-BE49-F238E27FC236}">
                <a16:creationId xmlns:a16="http://schemas.microsoft.com/office/drawing/2014/main" id="{5F12E289-D15B-4406-ABD8-02C2E1922392}"/>
              </a:ext>
            </a:extLst>
          </p:cNvPr>
          <p:cNvSpPr/>
          <p:nvPr/>
        </p:nvSpPr>
        <p:spPr>
          <a:xfrm>
            <a:off x="3941531" y="2003034"/>
            <a:ext cx="1010652" cy="422931"/>
          </a:xfrm>
          <a:prstGeom prst="flowChartTermina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436350D8-28E8-4D2E-9AA3-4C28106C6F7B}"/>
              </a:ext>
            </a:extLst>
          </p:cNvPr>
          <p:cNvSpPr/>
          <p:nvPr/>
        </p:nvSpPr>
        <p:spPr>
          <a:xfrm rot="16200000">
            <a:off x="10836331" y="991046"/>
            <a:ext cx="401898" cy="23929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allout: Down Arrow 11">
            <a:extLst>
              <a:ext uri="{FF2B5EF4-FFF2-40B4-BE49-F238E27FC236}">
                <a16:creationId xmlns:a16="http://schemas.microsoft.com/office/drawing/2014/main" id="{F765911B-A189-4A8C-9BB8-680A30F4CE23}"/>
              </a:ext>
            </a:extLst>
          </p:cNvPr>
          <p:cNvSpPr/>
          <p:nvPr/>
        </p:nvSpPr>
        <p:spPr>
          <a:xfrm rot="5400000">
            <a:off x="8752223" y="4389487"/>
            <a:ext cx="562190" cy="1976544"/>
          </a:xfrm>
          <a:custGeom>
            <a:avLst/>
            <a:gdLst>
              <a:gd name="connsiteX0" fmla="*/ 0 w 562190"/>
              <a:gd name="connsiteY0" fmla="*/ 0 h 1976544"/>
              <a:gd name="connsiteX1" fmla="*/ 562190 w 562190"/>
              <a:gd name="connsiteY1" fmla="*/ 0 h 1976544"/>
              <a:gd name="connsiteX2" fmla="*/ 562190 w 562190"/>
              <a:gd name="connsiteY2" fmla="*/ 1722380 h 1976544"/>
              <a:gd name="connsiteX3" fmla="*/ 352052 w 562190"/>
              <a:gd name="connsiteY3" fmla="*/ 1722380 h 1976544"/>
              <a:gd name="connsiteX4" fmla="*/ 352052 w 562190"/>
              <a:gd name="connsiteY4" fmla="*/ 1906967 h 1976544"/>
              <a:gd name="connsiteX5" fmla="*/ 399622 w 562190"/>
              <a:gd name="connsiteY5" fmla="*/ 1906967 h 1976544"/>
              <a:gd name="connsiteX6" fmla="*/ 281095 w 562190"/>
              <a:gd name="connsiteY6" fmla="*/ 1976544 h 1976544"/>
              <a:gd name="connsiteX7" fmla="*/ 162568 w 562190"/>
              <a:gd name="connsiteY7" fmla="*/ 1906967 h 1976544"/>
              <a:gd name="connsiteX8" fmla="*/ 210138 w 562190"/>
              <a:gd name="connsiteY8" fmla="*/ 1906967 h 1976544"/>
              <a:gd name="connsiteX9" fmla="*/ 210138 w 562190"/>
              <a:gd name="connsiteY9" fmla="*/ 1722380 h 1976544"/>
              <a:gd name="connsiteX10" fmla="*/ 0 w 562190"/>
              <a:gd name="connsiteY10" fmla="*/ 1722380 h 1976544"/>
              <a:gd name="connsiteX11" fmla="*/ 0 w 562190"/>
              <a:gd name="connsiteY11" fmla="*/ 0 h 1976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2190" h="1976544" extrusionOk="0">
                <a:moveTo>
                  <a:pt x="0" y="0"/>
                </a:moveTo>
                <a:cubicBezTo>
                  <a:pt x="247236" y="45223"/>
                  <a:pt x="306450" y="-38788"/>
                  <a:pt x="562190" y="0"/>
                </a:cubicBezTo>
                <a:cubicBezTo>
                  <a:pt x="662219" y="481323"/>
                  <a:pt x="522723" y="1422319"/>
                  <a:pt x="562190" y="1722380"/>
                </a:cubicBezTo>
                <a:cubicBezTo>
                  <a:pt x="530338" y="1725635"/>
                  <a:pt x="443336" y="1705336"/>
                  <a:pt x="352052" y="1722380"/>
                </a:cubicBezTo>
                <a:cubicBezTo>
                  <a:pt x="354383" y="1780997"/>
                  <a:pt x="360209" y="1863057"/>
                  <a:pt x="352052" y="1906967"/>
                </a:cubicBezTo>
                <a:cubicBezTo>
                  <a:pt x="359126" y="1909370"/>
                  <a:pt x="375846" y="1903608"/>
                  <a:pt x="399622" y="1906967"/>
                </a:cubicBezTo>
                <a:cubicBezTo>
                  <a:pt x="347791" y="1923588"/>
                  <a:pt x="295492" y="1961248"/>
                  <a:pt x="281095" y="1976544"/>
                </a:cubicBezTo>
                <a:cubicBezTo>
                  <a:pt x="230278" y="1958774"/>
                  <a:pt x="198639" y="1914411"/>
                  <a:pt x="162568" y="1906967"/>
                </a:cubicBezTo>
                <a:cubicBezTo>
                  <a:pt x="177893" y="1910727"/>
                  <a:pt x="204706" y="1903374"/>
                  <a:pt x="210138" y="1906967"/>
                </a:cubicBezTo>
                <a:cubicBezTo>
                  <a:pt x="195488" y="1818666"/>
                  <a:pt x="214416" y="1763638"/>
                  <a:pt x="210138" y="1722380"/>
                </a:cubicBezTo>
                <a:cubicBezTo>
                  <a:pt x="134556" y="1724771"/>
                  <a:pt x="91774" y="1731642"/>
                  <a:pt x="0" y="1722380"/>
                </a:cubicBezTo>
                <a:cubicBezTo>
                  <a:pt x="2050" y="1514238"/>
                  <a:pt x="124520" y="652371"/>
                  <a:pt x="0" y="0"/>
                </a:cubicBezTo>
                <a:close/>
              </a:path>
            </a:pathLst>
          </a:custGeom>
          <a:noFill/>
          <a:ln w="19050">
            <a:solidFill>
              <a:srgbClr val="2D37B3"/>
            </a:solidFill>
            <a:extLst>
              <a:ext uri="{C807C97D-BFC1-408E-A445-0C87EB9F89A2}">
                <ask:lineSketchStyleProps xmlns:ask="http://schemas.microsoft.com/office/drawing/2018/sketchyshapes" sd="2799012570">
                  <a:prstGeom prst="downArrowCallout">
                    <a:avLst>
                      <a:gd name="adj1" fmla="val 25243"/>
                      <a:gd name="adj2" fmla="val 21083"/>
                      <a:gd name="adj3" fmla="val 12376"/>
                      <a:gd name="adj4" fmla="val 8714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100" dirty="0">
                <a:solidFill>
                  <a:schemeClr val="tx2"/>
                </a:solidFill>
              </a:rPr>
              <a:t>Search for open positions using the “Find a Job” Link</a:t>
            </a:r>
          </a:p>
        </p:txBody>
      </p:sp>
      <p:pic>
        <p:nvPicPr>
          <p:cNvPr id="13" name="Picture 12">
            <a:extLst>
              <a:ext uri="{FF2B5EF4-FFF2-40B4-BE49-F238E27FC236}">
                <a16:creationId xmlns:a16="http://schemas.microsoft.com/office/drawing/2014/main" id="{32740582-1435-40D7-969B-11FFCD3832A8}"/>
              </a:ext>
            </a:extLst>
          </p:cNvPr>
          <p:cNvPicPr>
            <a:picLocks noChangeAspect="1"/>
          </p:cNvPicPr>
          <p:nvPr/>
        </p:nvPicPr>
        <p:blipFill>
          <a:blip r:embed="rId5"/>
          <a:stretch>
            <a:fillRect/>
          </a:stretch>
        </p:blipFill>
        <p:spPr>
          <a:xfrm>
            <a:off x="9812747" y="1672886"/>
            <a:ext cx="2223954" cy="3037596"/>
          </a:xfrm>
          <a:prstGeom prst="rect">
            <a:avLst/>
          </a:prstGeom>
        </p:spPr>
      </p:pic>
      <p:sp>
        <p:nvSpPr>
          <p:cNvPr id="15" name="Callout: Down Arrow 14">
            <a:extLst>
              <a:ext uri="{FF2B5EF4-FFF2-40B4-BE49-F238E27FC236}">
                <a16:creationId xmlns:a16="http://schemas.microsoft.com/office/drawing/2014/main" id="{6D875C6A-C3C9-48C0-9429-F81AA38638DE}"/>
              </a:ext>
            </a:extLst>
          </p:cNvPr>
          <p:cNvSpPr/>
          <p:nvPr/>
        </p:nvSpPr>
        <p:spPr>
          <a:xfrm rot="16200000">
            <a:off x="8332828" y="1840152"/>
            <a:ext cx="983295" cy="1976544"/>
          </a:xfrm>
          <a:custGeom>
            <a:avLst/>
            <a:gdLst>
              <a:gd name="connsiteX0" fmla="*/ 0 w 983295"/>
              <a:gd name="connsiteY0" fmla="*/ 0 h 1976544"/>
              <a:gd name="connsiteX1" fmla="*/ 983295 w 983295"/>
              <a:gd name="connsiteY1" fmla="*/ 0 h 1976544"/>
              <a:gd name="connsiteX2" fmla="*/ 983295 w 983295"/>
              <a:gd name="connsiteY2" fmla="*/ 1722380 h 1976544"/>
              <a:gd name="connsiteX3" fmla="*/ 615754 w 983295"/>
              <a:gd name="connsiteY3" fmla="*/ 1722380 h 1976544"/>
              <a:gd name="connsiteX4" fmla="*/ 615754 w 983295"/>
              <a:gd name="connsiteY4" fmla="*/ 1854851 h 1976544"/>
              <a:gd name="connsiteX5" fmla="*/ 698956 w 983295"/>
              <a:gd name="connsiteY5" fmla="*/ 1854851 h 1976544"/>
              <a:gd name="connsiteX6" fmla="*/ 491648 w 983295"/>
              <a:gd name="connsiteY6" fmla="*/ 1976544 h 1976544"/>
              <a:gd name="connsiteX7" fmla="*/ 284339 w 983295"/>
              <a:gd name="connsiteY7" fmla="*/ 1854851 h 1976544"/>
              <a:gd name="connsiteX8" fmla="*/ 367541 w 983295"/>
              <a:gd name="connsiteY8" fmla="*/ 1854851 h 1976544"/>
              <a:gd name="connsiteX9" fmla="*/ 367541 w 983295"/>
              <a:gd name="connsiteY9" fmla="*/ 1722380 h 1976544"/>
              <a:gd name="connsiteX10" fmla="*/ 0 w 983295"/>
              <a:gd name="connsiteY10" fmla="*/ 1722380 h 1976544"/>
              <a:gd name="connsiteX11" fmla="*/ 0 w 983295"/>
              <a:gd name="connsiteY11" fmla="*/ 0 h 1976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3295" h="1976544" extrusionOk="0">
                <a:moveTo>
                  <a:pt x="0" y="0"/>
                </a:moveTo>
                <a:cubicBezTo>
                  <a:pt x="149096" y="70733"/>
                  <a:pt x="709321" y="44335"/>
                  <a:pt x="983295" y="0"/>
                </a:cubicBezTo>
                <a:cubicBezTo>
                  <a:pt x="1083324" y="481323"/>
                  <a:pt x="943828" y="1422319"/>
                  <a:pt x="983295" y="1722380"/>
                </a:cubicBezTo>
                <a:cubicBezTo>
                  <a:pt x="887352" y="1739155"/>
                  <a:pt x="728309" y="1694657"/>
                  <a:pt x="615754" y="1722380"/>
                </a:cubicBezTo>
                <a:cubicBezTo>
                  <a:pt x="609985" y="1782989"/>
                  <a:pt x="621096" y="1831507"/>
                  <a:pt x="615754" y="1854851"/>
                </a:cubicBezTo>
                <a:cubicBezTo>
                  <a:pt x="624617" y="1856209"/>
                  <a:pt x="688640" y="1857108"/>
                  <a:pt x="698956" y="1854851"/>
                </a:cubicBezTo>
                <a:cubicBezTo>
                  <a:pt x="643765" y="1869666"/>
                  <a:pt x="522798" y="1978205"/>
                  <a:pt x="491648" y="1976544"/>
                </a:cubicBezTo>
                <a:cubicBezTo>
                  <a:pt x="455956" y="1969594"/>
                  <a:pt x="373491" y="1882741"/>
                  <a:pt x="284339" y="1854851"/>
                </a:cubicBezTo>
                <a:cubicBezTo>
                  <a:pt x="319454" y="1860350"/>
                  <a:pt x="332059" y="1857380"/>
                  <a:pt x="367541" y="1854851"/>
                </a:cubicBezTo>
                <a:cubicBezTo>
                  <a:pt x="358821" y="1807187"/>
                  <a:pt x="359964" y="1744513"/>
                  <a:pt x="367541" y="1722380"/>
                </a:cubicBezTo>
                <a:cubicBezTo>
                  <a:pt x="272107" y="1717924"/>
                  <a:pt x="134595" y="1705939"/>
                  <a:pt x="0" y="1722380"/>
                </a:cubicBezTo>
                <a:cubicBezTo>
                  <a:pt x="2050" y="1514238"/>
                  <a:pt x="124520" y="652371"/>
                  <a:pt x="0" y="0"/>
                </a:cubicBezTo>
                <a:close/>
              </a:path>
            </a:pathLst>
          </a:custGeom>
          <a:noFill/>
          <a:ln w="19050">
            <a:solidFill>
              <a:srgbClr val="2D37B3"/>
            </a:solidFill>
            <a:extLst>
              <a:ext uri="{C807C97D-BFC1-408E-A445-0C87EB9F89A2}">
                <ask:lineSketchStyleProps xmlns:ask="http://schemas.microsoft.com/office/drawing/2018/sketchyshapes" sd="2799012570">
                  <a:prstGeom prst="downArrowCallout">
                    <a:avLst>
                      <a:gd name="adj1" fmla="val 25243"/>
                      <a:gd name="adj2" fmla="val 21083"/>
                      <a:gd name="adj3" fmla="val 12376"/>
                      <a:gd name="adj4" fmla="val 8714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100" dirty="0">
                <a:solidFill>
                  <a:schemeClr val="tx2"/>
                </a:solidFill>
              </a:rPr>
              <a:t>Only students who have a work-study award have access to </a:t>
            </a:r>
            <a:r>
              <a:rPr lang="en-US" sz="1100" dirty="0" err="1">
                <a:solidFill>
                  <a:schemeClr val="tx2"/>
                </a:solidFill>
              </a:rPr>
              <a:t>Jobx</a:t>
            </a:r>
            <a:r>
              <a:rPr lang="en-US" sz="1100" dirty="0">
                <a:solidFill>
                  <a:schemeClr val="tx2"/>
                </a:solidFill>
              </a:rPr>
              <a:t> Positions. Log in using your onion to verify your eligibility</a:t>
            </a:r>
          </a:p>
        </p:txBody>
      </p:sp>
      <p:sp>
        <p:nvSpPr>
          <p:cNvPr id="16" name="Arrow: Right 15">
            <a:extLst>
              <a:ext uri="{FF2B5EF4-FFF2-40B4-BE49-F238E27FC236}">
                <a16:creationId xmlns:a16="http://schemas.microsoft.com/office/drawing/2014/main" id="{CE495B56-C73C-4249-843B-61B7E8E4ECB6}"/>
              </a:ext>
            </a:extLst>
          </p:cNvPr>
          <p:cNvSpPr/>
          <p:nvPr/>
        </p:nvSpPr>
        <p:spPr>
          <a:xfrm rot="2608606">
            <a:off x="5285762" y="4732282"/>
            <a:ext cx="401898" cy="23929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2922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8DC0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457FA-37A2-478E-863D-0B7B8C070F72}"/>
              </a:ext>
            </a:extLst>
          </p:cNvPr>
          <p:cNvSpPr>
            <a:spLocks noGrp="1"/>
          </p:cNvSpPr>
          <p:nvPr>
            <p:ph type="title"/>
          </p:nvPr>
        </p:nvSpPr>
        <p:spPr>
          <a:xfrm>
            <a:off x="116305" y="-260517"/>
            <a:ext cx="10515600" cy="1325563"/>
          </a:xfrm>
        </p:spPr>
        <p:txBody>
          <a:bodyPr>
            <a:normAutofit/>
          </a:bodyPr>
          <a:lstStyle/>
          <a:p>
            <a:pPr>
              <a:lnSpc>
                <a:spcPct val="150000"/>
              </a:lnSpc>
            </a:pPr>
            <a:r>
              <a:rPr lang="en-US" sz="2800" b="1" dirty="0">
                <a:solidFill>
                  <a:schemeClr val="tx2"/>
                </a:solidFill>
              </a:rPr>
              <a:t>b) Searching for Open Positions</a:t>
            </a:r>
          </a:p>
        </p:txBody>
      </p:sp>
      <p:sp>
        <p:nvSpPr>
          <p:cNvPr id="3" name="Content Placeholder 2">
            <a:extLst>
              <a:ext uri="{FF2B5EF4-FFF2-40B4-BE49-F238E27FC236}">
                <a16:creationId xmlns:a16="http://schemas.microsoft.com/office/drawing/2014/main" id="{40C7504C-2F3B-422F-AB7E-06D5BBEB81C3}"/>
              </a:ext>
            </a:extLst>
          </p:cNvPr>
          <p:cNvSpPr>
            <a:spLocks noGrp="1"/>
          </p:cNvSpPr>
          <p:nvPr>
            <p:ph idx="1"/>
          </p:nvPr>
        </p:nvSpPr>
        <p:spPr>
          <a:xfrm>
            <a:off x="116305" y="803717"/>
            <a:ext cx="10515600" cy="3726371"/>
          </a:xfrm>
        </p:spPr>
        <p:txBody>
          <a:bodyPr>
            <a:normAutofit/>
          </a:bodyPr>
          <a:lstStyle/>
          <a:p>
            <a:pPr marL="0" indent="0">
              <a:buNone/>
            </a:pPr>
            <a:r>
              <a:rPr lang="en-US" sz="1800" b="1" dirty="0"/>
              <a:t>After selecting the “Find a Job” Tab, you will have two options.</a:t>
            </a:r>
          </a:p>
          <a:p>
            <a:pPr marL="0" indent="0">
              <a:buNone/>
            </a:pPr>
            <a:r>
              <a:rPr lang="en-US" sz="1800" b="1" dirty="0"/>
              <a:t>You can select a category from the “Quick Search” buttons such as viewing all jobs, all Carolina Works, or all federal-work study. </a:t>
            </a:r>
          </a:p>
          <a:p>
            <a:pPr marL="0" indent="0">
              <a:buNone/>
            </a:pPr>
            <a:r>
              <a:rPr lang="en-US" sz="1800" b="1" dirty="0"/>
              <a:t>You can also go to the Advanced search area and search by keywords. Just make sure to choose the correct Job Type!</a:t>
            </a:r>
          </a:p>
        </p:txBody>
      </p:sp>
      <p:pic>
        <p:nvPicPr>
          <p:cNvPr id="7" name="Picture 6">
            <a:extLst>
              <a:ext uri="{FF2B5EF4-FFF2-40B4-BE49-F238E27FC236}">
                <a16:creationId xmlns:a16="http://schemas.microsoft.com/office/drawing/2014/main" id="{DEB76EE9-A8B3-49D6-8879-4D1798DCFB6B}"/>
              </a:ext>
            </a:extLst>
          </p:cNvPr>
          <p:cNvPicPr>
            <a:picLocks noChangeAspect="1"/>
          </p:cNvPicPr>
          <p:nvPr/>
        </p:nvPicPr>
        <p:blipFill>
          <a:blip r:embed="rId3"/>
          <a:stretch>
            <a:fillRect/>
          </a:stretch>
        </p:blipFill>
        <p:spPr>
          <a:xfrm>
            <a:off x="3280610" y="2308873"/>
            <a:ext cx="7351295" cy="2648137"/>
          </a:xfrm>
          <a:prstGeom prst="rect">
            <a:avLst/>
          </a:prstGeom>
        </p:spPr>
      </p:pic>
      <p:sp>
        <p:nvSpPr>
          <p:cNvPr id="8" name="Arrow: Right 7">
            <a:extLst>
              <a:ext uri="{FF2B5EF4-FFF2-40B4-BE49-F238E27FC236}">
                <a16:creationId xmlns:a16="http://schemas.microsoft.com/office/drawing/2014/main" id="{08DCBD8F-F39C-46F0-A590-550A395023E7}"/>
              </a:ext>
            </a:extLst>
          </p:cNvPr>
          <p:cNvSpPr/>
          <p:nvPr/>
        </p:nvSpPr>
        <p:spPr>
          <a:xfrm rot="2608606">
            <a:off x="2975388" y="3601010"/>
            <a:ext cx="401898" cy="23929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BDC89924-E54E-4CEF-8D91-07C1A5AFF31E}"/>
              </a:ext>
            </a:extLst>
          </p:cNvPr>
          <p:cNvSpPr/>
          <p:nvPr/>
        </p:nvSpPr>
        <p:spPr>
          <a:xfrm rot="8532205">
            <a:off x="5296989" y="3130954"/>
            <a:ext cx="401898" cy="23929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allout: Down Arrow 9">
            <a:extLst>
              <a:ext uri="{FF2B5EF4-FFF2-40B4-BE49-F238E27FC236}">
                <a16:creationId xmlns:a16="http://schemas.microsoft.com/office/drawing/2014/main" id="{6A76D32F-575E-415A-B7CE-2D2B750A8B26}"/>
              </a:ext>
            </a:extLst>
          </p:cNvPr>
          <p:cNvSpPr/>
          <p:nvPr/>
        </p:nvSpPr>
        <p:spPr>
          <a:xfrm>
            <a:off x="537411" y="4542119"/>
            <a:ext cx="2638926" cy="862546"/>
          </a:xfrm>
          <a:custGeom>
            <a:avLst/>
            <a:gdLst>
              <a:gd name="connsiteX0" fmla="*/ 0 w 2638926"/>
              <a:gd name="connsiteY0" fmla="*/ 0 h 862546"/>
              <a:gd name="connsiteX1" fmla="*/ 2638926 w 2638926"/>
              <a:gd name="connsiteY1" fmla="*/ 0 h 862546"/>
              <a:gd name="connsiteX2" fmla="*/ 2638926 w 2638926"/>
              <a:gd name="connsiteY2" fmla="*/ 619282 h 862546"/>
              <a:gd name="connsiteX3" fmla="*/ 1501314 w 2638926"/>
              <a:gd name="connsiteY3" fmla="*/ 619282 h 862546"/>
              <a:gd name="connsiteX4" fmla="*/ 1501314 w 2638926"/>
              <a:gd name="connsiteY4" fmla="*/ 695635 h 862546"/>
              <a:gd name="connsiteX5" fmla="*/ 1561476 w 2638926"/>
              <a:gd name="connsiteY5" fmla="*/ 695635 h 862546"/>
              <a:gd name="connsiteX6" fmla="*/ 1319463 w 2638926"/>
              <a:gd name="connsiteY6" fmla="*/ 862546 h 862546"/>
              <a:gd name="connsiteX7" fmla="*/ 1077450 w 2638926"/>
              <a:gd name="connsiteY7" fmla="*/ 695635 h 862546"/>
              <a:gd name="connsiteX8" fmla="*/ 1137612 w 2638926"/>
              <a:gd name="connsiteY8" fmla="*/ 695635 h 862546"/>
              <a:gd name="connsiteX9" fmla="*/ 1137612 w 2638926"/>
              <a:gd name="connsiteY9" fmla="*/ 619282 h 862546"/>
              <a:gd name="connsiteX10" fmla="*/ 0 w 2638926"/>
              <a:gd name="connsiteY10" fmla="*/ 619282 h 862546"/>
              <a:gd name="connsiteX11" fmla="*/ 0 w 2638926"/>
              <a:gd name="connsiteY11" fmla="*/ 0 h 862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38926" h="862546" extrusionOk="0">
                <a:moveTo>
                  <a:pt x="0" y="0"/>
                </a:moveTo>
                <a:cubicBezTo>
                  <a:pt x="411767" y="-85526"/>
                  <a:pt x="1425797" y="-62297"/>
                  <a:pt x="2638926" y="0"/>
                </a:cubicBezTo>
                <a:cubicBezTo>
                  <a:pt x="2639246" y="293081"/>
                  <a:pt x="2619533" y="311007"/>
                  <a:pt x="2638926" y="619282"/>
                </a:cubicBezTo>
                <a:cubicBezTo>
                  <a:pt x="2418525" y="633646"/>
                  <a:pt x="1652104" y="535181"/>
                  <a:pt x="1501314" y="619282"/>
                </a:cubicBezTo>
                <a:cubicBezTo>
                  <a:pt x="1501049" y="633778"/>
                  <a:pt x="1495702" y="686009"/>
                  <a:pt x="1501314" y="695635"/>
                </a:cubicBezTo>
                <a:cubicBezTo>
                  <a:pt x="1515076" y="696014"/>
                  <a:pt x="1536768" y="693051"/>
                  <a:pt x="1561476" y="695635"/>
                </a:cubicBezTo>
                <a:cubicBezTo>
                  <a:pt x="1497350" y="740964"/>
                  <a:pt x="1353543" y="812728"/>
                  <a:pt x="1319463" y="862546"/>
                </a:cubicBezTo>
                <a:cubicBezTo>
                  <a:pt x="1284364" y="822355"/>
                  <a:pt x="1164058" y="753901"/>
                  <a:pt x="1077450" y="695635"/>
                </a:cubicBezTo>
                <a:cubicBezTo>
                  <a:pt x="1103610" y="697152"/>
                  <a:pt x="1109173" y="696681"/>
                  <a:pt x="1137612" y="695635"/>
                </a:cubicBezTo>
                <a:cubicBezTo>
                  <a:pt x="1141620" y="684039"/>
                  <a:pt x="1133642" y="628947"/>
                  <a:pt x="1137612" y="619282"/>
                </a:cubicBezTo>
                <a:cubicBezTo>
                  <a:pt x="906195" y="645510"/>
                  <a:pt x="221798" y="537134"/>
                  <a:pt x="0" y="619282"/>
                </a:cubicBezTo>
                <a:cubicBezTo>
                  <a:pt x="49036" y="463361"/>
                  <a:pt x="-42014" y="152237"/>
                  <a:pt x="0" y="0"/>
                </a:cubicBezTo>
                <a:close/>
              </a:path>
            </a:pathLst>
          </a:custGeom>
          <a:noFill/>
          <a:ln w="19050">
            <a:solidFill>
              <a:srgbClr val="2D37B3"/>
            </a:solidFill>
            <a:extLst>
              <a:ext uri="{C807C97D-BFC1-408E-A445-0C87EB9F89A2}">
                <ask:lineSketchStyleProps xmlns:ask="http://schemas.microsoft.com/office/drawing/2018/sketchyshapes" sd="2799012570">
                  <a:prstGeom prst="downArrowCallout">
                    <a:avLst>
                      <a:gd name="adj1" fmla="val 42166"/>
                      <a:gd name="adj2" fmla="val 28058"/>
                      <a:gd name="adj3" fmla="val 19351"/>
                      <a:gd name="adj4" fmla="val 7179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100" dirty="0">
                <a:solidFill>
                  <a:schemeClr val="tx2"/>
                </a:solidFill>
              </a:rPr>
              <a:t>If you select the advanced search option, Select the correct Job Type and then search using your keyword</a:t>
            </a:r>
          </a:p>
        </p:txBody>
      </p:sp>
      <p:pic>
        <p:nvPicPr>
          <p:cNvPr id="12" name="Picture 11">
            <a:extLst>
              <a:ext uri="{FF2B5EF4-FFF2-40B4-BE49-F238E27FC236}">
                <a16:creationId xmlns:a16="http://schemas.microsoft.com/office/drawing/2014/main" id="{D16679FC-0F43-482E-B2F7-41B4A1EC9CA1}"/>
              </a:ext>
            </a:extLst>
          </p:cNvPr>
          <p:cNvPicPr>
            <a:picLocks noChangeAspect="1"/>
          </p:cNvPicPr>
          <p:nvPr/>
        </p:nvPicPr>
        <p:blipFill>
          <a:blip r:embed="rId4"/>
          <a:stretch>
            <a:fillRect/>
          </a:stretch>
        </p:blipFill>
        <p:spPr>
          <a:xfrm>
            <a:off x="938463" y="5416696"/>
            <a:ext cx="7345448" cy="1325563"/>
          </a:xfrm>
          <a:prstGeom prst="rect">
            <a:avLst/>
          </a:prstGeom>
        </p:spPr>
      </p:pic>
      <p:sp>
        <p:nvSpPr>
          <p:cNvPr id="13" name="Arrow: Right 12">
            <a:extLst>
              <a:ext uri="{FF2B5EF4-FFF2-40B4-BE49-F238E27FC236}">
                <a16:creationId xmlns:a16="http://schemas.microsoft.com/office/drawing/2014/main" id="{9B5FCE5C-F076-4766-9ED3-7D622DD49F5D}"/>
              </a:ext>
            </a:extLst>
          </p:cNvPr>
          <p:cNvSpPr/>
          <p:nvPr/>
        </p:nvSpPr>
        <p:spPr>
          <a:xfrm>
            <a:off x="472610" y="5465104"/>
            <a:ext cx="401898" cy="23929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E8586B8F-035E-4CF1-85B2-5DF3DAD49DE6}"/>
              </a:ext>
            </a:extLst>
          </p:cNvPr>
          <p:cNvSpPr/>
          <p:nvPr/>
        </p:nvSpPr>
        <p:spPr>
          <a:xfrm>
            <a:off x="448546" y="6459330"/>
            <a:ext cx="401898" cy="23929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949775"/>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8DC0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457FA-37A2-478E-863D-0B7B8C070F72}"/>
              </a:ext>
            </a:extLst>
          </p:cNvPr>
          <p:cNvSpPr>
            <a:spLocks noGrp="1"/>
          </p:cNvSpPr>
          <p:nvPr>
            <p:ph type="title"/>
          </p:nvPr>
        </p:nvSpPr>
        <p:spPr>
          <a:xfrm>
            <a:off x="116305" y="-260517"/>
            <a:ext cx="10515600" cy="1325563"/>
          </a:xfrm>
        </p:spPr>
        <p:txBody>
          <a:bodyPr>
            <a:normAutofit/>
          </a:bodyPr>
          <a:lstStyle/>
          <a:p>
            <a:pPr>
              <a:lnSpc>
                <a:spcPct val="150000"/>
              </a:lnSpc>
            </a:pPr>
            <a:r>
              <a:rPr lang="en-US" sz="2800" b="1" dirty="0">
                <a:solidFill>
                  <a:schemeClr val="tx2"/>
                </a:solidFill>
              </a:rPr>
              <a:t>b) Searching for Open Positions</a:t>
            </a:r>
          </a:p>
        </p:txBody>
      </p:sp>
      <p:sp>
        <p:nvSpPr>
          <p:cNvPr id="3" name="Content Placeholder 2">
            <a:extLst>
              <a:ext uri="{FF2B5EF4-FFF2-40B4-BE49-F238E27FC236}">
                <a16:creationId xmlns:a16="http://schemas.microsoft.com/office/drawing/2014/main" id="{40C7504C-2F3B-422F-AB7E-06D5BBEB81C3}"/>
              </a:ext>
            </a:extLst>
          </p:cNvPr>
          <p:cNvSpPr>
            <a:spLocks noGrp="1"/>
          </p:cNvSpPr>
          <p:nvPr>
            <p:ph idx="1"/>
          </p:nvPr>
        </p:nvSpPr>
        <p:spPr>
          <a:xfrm>
            <a:off x="116305" y="803717"/>
            <a:ext cx="10515600" cy="3726371"/>
          </a:xfrm>
        </p:spPr>
        <p:txBody>
          <a:bodyPr>
            <a:normAutofit/>
          </a:bodyPr>
          <a:lstStyle/>
          <a:p>
            <a:pPr marL="0" indent="0">
              <a:buNone/>
            </a:pPr>
            <a:r>
              <a:rPr lang="en-US" sz="1800" b="1" dirty="0"/>
              <a:t>Once you search, on the job list page look for jobs you are interested in. Click the “Job Title” to view more information about the position in a separate tab.</a:t>
            </a:r>
          </a:p>
          <a:p>
            <a:pPr marL="0" indent="0">
              <a:buNone/>
            </a:pPr>
            <a:endParaRPr lang="en-US" sz="1800" b="1" dirty="0"/>
          </a:p>
        </p:txBody>
      </p:sp>
      <p:pic>
        <p:nvPicPr>
          <p:cNvPr id="5" name="Picture 4">
            <a:extLst>
              <a:ext uri="{FF2B5EF4-FFF2-40B4-BE49-F238E27FC236}">
                <a16:creationId xmlns:a16="http://schemas.microsoft.com/office/drawing/2014/main" id="{B47D088A-D935-4854-98B0-6844E7A16924}"/>
              </a:ext>
            </a:extLst>
          </p:cNvPr>
          <p:cNvPicPr>
            <a:picLocks noChangeAspect="1"/>
          </p:cNvPicPr>
          <p:nvPr/>
        </p:nvPicPr>
        <p:blipFill>
          <a:blip r:embed="rId3"/>
          <a:stretch>
            <a:fillRect/>
          </a:stretch>
        </p:blipFill>
        <p:spPr>
          <a:xfrm>
            <a:off x="116305" y="1462398"/>
            <a:ext cx="8502650" cy="4591885"/>
          </a:xfrm>
          <a:prstGeom prst="rect">
            <a:avLst/>
          </a:prstGeom>
        </p:spPr>
      </p:pic>
      <p:sp>
        <p:nvSpPr>
          <p:cNvPr id="8" name="Flowchart: Terminator 7">
            <a:extLst>
              <a:ext uri="{FF2B5EF4-FFF2-40B4-BE49-F238E27FC236}">
                <a16:creationId xmlns:a16="http://schemas.microsoft.com/office/drawing/2014/main" id="{2F0F0B9B-1BA3-42C9-8210-DF02ACAA3BF4}"/>
              </a:ext>
            </a:extLst>
          </p:cNvPr>
          <p:cNvSpPr/>
          <p:nvPr/>
        </p:nvSpPr>
        <p:spPr>
          <a:xfrm>
            <a:off x="259892" y="2940118"/>
            <a:ext cx="1034717" cy="228600"/>
          </a:xfrm>
          <a:prstGeom prst="flowChartTermina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3D2C08AC-0FD2-4C2E-8F48-3AB074ABE069}"/>
              </a:ext>
            </a:extLst>
          </p:cNvPr>
          <p:cNvSpPr/>
          <p:nvPr/>
        </p:nvSpPr>
        <p:spPr>
          <a:xfrm rot="2608606">
            <a:off x="-84645" y="2709681"/>
            <a:ext cx="401898" cy="23929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allout: Down Arrow 9">
            <a:extLst>
              <a:ext uri="{FF2B5EF4-FFF2-40B4-BE49-F238E27FC236}">
                <a16:creationId xmlns:a16="http://schemas.microsoft.com/office/drawing/2014/main" id="{0C42F4EE-B0CF-41CC-8F88-CC2B20670538}"/>
              </a:ext>
            </a:extLst>
          </p:cNvPr>
          <p:cNvSpPr/>
          <p:nvPr/>
        </p:nvSpPr>
        <p:spPr>
          <a:xfrm>
            <a:off x="9069344" y="2508845"/>
            <a:ext cx="2638926" cy="1249495"/>
          </a:xfrm>
          <a:custGeom>
            <a:avLst/>
            <a:gdLst>
              <a:gd name="connsiteX0" fmla="*/ 0 w 2638926"/>
              <a:gd name="connsiteY0" fmla="*/ 0 h 1249495"/>
              <a:gd name="connsiteX1" fmla="*/ 2638926 w 2638926"/>
              <a:gd name="connsiteY1" fmla="*/ 0 h 1249495"/>
              <a:gd name="connsiteX2" fmla="*/ 2638926 w 2638926"/>
              <a:gd name="connsiteY2" fmla="*/ 969283 h 1249495"/>
              <a:gd name="connsiteX3" fmla="*/ 1498672 w 2638926"/>
              <a:gd name="connsiteY3" fmla="*/ 969283 h 1249495"/>
              <a:gd name="connsiteX4" fmla="*/ 1498672 w 2638926"/>
              <a:gd name="connsiteY4" fmla="*/ 1091921 h 1249495"/>
              <a:gd name="connsiteX5" fmla="*/ 1597850 w 2638926"/>
              <a:gd name="connsiteY5" fmla="*/ 1091921 h 1249495"/>
              <a:gd name="connsiteX6" fmla="*/ 1319463 w 2638926"/>
              <a:gd name="connsiteY6" fmla="*/ 1249495 h 1249495"/>
              <a:gd name="connsiteX7" fmla="*/ 1041076 w 2638926"/>
              <a:gd name="connsiteY7" fmla="*/ 1091921 h 1249495"/>
              <a:gd name="connsiteX8" fmla="*/ 1140254 w 2638926"/>
              <a:gd name="connsiteY8" fmla="*/ 1091921 h 1249495"/>
              <a:gd name="connsiteX9" fmla="*/ 1140254 w 2638926"/>
              <a:gd name="connsiteY9" fmla="*/ 969283 h 1249495"/>
              <a:gd name="connsiteX10" fmla="*/ 0 w 2638926"/>
              <a:gd name="connsiteY10" fmla="*/ 969283 h 1249495"/>
              <a:gd name="connsiteX11" fmla="*/ 0 w 2638926"/>
              <a:gd name="connsiteY11" fmla="*/ 0 h 1249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38926" h="1249495" extrusionOk="0">
                <a:moveTo>
                  <a:pt x="0" y="0"/>
                </a:moveTo>
                <a:cubicBezTo>
                  <a:pt x="411767" y="-85526"/>
                  <a:pt x="1425797" y="-62297"/>
                  <a:pt x="2638926" y="0"/>
                </a:cubicBezTo>
                <a:cubicBezTo>
                  <a:pt x="2696400" y="198889"/>
                  <a:pt x="2648177" y="848282"/>
                  <a:pt x="2638926" y="969283"/>
                </a:cubicBezTo>
                <a:cubicBezTo>
                  <a:pt x="2274781" y="928454"/>
                  <a:pt x="1724073" y="993611"/>
                  <a:pt x="1498672" y="969283"/>
                </a:cubicBezTo>
                <a:cubicBezTo>
                  <a:pt x="1493642" y="1029251"/>
                  <a:pt x="1499947" y="1049270"/>
                  <a:pt x="1498672" y="1091921"/>
                </a:cubicBezTo>
                <a:cubicBezTo>
                  <a:pt x="1518716" y="1091904"/>
                  <a:pt x="1586693" y="1092476"/>
                  <a:pt x="1597850" y="1091921"/>
                </a:cubicBezTo>
                <a:cubicBezTo>
                  <a:pt x="1523280" y="1139393"/>
                  <a:pt x="1386137" y="1236643"/>
                  <a:pt x="1319463" y="1249495"/>
                </a:cubicBezTo>
                <a:cubicBezTo>
                  <a:pt x="1278977" y="1202948"/>
                  <a:pt x="1188881" y="1152223"/>
                  <a:pt x="1041076" y="1091921"/>
                </a:cubicBezTo>
                <a:cubicBezTo>
                  <a:pt x="1060870" y="1092016"/>
                  <a:pt x="1104202" y="1088319"/>
                  <a:pt x="1140254" y="1091921"/>
                </a:cubicBezTo>
                <a:cubicBezTo>
                  <a:pt x="1133470" y="1040709"/>
                  <a:pt x="1129821" y="1028220"/>
                  <a:pt x="1140254" y="969283"/>
                </a:cubicBezTo>
                <a:cubicBezTo>
                  <a:pt x="872143" y="968981"/>
                  <a:pt x="283232" y="1031118"/>
                  <a:pt x="0" y="969283"/>
                </a:cubicBezTo>
                <a:cubicBezTo>
                  <a:pt x="-73507" y="494079"/>
                  <a:pt x="2937" y="418014"/>
                  <a:pt x="0" y="0"/>
                </a:cubicBezTo>
                <a:close/>
              </a:path>
            </a:pathLst>
          </a:custGeom>
          <a:noFill/>
          <a:ln w="19050">
            <a:solidFill>
              <a:srgbClr val="2D37B3"/>
            </a:solidFill>
            <a:extLst>
              <a:ext uri="{C807C97D-BFC1-408E-A445-0C87EB9F89A2}">
                <ask:lineSketchStyleProps xmlns:ask="http://schemas.microsoft.com/office/drawing/2018/sketchyshapes" sd="2799012570">
                  <a:prstGeom prst="downArrowCallout">
                    <a:avLst>
                      <a:gd name="adj1" fmla="val 28685"/>
                      <a:gd name="adj2" fmla="val 22280"/>
                      <a:gd name="adj3" fmla="val 12611"/>
                      <a:gd name="adj4" fmla="val 77574"/>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100" dirty="0">
                <a:solidFill>
                  <a:schemeClr val="tx2"/>
                </a:solidFill>
              </a:rPr>
              <a:t>Once you open the position details, review and see if the job duties, number of hours, skills and more match your interests. Once you have reviewed, navigate back to the “Find a Job” Page</a:t>
            </a:r>
          </a:p>
        </p:txBody>
      </p:sp>
      <p:pic>
        <p:nvPicPr>
          <p:cNvPr id="11" name="Picture 10">
            <a:extLst>
              <a:ext uri="{FF2B5EF4-FFF2-40B4-BE49-F238E27FC236}">
                <a16:creationId xmlns:a16="http://schemas.microsoft.com/office/drawing/2014/main" id="{AD281F65-688B-4730-88C7-EDF301096A72}"/>
              </a:ext>
            </a:extLst>
          </p:cNvPr>
          <p:cNvPicPr>
            <a:picLocks noChangeAspect="1"/>
          </p:cNvPicPr>
          <p:nvPr/>
        </p:nvPicPr>
        <p:blipFill>
          <a:blip r:embed="rId4"/>
          <a:stretch>
            <a:fillRect/>
          </a:stretch>
        </p:blipFill>
        <p:spPr>
          <a:xfrm>
            <a:off x="7740628" y="3789948"/>
            <a:ext cx="4418031" cy="2939848"/>
          </a:xfrm>
          <a:prstGeom prst="rect">
            <a:avLst/>
          </a:prstGeom>
        </p:spPr>
      </p:pic>
    </p:spTree>
    <p:extLst>
      <p:ext uri="{BB962C8B-B14F-4D97-AF65-F5344CB8AC3E}">
        <p14:creationId xmlns:p14="http://schemas.microsoft.com/office/powerpoint/2010/main" val="1925282562"/>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8DC0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457FA-37A2-478E-863D-0B7B8C070F72}"/>
              </a:ext>
            </a:extLst>
          </p:cNvPr>
          <p:cNvSpPr>
            <a:spLocks noGrp="1"/>
          </p:cNvSpPr>
          <p:nvPr>
            <p:ph type="title"/>
          </p:nvPr>
        </p:nvSpPr>
        <p:spPr>
          <a:xfrm>
            <a:off x="116305" y="-260517"/>
            <a:ext cx="10515600" cy="1325563"/>
          </a:xfrm>
        </p:spPr>
        <p:txBody>
          <a:bodyPr>
            <a:normAutofit/>
          </a:bodyPr>
          <a:lstStyle/>
          <a:p>
            <a:pPr>
              <a:lnSpc>
                <a:spcPct val="150000"/>
              </a:lnSpc>
            </a:pPr>
            <a:r>
              <a:rPr lang="en-US" sz="2800" b="1" dirty="0">
                <a:solidFill>
                  <a:schemeClr val="tx2"/>
                </a:solidFill>
              </a:rPr>
              <a:t>b) Searching for Open Positions</a:t>
            </a:r>
            <a:endParaRPr lang="en-US" sz="2800" dirty="0">
              <a:solidFill>
                <a:schemeClr val="tx2"/>
              </a:solidFill>
            </a:endParaRPr>
          </a:p>
        </p:txBody>
      </p:sp>
      <p:sp>
        <p:nvSpPr>
          <p:cNvPr id="3" name="Content Placeholder 2">
            <a:extLst>
              <a:ext uri="{FF2B5EF4-FFF2-40B4-BE49-F238E27FC236}">
                <a16:creationId xmlns:a16="http://schemas.microsoft.com/office/drawing/2014/main" id="{40C7504C-2F3B-422F-AB7E-06D5BBEB81C3}"/>
              </a:ext>
            </a:extLst>
          </p:cNvPr>
          <p:cNvSpPr>
            <a:spLocks noGrp="1"/>
          </p:cNvSpPr>
          <p:nvPr>
            <p:ph idx="1"/>
          </p:nvPr>
        </p:nvSpPr>
        <p:spPr>
          <a:xfrm>
            <a:off x="116305" y="803717"/>
            <a:ext cx="10515600" cy="3726371"/>
          </a:xfrm>
        </p:spPr>
        <p:txBody>
          <a:bodyPr>
            <a:normAutofit/>
          </a:bodyPr>
          <a:lstStyle/>
          <a:p>
            <a:pPr marL="0" indent="0">
              <a:buNone/>
            </a:pPr>
            <a:r>
              <a:rPr lang="en-US" sz="1800" b="1" dirty="0"/>
              <a:t>On the Job List page, you can select 1-3 jobs for which you would like to apply. Check them on the left side, then press the “Apply for Selected Jobs” link. </a:t>
            </a:r>
          </a:p>
          <a:p>
            <a:pPr marL="0" indent="0">
              <a:buNone/>
            </a:pPr>
            <a:endParaRPr lang="en-US" sz="1800" b="1" dirty="0"/>
          </a:p>
        </p:txBody>
      </p:sp>
      <p:pic>
        <p:nvPicPr>
          <p:cNvPr id="5" name="Picture 4">
            <a:extLst>
              <a:ext uri="{FF2B5EF4-FFF2-40B4-BE49-F238E27FC236}">
                <a16:creationId xmlns:a16="http://schemas.microsoft.com/office/drawing/2014/main" id="{B47D088A-D935-4854-98B0-6844E7A16924}"/>
              </a:ext>
            </a:extLst>
          </p:cNvPr>
          <p:cNvPicPr>
            <a:picLocks noChangeAspect="1"/>
          </p:cNvPicPr>
          <p:nvPr/>
        </p:nvPicPr>
        <p:blipFill>
          <a:blip r:embed="rId3"/>
          <a:stretch>
            <a:fillRect/>
          </a:stretch>
        </p:blipFill>
        <p:spPr>
          <a:xfrm>
            <a:off x="344450" y="1594745"/>
            <a:ext cx="8502650" cy="4591885"/>
          </a:xfrm>
          <a:prstGeom prst="rect">
            <a:avLst/>
          </a:prstGeom>
        </p:spPr>
      </p:pic>
      <p:sp>
        <p:nvSpPr>
          <p:cNvPr id="8" name="Flowchart: Terminator 7">
            <a:extLst>
              <a:ext uri="{FF2B5EF4-FFF2-40B4-BE49-F238E27FC236}">
                <a16:creationId xmlns:a16="http://schemas.microsoft.com/office/drawing/2014/main" id="{2F0F0B9B-1BA3-42C9-8210-DF02ACAA3BF4}"/>
              </a:ext>
            </a:extLst>
          </p:cNvPr>
          <p:cNvSpPr/>
          <p:nvPr/>
        </p:nvSpPr>
        <p:spPr>
          <a:xfrm>
            <a:off x="248653" y="2230196"/>
            <a:ext cx="1323474" cy="325758"/>
          </a:xfrm>
          <a:prstGeom prst="flowChartTermina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3D2C08AC-0FD2-4C2E-8F48-3AB074ABE069}"/>
              </a:ext>
            </a:extLst>
          </p:cNvPr>
          <p:cNvSpPr/>
          <p:nvPr/>
        </p:nvSpPr>
        <p:spPr>
          <a:xfrm rot="2608606">
            <a:off x="143500" y="3191093"/>
            <a:ext cx="401898" cy="23929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allout: Down Arrow 9">
            <a:extLst>
              <a:ext uri="{FF2B5EF4-FFF2-40B4-BE49-F238E27FC236}">
                <a16:creationId xmlns:a16="http://schemas.microsoft.com/office/drawing/2014/main" id="{0C42F4EE-B0CF-41CC-8F88-CC2B20670538}"/>
              </a:ext>
            </a:extLst>
          </p:cNvPr>
          <p:cNvSpPr/>
          <p:nvPr/>
        </p:nvSpPr>
        <p:spPr>
          <a:xfrm>
            <a:off x="9067223" y="2965664"/>
            <a:ext cx="2943726" cy="1850045"/>
          </a:xfrm>
          <a:custGeom>
            <a:avLst/>
            <a:gdLst>
              <a:gd name="connsiteX0" fmla="*/ 0 w 2943726"/>
              <a:gd name="connsiteY0" fmla="*/ 0 h 1850045"/>
              <a:gd name="connsiteX1" fmla="*/ 2943726 w 2943726"/>
              <a:gd name="connsiteY1" fmla="*/ 0 h 1850045"/>
              <a:gd name="connsiteX2" fmla="*/ 2943726 w 2943726"/>
              <a:gd name="connsiteY2" fmla="*/ 1850045 h 1850045"/>
              <a:gd name="connsiteX3" fmla="*/ 1471863 w 2943726"/>
              <a:gd name="connsiteY3" fmla="*/ 1850045 h 1850045"/>
              <a:gd name="connsiteX4" fmla="*/ 1471863 w 2943726"/>
              <a:gd name="connsiteY4" fmla="*/ 1850045 h 1850045"/>
              <a:gd name="connsiteX5" fmla="*/ 1471863 w 2943726"/>
              <a:gd name="connsiteY5" fmla="*/ 1850045 h 1850045"/>
              <a:gd name="connsiteX6" fmla="*/ 1471863 w 2943726"/>
              <a:gd name="connsiteY6" fmla="*/ 1850045 h 1850045"/>
              <a:gd name="connsiteX7" fmla="*/ 1471863 w 2943726"/>
              <a:gd name="connsiteY7" fmla="*/ 1850045 h 1850045"/>
              <a:gd name="connsiteX8" fmla="*/ 1471863 w 2943726"/>
              <a:gd name="connsiteY8" fmla="*/ 1850045 h 1850045"/>
              <a:gd name="connsiteX9" fmla="*/ 1471863 w 2943726"/>
              <a:gd name="connsiteY9" fmla="*/ 1850045 h 1850045"/>
              <a:gd name="connsiteX10" fmla="*/ 0 w 2943726"/>
              <a:gd name="connsiteY10" fmla="*/ 1850045 h 1850045"/>
              <a:gd name="connsiteX11" fmla="*/ 0 w 2943726"/>
              <a:gd name="connsiteY11" fmla="*/ 0 h 1850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43726" h="1850045" extrusionOk="0">
                <a:moveTo>
                  <a:pt x="0" y="0"/>
                </a:moveTo>
                <a:cubicBezTo>
                  <a:pt x="846609" y="-85526"/>
                  <a:pt x="1780428" y="-62297"/>
                  <a:pt x="2943726" y="0"/>
                </a:cubicBezTo>
                <a:cubicBezTo>
                  <a:pt x="2875141" y="682586"/>
                  <a:pt x="2993125" y="1439415"/>
                  <a:pt x="2943726" y="1850045"/>
                </a:cubicBezTo>
                <a:cubicBezTo>
                  <a:pt x="2328332" y="1870478"/>
                  <a:pt x="1725452" y="1822019"/>
                  <a:pt x="1471863" y="1850045"/>
                </a:cubicBezTo>
                <a:lnTo>
                  <a:pt x="1471863" y="1850045"/>
                </a:lnTo>
                <a:lnTo>
                  <a:pt x="1471863" y="1850045"/>
                </a:lnTo>
                <a:lnTo>
                  <a:pt x="1471863" y="1850045"/>
                </a:lnTo>
                <a:lnTo>
                  <a:pt x="1471863" y="1850045"/>
                </a:lnTo>
                <a:lnTo>
                  <a:pt x="1471863" y="1850045"/>
                </a:lnTo>
                <a:lnTo>
                  <a:pt x="1471863" y="1850045"/>
                </a:lnTo>
                <a:cubicBezTo>
                  <a:pt x="1139185" y="1768951"/>
                  <a:pt x="619570" y="1724145"/>
                  <a:pt x="0" y="1850045"/>
                </a:cubicBezTo>
                <a:cubicBezTo>
                  <a:pt x="-154471" y="1658149"/>
                  <a:pt x="-81366" y="252438"/>
                  <a:pt x="0" y="0"/>
                </a:cubicBezTo>
                <a:close/>
              </a:path>
            </a:pathLst>
          </a:custGeom>
          <a:noFill/>
          <a:ln w="19050">
            <a:solidFill>
              <a:srgbClr val="2D37B3"/>
            </a:solidFill>
            <a:extLst>
              <a:ext uri="{C807C97D-BFC1-408E-A445-0C87EB9F89A2}">
                <ask:lineSketchStyleProps xmlns:ask="http://schemas.microsoft.com/office/drawing/2018/sketchyshapes" sd="2799012570">
                  <a:prstGeom prst="downArrowCallout">
                    <a:avLst>
                      <a:gd name="adj1" fmla="val 28685"/>
                      <a:gd name="adj2" fmla="val 0"/>
                      <a:gd name="adj3" fmla="val 0"/>
                      <a:gd name="adj4" fmla="val 10000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400" dirty="0">
                <a:solidFill>
                  <a:schemeClr val="tx2"/>
                </a:solidFill>
              </a:rPr>
              <a:t>If  you found more than 3 jobs, you can repeat the process to apply for those jobs later.  While the system limits you to 3 jobs per application, there is no restriction on the maximum number of  jobs to which you can apply each year.</a:t>
            </a:r>
          </a:p>
        </p:txBody>
      </p:sp>
      <p:sp>
        <p:nvSpPr>
          <p:cNvPr id="12" name="Arrow: Right 11">
            <a:extLst>
              <a:ext uri="{FF2B5EF4-FFF2-40B4-BE49-F238E27FC236}">
                <a16:creationId xmlns:a16="http://schemas.microsoft.com/office/drawing/2014/main" id="{B636BCA2-A19E-4008-80D7-220CC427F88B}"/>
              </a:ext>
            </a:extLst>
          </p:cNvPr>
          <p:cNvSpPr/>
          <p:nvPr/>
        </p:nvSpPr>
        <p:spPr>
          <a:xfrm rot="2608606">
            <a:off x="151523" y="5036410"/>
            <a:ext cx="401898" cy="23929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2BF8D37C-A6E6-4E94-AA4A-0072AD1E2500}"/>
              </a:ext>
            </a:extLst>
          </p:cNvPr>
          <p:cNvSpPr/>
          <p:nvPr/>
        </p:nvSpPr>
        <p:spPr>
          <a:xfrm rot="8392777">
            <a:off x="1523699" y="2009632"/>
            <a:ext cx="401898" cy="23929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Checkmark with solid fill">
            <a:extLst>
              <a:ext uri="{FF2B5EF4-FFF2-40B4-BE49-F238E27FC236}">
                <a16:creationId xmlns:a16="http://schemas.microsoft.com/office/drawing/2014/main" id="{4F878210-C62C-4B81-BEEC-394B20F1687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6986" y="3411615"/>
            <a:ext cx="131405" cy="131405"/>
          </a:xfrm>
          <a:prstGeom prst="rect">
            <a:avLst/>
          </a:prstGeom>
        </p:spPr>
      </p:pic>
      <p:pic>
        <p:nvPicPr>
          <p:cNvPr id="16" name="Graphic 15" descr="Checkmark with solid fill">
            <a:extLst>
              <a:ext uri="{FF2B5EF4-FFF2-40B4-BE49-F238E27FC236}">
                <a16:creationId xmlns:a16="http://schemas.microsoft.com/office/drawing/2014/main" id="{FE96AB42-2C1E-4C8D-A583-120A8413096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6498" y="5226953"/>
            <a:ext cx="131405" cy="131405"/>
          </a:xfrm>
          <a:prstGeom prst="rect">
            <a:avLst/>
          </a:prstGeom>
        </p:spPr>
      </p:pic>
    </p:spTree>
    <p:extLst>
      <p:ext uri="{BB962C8B-B14F-4D97-AF65-F5344CB8AC3E}">
        <p14:creationId xmlns:p14="http://schemas.microsoft.com/office/powerpoint/2010/main" val="478299114"/>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Carolina">
      <a:dk1>
        <a:srgbClr val="4B9CD3"/>
      </a:dk1>
      <a:lt1>
        <a:sysClr val="window" lastClr="FFFFFF"/>
      </a:lt1>
      <a:dk2>
        <a:srgbClr val="13294B"/>
      </a:dk2>
      <a:lt2>
        <a:srgbClr val="E1E1E1"/>
      </a:lt2>
      <a:accent1>
        <a:srgbClr val="007FAE"/>
      </a:accent1>
      <a:accent2>
        <a:srgbClr val="007FAE"/>
      </a:accent2>
      <a:accent3>
        <a:srgbClr val="AACFE5"/>
      </a:accent3>
      <a:accent4>
        <a:srgbClr val="13294B"/>
      </a:accent4>
      <a:accent5>
        <a:srgbClr val="E1E1E1"/>
      </a:accent5>
      <a:accent6>
        <a:srgbClr val="4B9CD3"/>
      </a:accent6>
      <a:hlink>
        <a:srgbClr val="4B9CD3"/>
      </a:hlink>
      <a:folHlink>
        <a:srgbClr val="007FAE"/>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arolina">
    <a:dk1>
      <a:srgbClr val="4B9CD3"/>
    </a:dk1>
    <a:lt1>
      <a:sysClr val="window" lastClr="FFFFFF"/>
    </a:lt1>
    <a:dk2>
      <a:srgbClr val="13294B"/>
    </a:dk2>
    <a:lt2>
      <a:srgbClr val="E1E1E1"/>
    </a:lt2>
    <a:accent1>
      <a:srgbClr val="007FAE"/>
    </a:accent1>
    <a:accent2>
      <a:srgbClr val="007FAE"/>
    </a:accent2>
    <a:accent3>
      <a:srgbClr val="AACFE5"/>
    </a:accent3>
    <a:accent4>
      <a:srgbClr val="13294B"/>
    </a:accent4>
    <a:accent5>
      <a:srgbClr val="E1E1E1"/>
    </a:accent5>
    <a:accent6>
      <a:srgbClr val="4B9CD3"/>
    </a:accent6>
    <a:hlink>
      <a:srgbClr val="4B9CD3"/>
    </a:hlink>
    <a:folHlink>
      <a:srgbClr val="007FAE"/>
    </a:folHlink>
  </a:clrScheme>
</a:themeOverride>
</file>

<file path=ppt/theme/themeOverride10.xml><?xml version="1.0" encoding="utf-8"?>
<a:themeOverride xmlns:a="http://schemas.openxmlformats.org/drawingml/2006/main">
  <a:clrScheme name="Carolina">
    <a:dk1>
      <a:srgbClr val="4B9CD3"/>
    </a:dk1>
    <a:lt1>
      <a:sysClr val="window" lastClr="FFFFFF"/>
    </a:lt1>
    <a:dk2>
      <a:srgbClr val="13294B"/>
    </a:dk2>
    <a:lt2>
      <a:srgbClr val="E1E1E1"/>
    </a:lt2>
    <a:accent1>
      <a:srgbClr val="007FAE"/>
    </a:accent1>
    <a:accent2>
      <a:srgbClr val="007FAE"/>
    </a:accent2>
    <a:accent3>
      <a:srgbClr val="AACFE5"/>
    </a:accent3>
    <a:accent4>
      <a:srgbClr val="13294B"/>
    </a:accent4>
    <a:accent5>
      <a:srgbClr val="E1E1E1"/>
    </a:accent5>
    <a:accent6>
      <a:srgbClr val="4B9CD3"/>
    </a:accent6>
    <a:hlink>
      <a:srgbClr val="4B9CD3"/>
    </a:hlink>
    <a:folHlink>
      <a:srgbClr val="007FAE"/>
    </a:folHlink>
  </a:clrScheme>
</a:themeOverride>
</file>

<file path=ppt/theme/themeOverride11.xml><?xml version="1.0" encoding="utf-8"?>
<a:themeOverride xmlns:a="http://schemas.openxmlformats.org/drawingml/2006/main">
  <a:clrScheme name="Carolina">
    <a:dk1>
      <a:srgbClr val="4B9CD3"/>
    </a:dk1>
    <a:lt1>
      <a:sysClr val="window" lastClr="FFFFFF"/>
    </a:lt1>
    <a:dk2>
      <a:srgbClr val="13294B"/>
    </a:dk2>
    <a:lt2>
      <a:srgbClr val="E1E1E1"/>
    </a:lt2>
    <a:accent1>
      <a:srgbClr val="007FAE"/>
    </a:accent1>
    <a:accent2>
      <a:srgbClr val="007FAE"/>
    </a:accent2>
    <a:accent3>
      <a:srgbClr val="AACFE5"/>
    </a:accent3>
    <a:accent4>
      <a:srgbClr val="13294B"/>
    </a:accent4>
    <a:accent5>
      <a:srgbClr val="E1E1E1"/>
    </a:accent5>
    <a:accent6>
      <a:srgbClr val="4B9CD3"/>
    </a:accent6>
    <a:hlink>
      <a:srgbClr val="4B9CD3"/>
    </a:hlink>
    <a:folHlink>
      <a:srgbClr val="007FAE"/>
    </a:folHlink>
  </a:clrScheme>
</a:themeOverride>
</file>

<file path=ppt/theme/themeOverride12.xml><?xml version="1.0" encoding="utf-8"?>
<a:themeOverride xmlns:a="http://schemas.openxmlformats.org/drawingml/2006/main">
  <a:clrScheme name="Carolina">
    <a:dk1>
      <a:srgbClr val="4B9CD3"/>
    </a:dk1>
    <a:lt1>
      <a:sysClr val="window" lastClr="FFFFFF"/>
    </a:lt1>
    <a:dk2>
      <a:srgbClr val="13294B"/>
    </a:dk2>
    <a:lt2>
      <a:srgbClr val="E1E1E1"/>
    </a:lt2>
    <a:accent1>
      <a:srgbClr val="007FAE"/>
    </a:accent1>
    <a:accent2>
      <a:srgbClr val="007FAE"/>
    </a:accent2>
    <a:accent3>
      <a:srgbClr val="AACFE5"/>
    </a:accent3>
    <a:accent4>
      <a:srgbClr val="13294B"/>
    </a:accent4>
    <a:accent5>
      <a:srgbClr val="E1E1E1"/>
    </a:accent5>
    <a:accent6>
      <a:srgbClr val="4B9CD3"/>
    </a:accent6>
    <a:hlink>
      <a:srgbClr val="4B9CD3"/>
    </a:hlink>
    <a:folHlink>
      <a:srgbClr val="007FAE"/>
    </a:folHlink>
  </a:clrScheme>
</a:themeOverride>
</file>

<file path=ppt/theme/themeOverride13.xml><?xml version="1.0" encoding="utf-8"?>
<a:themeOverride xmlns:a="http://schemas.openxmlformats.org/drawingml/2006/main">
  <a:clrScheme name="Carolina">
    <a:dk1>
      <a:srgbClr val="4B9CD3"/>
    </a:dk1>
    <a:lt1>
      <a:sysClr val="window" lastClr="FFFFFF"/>
    </a:lt1>
    <a:dk2>
      <a:srgbClr val="13294B"/>
    </a:dk2>
    <a:lt2>
      <a:srgbClr val="E1E1E1"/>
    </a:lt2>
    <a:accent1>
      <a:srgbClr val="007FAE"/>
    </a:accent1>
    <a:accent2>
      <a:srgbClr val="007FAE"/>
    </a:accent2>
    <a:accent3>
      <a:srgbClr val="AACFE5"/>
    </a:accent3>
    <a:accent4>
      <a:srgbClr val="13294B"/>
    </a:accent4>
    <a:accent5>
      <a:srgbClr val="E1E1E1"/>
    </a:accent5>
    <a:accent6>
      <a:srgbClr val="4B9CD3"/>
    </a:accent6>
    <a:hlink>
      <a:srgbClr val="4B9CD3"/>
    </a:hlink>
    <a:folHlink>
      <a:srgbClr val="007FAE"/>
    </a:folHlink>
  </a:clrScheme>
</a:themeOverride>
</file>

<file path=ppt/theme/themeOverride2.xml><?xml version="1.0" encoding="utf-8"?>
<a:themeOverride xmlns:a="http://schemas.openxmlformats.org/drawingml/2006/main">
  <a:clrScheme name="Carolina">
    <a:dk1>
      <a:srgbClr val="4B9CD3"/>
    </a:dk1>
    <a:lt1>
      <a:sysClr val="window" lastClr="FFFFFF"/>
    </a:lt1>
    <a:dk2>
      <a:srgbClr val="13294B"/>
    </a:dk2>
    <a:lt2>
      <a:srgbClr val="E1E1E1"/>
    </a:lt2>
    <a:accent1>
      <a:srgbClr val="007FAE"/>
    </a:accent1>
    <a:accent2>
      <a:srgbClr val="007FAE"/>
    </a:accent2>
    <a:accent3>
      <a:srgbClr val="AACFE5"/>
    </a:accent3>
    <a:accent4>
      <a:srgbClr val="13294B"/>
    </a:accent4>
    <a:accent5>
      <a:srgbClr val="E1E1E1"/>
    </a:accent5>
    <a:accent6>
      <a:srgbClr val="4B9CD3"/>
    </a:accent6>
    <a:hlink>
      <a:srgbClr val="4B9CD3"/>
    </a:hlink>
    <a:folHlink>
      <a:srgbClr val="007FAE"/>
    </a:folHlink>
  </a:clrScheme>
</a:themeOverride>
</file>

<file path=ppt/theme/themeOverride3.xml><?xml version="1.0" encoding="utf-8"?>
<a:themeOverride xmlns:a="http://schemas.openxmlformats.org/drawingml/2006/main">
  <a:clrScheme name="Carolina">
    <a:dk1>
      <a:srgbClr val="4B9CD3"/>
    </a:dk1>
    <a:lt1>
      <a:sysClr val="window" lastClr="FFFFFF"/>
    </a:lt1>
    <a:dk2>
      <a:srgbClr val="13294B"/>
    </a:dk2>
    <a:lt2>
      <a:srgbClr val="E1E1E1"/>
    </a:lt2>
    <a:accent1>
      <a:srgbClr val="007FAE"/>
    </a:accent1>
    <a:accent2>
      <a:srgbClr val="007FAE"/>
    </a:accent2>
    <a:accent3>
      <a:srgbClr val="AACFE5"/>
    </a:accent3>
    <a:accent4>
      <a:srgbClr val="13294B"/>
    </a:accent4>
    <a:accent5>
      <a:srgbClr val="E1E1E1"/>
    </a:accent5>
    <a:accent6>
      <a:srgbClr val="4B9CD3"/>
    </a:accent6>
    <a:hlink>
      <a:srgbClr val="4B9CD3"/>
    </a:hlink>
    <a:folHlink>
      <a:srgbClr val="007FAE"/>
    </a:folHlink>
  </a:clrScheme>
</a:themeOverride>
</file>

<file path=ppt/theme/themeOverride4.xml><?xml version="1.0" encoding="utf-8"?>
<a:themeOverride xmlns:a="http://schemas.openxmlformats.org/drawingml/2006/main">
  <a:clrScheme name="Carolina">
    <a:dk1>
      <a:srgbClr val="4B9CD3"/>
    </a:dk1>
    <a:lt1>
      <a:sysClr val="window" lastClr="FFFFFF"/>
    </a:lt1>
    <a:dk2>
      <a:srgbClr val="13294B"/>
    </a:dk2>
    <a:lt2>
      <a:srgbClr val="E1E1E1"/>
    </a:lt2>
    <a:accent1>
      <a:srgbClr val="007FAE"/>
    </a:accent1>
    <a:accent2>
      <a:srgbClr val="007FAE"/>
    </a:accent2>
    <a:accent3>
      <a:srgbClr val="AACFE5"/>
    </a:accent3>
    <a:accent4>
      <a:srgbClr val="13294B"/>
    </a:accent4>
    <a:accent5>
      <a:srgbClr val="E1E1E1"/>
    </a:accent5>
    <a:accent6>
      <a:srgbClr val="4B9CD3"/>
    </a:accent6>
    <a:hlink>
      <a:srgbClr val="4B9CD3"/>
    </a:hlink>
    <a:folHlink>
      <a:srgbClr val="007FAE"/>
    </a:folHlink>
  </a:clrScheme>
</a:themeOverride>
</file>

<file path=ppt/theme/themeOverride5.xml><?xml version="1.0" encoding="utf-8"?>
<a:themeOverride xmlns:a="http://schemas.openxmlformats.org/drawingml/2006/main">
  <a:clrScheme name="Carolina">
    <a:dk1>
      <a:srgbClr val="4B9CD3"/>
    </a:dk1>
    <a:lt1>
      <a:sysClr val="window" lastClr="FFFFFF"/>
    </a:lt1>
    <a:dk2>
      <a:srgbClr val="13294B"/>
    </a:dk2>
    <a:lt2>
      <a:srgbClr val="E1E1E1"/>
    </a:lt2>
    <a:accent1>
      <a:srgbClr val="007FAE"/>
    </a:accent1>
    <a:accent2>
      <a:srgbClr val="007FAE"/>
    </a:accent2>
    <a:accent3>
      <a:srgbClr val="AACFE5"/>
    </a:accent3>
    <a:accent4>
      <a:srgbClr val="13294B"/>
    </a:accent4>
    <a:accent5>
      <a:srgbClr val="E1E1E1"/>
    </a:accent5>
    <a:accent6>
      <a:srgbClr val="4B9CD3"/>
    </a:accent6>
    <a:hlink>
      <a:srgbClr val="4B9CD3"/>
    </a:hlink>
    <a:folHlink>
      <a:srgbClr val="007FAE"/>
    </a:folHlink>
  </a:clrScheme>
</a:themeOverride>
</file>

<file path=ppt/theme/themeOverride6.xml><?xml version="1.0" encoding="utf-8"?>
<a:themeOverride xmlns:a="http://schemas.openxmlformats.org/drawingml/2006/main">
  <a:clrScheme name="Carolina">
    <a:dk1>
      <a:srgbClr val="4B9CD3"/>
    </a:dk1>
    <a:lt1>
      <a:sysClr val="window" lastClr="FFFFFF"/>
    </a:lt1>
    <a:dk2>
      <a:srgbClr val="13294B"/>
    </a:dk2>
    <a:lt2>
      <a:srgbClr val="E1E1E1"/>
    </a:lt2>
    <a:accent1>
      <a:srgbClr val="007FAE"/>
    </a:accent1>
    <a:accent2>
      <a:srgbClr val="007FAE"/>
    </a:accent2>
    <a:accent3>
      <a:srgbClr val="AACFE5"/>
    </a:accent3>
    <a:accent4>
      <a:srgbClr val="13294B"/>
    </a:accent4>
    <a:accent5>
      <a:srgbClr val="E1E1E1"/>
    </a:accent5>
    <a:accent6>
      <a:srgbClr val="4B9CD3"/>
    </a:accent6>
    <a:hlink>
      <a:srgbClr val="4B9CD3"/>
    </a:hlink>
    <a:folHlink>
      <a:srgbClr val="007FAE"/>
    </a:folHlink>
  </a:clrScheme>
</a:themeOverride>
</file>

<file path=ppt/theme/themeOverride7.xml><?xml version="1.0" encoding="utf-8"?>
<a:themeOverride xmlns:a="http://schemas.openxmlformats.org/drawingml/2006/main">
  <a:clrScheme name="Carolina">
    <a:dk1>
      <a:srgbClr val="4B9CD3"/>
    </a:dk1>
    <a:lt1>
      <a:sysClr val="window" lastClr="FFFFFF"/>
    </a:lt1>
    <a:dk2>
      <a:srgbClr val="13294B"/>
    </a:dk2>
    <a:lt2>
      <a:srgbClr val="E1E1E1"/>
    </a:lt2>
    <a:accent1>
      <a:srgbClr val="007FAE"/>
    </a:accent1>
    <a:accent2>
      <a:srgbClr val="007FAE"/>
    </a:accent2>
    <a:accent3>
      <a:srgbClr val="AACFE5"/>
    </a:accent3>
    <a:accent4>
      <a:srgbClr val="13294B"/>
    </a:accent4>
    <a:accent5>
      <a:srgbClr val="E1E1E1"/>
    </a:accent5>
    <a:accent6>
      <a:srgbClr val="4B9CD3"/>
    </a:accent6>
    <a:hlink>
      <a:srgbClr val="4B9CD3"/>
    </a:hlink>
    <a:folHlink>
      <a:srgbClr val="007FAE"/>
    </a:folHlink>
  </a:clrScheme>
</a:themeOverride>
</file>

<file path=ppt/theme/themeOverride8.xml><?xml version="1.0" encoding="utf-8"?>
<a:themeOverride xmlns:a="http://schemas.openxmlformats.org/drawingml/2006/main">
  <a:clrScheme name="Carolina">
    <a:dk1>
      <a:srgbClr val="4B9CD3"/>
    </a:dk1>
    <a:lt1>
      <a:sysClr val="window" lastClr="FFFFFF"/>
    </a:lt1>
    <a:dk2>
      <a:srgbClr val="13294B"/>
    </a:dk2>
    <a:lt2>
      <a:srgbClr val="E1E1E1"/>
    </a:lt2>
    <a:accent1>
      <a:srgbClr val="007FAE"/>
    </a:accent1>
    <a:accent2>
      <a:srgbClr val="007FAE"/>
    </a:accent2>
    <a:accent3>
      <a:srgbClr val="AACFE5"/>
    </a:accent3>
    <a:accent4>
      <a:srgbClr val="13294B"/>
    </a:accent4>
    <a:accent5>
      <a:srgbClr val="E1E1E1"/>
    </a:accent5>
    <a:accent6>
      <a:srgbClr val="4B9CD3"/>
    </a:accent6>
    <a:hlink>
      <a:srgbClr val="4B9CD3"/>
    </a:hlink>
    <a:folHlink>
      <a:srgbClr val="007FAE"/>
    </a:folHlink>
  </a:clrScheme>
</a:themeOverride>
</file>

<file path=ppt/theme/themeOverride9.xml><?xml version="1.0" encoding="utf-8"?>
<a:themeOverride xmlns:a="http://schemas.openxmlformats.org/drawingml/2006/main">
  <a:clrScheme name="Carolina">
    <a:dk1>
      <a:srgbClr val="4B9CD3"/>
    </a:dk1>
    <a:lt1>
      <a:sysClr val="window" lastClr="FFFFFF"/>
    </a:lt1>
    <a:dk2>
      <a:srgbClr val="13294B"/>
    </a:dk2>
    <a:lt2>
      <a:srgbClr val="E1E1E1"/>
    </a:lt2>
    <a:accent1>
      <a:srgbClr val="007FAE"/>
    </a:accent1>
    <a:accent2>
      <a:srgbClr val="007FAE"/>
    </a:accent2>
    <a:accent3>
      <a:srgbClr val="AACFE5"/>
    </a:accent3>
    <a:accent4>
      <a:srgbClr val="13294B"/>
    </a:accent4>
    <a:accent5>
      <a:srgbClr val="E1E1E1"/>
    </a:accent5>
    <a:accent6>
      <a:srgbClr val="4B9CD3"/>
    </a:accent6>
    <a:hlink>
      <a:srgbClr val="4B9CD3"/>
    </a:hlink>
    <a:folHlink>
      <a:srgbClr val="007FAE"/>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319a02fa-cfb2-4ef7-b7a4-1dd7107c34a0">
      <UserInfo>
        <DisplayName>Villanueva, Arielle</DisplayName>
        <AccountId>75</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68AC1B513142943BB06FAD935AC69F2" ma:contentTypeVersion="6" ma:contentTypeDescription="Create a new document." ma:contentTypeScope="" ma:versionID="23d6ade03894dd5d8eb240979f827142">
  <xsd:schema xmlns:xsd="http://www.w3.org/2001/XMLSchema" xmlns:xs="http://www.w3.org/2001/XMLSchema" xmlns:p="http://schemas.microsoft.com/office/2006/metadata/properties" xmlns:ns2="4bc4297e-1fb2-4e5c-9dbf-a5b252c0848d" xmlns:ns3="319a02fa-cfb2-4ef7-b7a4-1dd7107c34a0" targetNamespace="http://schemas.microsoft.com/office/2006/metadata/properties" ma:root="true" ma:fieldsID="f7c3fb354d642c693d60406b76848a7c" ns2:_="" ns3:_="">
    <xsd:import namespace="4bc4297e-1fb2-4e5c-9dbf-a5b252c0848d"/>
    <xsd:import namespace="319a02fa-cfb2-4ef7-b7a4-1dd7107c34a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c4297e-1fb2-4e5c-9dbf-a5b252c084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19a02fa-cfb2-4ef7-b7a4-1dd7107c34a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2BFD932-15F3-4CF8-8FCD-7E503A8BDDC7}">
  <ds:schemaRefs>
    <ds:schemaRef ds:uri="http://schemas.openxmlformats.org/package/2006/metadata/core-properties"/>
    <ds:schemaRef ds:uri="http://schemas.microsoft.com/office/2006/metadata/properties"/>
    <ds:schemaRef ds:uri="http://purl.org/dc/terms/"/>
    <ds:schemaRef ds:uri="http://schemas.microsoft.com/office/2006/documentManagement/types"/>
    <ds:schemaRef ds:uri="http://schemas.microsoft.com/office/infopath/2007/PartnerControls"/>
    <ds:schemaRef ds:uri="319a02fa-cfb2-4ef7-b7a4-1dd7107c34a0"/>
    <ds:schemaRef ds:uri="http://purl.org/dc/elements/1.1/"/>
    <ds:schemaRef ds:uri="4bc4297e-1fb2-4e5c-9dbf-a5b252c0848d"/>
    <ds:schemaRef ds:uri="http://www.w3.org/XML/1998/namespace"/>
    <ds:schemaRef ds:uri="http://purl.org/dc/dcmitype/"/>
  </ds:schemaRefs>
</ds:datastoreItem>
</file>

<file path=customXml/itemProps2.xml><?xml version="1.0" encoding="utf-8"?>
<ds:datastoreItem xmlns:ds="http://schemas.openxmlformats.org/officeDocument/2006/customXml" ds:itemID="{3A75D662-2B74-4E90-9864-79EB108C63E9}">
  <ds:schemaRefs>
    <ds:schemaRef ds:uri="http://schemas.microsoft.com/sharepoint/v3/contenttype/forms"/>
  </ds:schemaRefs>
</ds:datastoreItem>
</file>

<file path=customXml/itemProps3.xml><?xml version="1.0" encoding="utf-8"?>
<ds:datastoreItem xmlns:ds="http://schemas.openxmlformats.org/officeDocument/2006/customXml" ds:itemID="{797002ED-7237-4E49-B75A-668B018462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c4297e-1fb2-4e5c-9dbf-a5b252c0848d"/>
    <ds:schemaRef ds:uri="319a02fa-cfb2-4ef7-b7a4-1dd7107c34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7146</TotalTime>
  <Words>2416</Words>
  <Application>Microsoft Office PowerPoint</Application>
  <PresentationFormat>Widescreen</PresentationFormat>
  <Paragraphs>231</Paragraphs>
  <Slides>23</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Calibri Light</vt:lpstr>
      <vt:lpstr>Franklin Gothic Book</vt:lpstr>
      <vt:lpstr>Franklin Gothic Demi</vt:lpstr>
      <vt:lpstr>Franklin Gothic Medium</vt:lpstr>
      <vt:lpstr>Times New Roman</vt:lpstr>
      <vt:lpstr>Office Theme</vt:lpstr>
      <vt:lpstr>PowerPoint Presentation</vt:lpstr>
      <vt:lpstr>Additional information for each slide will be in the slide notes if you need a more detailed explanation</vt:lpstr>
      <vt:lpstr>PowerPoint Presentation</vt:lpstr>
      <vt:lpstr>Training Sections and Quick Links</vt:lpstr>
      <vt:lpstr>PowerPoint Presentation</vt:lpstr>
      <vt:lpstr>PowerPoint Presentation</vt:lpstr>
      <vt:lpstr>b) Searching for Open Positions</vt:lpstr>
      <vt:lpstr>b) Searching for Open Positions</vt:lpstr>
      <vt:lpstr>b) Searching for Open Positions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Completing the Student JobX Training! Next Steps:</vt:lpstr>
    </vt:vector>
  </TitlesOfParts>
  <Company>UNC Chapel Hill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Carolina Global Launch Informational Webinar</dc:title>
  <dc:creator>Rodriguez, Tanairi</dc:creator>
  <cp:lastModifiedBy>DeMarco, Meg</cp:lastModifiedBy>
  <cp:revision>208</cp:revision>
  <cp:lastPrinted>2020-01-28T20:59:42Z</cp:lastPrinted>
  <dcterms:created xsi:type="dcterms:W3CDTF">2020-01-24T19:31:03Z</dcterms:created>
  <dcterms:modified xsi:type="dcterms:W3CDTF">2021-05-10T21:39:56Z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0x010100F68AC1B513142943BB06FAD935AC69F2</vt:lpwstr>
  </property>
</Properties>
</file>